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7" r:id="rId5"/>
    <p:sldId id="258" r:id="rId6"/>
    <p:sldId id="269" r:id="rId7"/>
    <p:sldId id="259" r:id="rId8"/>
    <p:sldId id="268" r:id="rId9"/>
    <p:sldId id="271" r:id="rId10"/>
    <p:sldId id="270" r:id="rId11"/>
    <p:sldId id="272" r:id="rId12"/>
    <p:sldId id="273" r:id="rId13"/>
    <p:sldId id="260" r:id="rId14"/>
    <p:sldId id="261" r:id="rId15"/>
    <p:sldId id="262" r:id="rId16"/>
    <p:sldId id="263" r:id="rId17"/>
    <p:sldId id="264" r:id="rId18"/>
    <p:sldId id="274" r:id="rId19"/>
    <p:sldId id="275" r:id="rId20"/>
    <p:sldId id="266"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3E65DC-C4D4-615A-4D38-40480E26CA30}" v="3" dt="2022-01-15T11:26:02.9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2D6EE637-6F98-4614-8487-A8BCF7E1AD90}" type="datetimeFigureOut">
              <a:rPr lang="en-GB" smtClean="0"/>
              <a:t>15/01/2022</a:t>
            </a:fld>
            <a:endParaRPr lang="en-GB"/>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GB"/>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62E6020E-6904-4DB2-9D7F-8547B9E49716}" type="slidenum">
              <a:rPr lang="en-GB" smtClean="0"/>
              <a:t>‹#›</a:t>
            </a:fld>
            <a:endParaRPr lang="en-GB"/>
          </a:p>
        </p:txBody>
      </p:sp>
    </p:spTree>
    <p:extLst>
      <p:ext uri="{BB962C8B-B14F-4D97-AF65-F5344CB8AC3E}">
        <p14:creationId xmlns:p14="http://schemas.microsoft.com/office/powerpoint/2010/main" val="2776897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6EE637-6F98-4614-8487-A8BCF7E1AD90}" type="datetimeFigureOut">
              <a:rPr lang="en-GB" smtClean="0"/>
              <a:t>15/01/2022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558300" y="5956137"/>
            <a:ext cx="1052508" cy="365125"/>
          </a:xfrm>
        </p:spPr>
        <p:txBody>
          <a:bodyPr/>
          <a:lstStyle/>
          <a:p>
            <a:fld id="{62E6020E-6904-4DB2-9D7F-8547B9E49716}" type="slidenum">
              <a:rPr lang="en-GB" smtClean="0"/>
              <a:t>‹#›</a:t>
            </a:fld>
            <a:endParaRPr lang="en-GB"/>
          </a:p>
        </p:txBody>
      </p:sp>
    </p:spTree>
    <p:extLst>
      <p:ext uri="{BB962C8B-B14F-4D97-AF65-F5344CB8AC3E}">
        <p14:creationId xmlns:p14="http://schemas.microsoft.com/office/powerpoint/2010/main" val="3027571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2D6EE637-6F98-4614-8487-A8BCF7E1AD90}" type="datetimeFigureOut">
              <a:rPr lang="en-GB" smtClean="0"/>
              <a:t>15/01/2022</a:t>
            </a:fld>
            <a:endParaRPr lang="en-GB"/>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62E6020E-6904-4DB2-9D7F-8547B9E49716}" type="slidenum">
              <a:rPr lang="en-GB" smtClean="0"/>
              <a:t>‹#›</a:t>
            </a:fld>
            <a:endParaRPr lang="en-GB"/>
          </a:p>
        </p:txBody>
      </p:sp>
    </p:spTree>
    <p:extLst>
      <p:ext uri="{BB962C8B-B14F-4D97-AF65-F5344CB8AC3E}">
        <p14:creationId xmlns:p14="http://schemas.microsoft.com/office/powerpoint/2010/main" val="12844215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D6EE637-6F98-4614-8487-A8BCF7E1AD90}" type="datetimeFigureOut">
              <a:rPr lang="en-GB" smtClean="0"/>
              <a:t>15/01/2022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E6020E-6904-4DB2-9D7F-8547B9E49716}" type="slidenum">
              <a:rPr lang="en-GB" smtClean="0"/>
              <a:t>‹#›</a:t>
            </a:fld>
            <a:endParaRPr lang="en-GB"/>
          </a:p>
        </p:txBody>
      </p:sp>
    </p:spTree>
    <p:extLst>
      <p:ext uri="{BB962C8B-B14F-4D97-AF65-F5344CB8AC3E}">
        <p14:creationId xmlns:p14="http://schemas.microsoft.com/office/powerpoint/2010/main" val="5223598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D6EE637-6F98-4614-8487-A8BCF7E1AD90}" type="datetimeFigureOut">
              <a:rPr lang="en-GB" smtClean="0"/>
              <a:t>15/01/2022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2E6020E-6904-4DB2-9D7F-8547B9E49716}" type="slidenum">
              <a:rPr lang="en-GB" smtClean="0"/>
              <a:t>‹#›</a:t>
            </a:fld>
            <a:endParaRPr lang="en-GB"/>
          </a:p>
        </p:txBody>
      </p:sp>
    </p:spTree>
    <p:extLst>
      <p:ext uri="{BB962C8B-B14F-4D97-AF65-F5344CB8AC3E}">
        <p14:creationId xmlns:p14="http://schemas.microsoft.com/office/powerpoint/2010/main" val="18578293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D6EE637-6F98-4614-8487-A8BCF7E1AD90}" type="datetimeFigureOut">
              <a:rPr lang="en-GB" smtClean="0"/>
              <a:t>15/01/2022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2E6020E-6904-4DB2-9D7F-8547B9E49716}" type="slidenum">
              <a:rPr lang="en-GB" smtClean="0"/>
              <a:t>‹#›</a:t>
            </a:fld>
            <a:endParaRPr lang="en-GB"/>
          </a:p>
        </p:txBody>
      </p:sp>
    </p:spTree>
    <p:extLst>
      <p:ext uri="{BB962C8B-B14F-4D97-AF65-F5344CB8AC3E}">
        <p14:creationId xmlns:p14="http://schemas.microsoft.com/office/powerpoint/2010/main" val="29085580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6EE637-6F98-4614-8487-A8BCF7E1AD90}" type="datetimeFigureOut">
              <a:rPr lang="en-GB" smtClean="0"/>
              <a:t>15/01/2022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2E6020E-6904-4DB2-9D7F-8547B9E49716}" type="slidenum">
              <a:rPr lang="en-GB" smtClean="0"/>
              <a:t>‹#›</a:t>
            </a:fld>
            <a:endParaRPr lang="en-GB"/>
          </a:p>
        </p:txBody>
      </p:sp>
    </p:spTree>
    <p:extLst>
      <p:ext uri="{BB962C8B-B14F-4D97-AF65-F5344CB8AC3E}">
        <p14:creationId xmlns:p14="http://schemas.microsoft.com/office/powerpoint/2010/main" val="16202098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2D6EE637-6F98-4614-8487-A8BCF7E1AD90}" type="datetimeFigureOut">
              <a:rPr lang="en-GB" smtClean="0"/>
              <a:t>15/01/2022</a:t>
            </a:fld>
            <a:endParaRPr lang="en-GB"/>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62E6020E-6904-4DB2-9D7F-8547B9E49716}" type="slidenum">
              <a:rPr lang="en-GB" smtClean="0"/>
              <a:t>‹#›</a:t>
            </a:fld>
            <a:endParaRPr lang="en-GB"/>
          </a:p>
        </p:txBody>
      </p:sp>
    </p:spTree>
    <p:extLst>
      <p:ext uri="{BB962C8B-B14F-4D97-AF65-F5344CB8AC3E}">
        <p14:creationId xmlns:p14="http://schemas.microsoft.com/office/powerpoint/2010/main" val="182289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D6EE637-6F98-4614-8487-A8BCF7E1AD90}" type="datetimeFigureOut">
              <a:rPr lang="en-GB" smtClean="0"/>
              <a:t>15/01/2022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E6020E-6904-4DB2-9D7F-8547B9E49716}" type="slidenum">
              <a:rPr lang="en-GB" smtClean="0"/>
              <a:t>‹#›</a:t>
            </a:fld>
            <a:endParaRPr lang="en-GB"/>
          </a:p>
        </p:txBody>
      </p:sp>
    </p:spTree>
    <p:extLst>
      <p:ext uri="{BB962C8B-B14F-4D97-AF65-F5344CB8AC3E}">
        <p14:creationId xmlns:p14="http://schemas.microsoft.com/office/powerpoint/2010/main" val="237513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6EE637-6F98-4614-8487-A8BCF7E1AD90}" type="datetimeFigureOut">
              <a:rPr lang="en-GB" smtClean="0"/>
              <a:t>15/01/2022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E6020E-6904-4DB2-9D7F-8547B9E49716}" type="slidenum">
              <a:rPr lang="en-GB" smtClean="0"/>
              <a:t>‹#›</a:t>
            </a:fld>
            <a:endParaRPr lang="en-GB"/>
          </a:p>
        </p:txBody>
      </p:sp>
    </p:spTree>
    <p:extLst>
      <p:ext uri="{BB962C8B-B14F-4D97-AF65-F5344CB8AC3E}">
        <p14:creationId xmlns:p14="http://schemas.microsoft.com/office/powerpoint/2010/main" val="36708875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2D6EE637-6F98-4614-8487-A8BCF7E1AD90}" type="datetimeFigureOut">
              <a:rPr lang="en-GB" smtClean="0"/>
              <a:t>15/01/2022</a:t>
            </a:fld>
            <a:endParaRPr lang="en-GB"/>
          </a:p>
        </p:txBody>
      </p:sp>
      <p:sp>
        <p:nvSpPr>
          <p:cNvPr id="5" name="Footer Placeholder 4"/>
          <p:cNvSpPr>
            <a:spLocks noGrp="1"/>
          </p:cNvSpPr>
          <p:nvPr>
            <p:ph type="ftr" sz="quarter" idx="11"/>
          </p:nvPr>
        </p:nvSpPr>
        <p:spPr>
          <a:xfrm>
            <a:off x="774923" y="5951811"/>
            <a:ext cx="7896279" cy="365125"/>
          </a:xfrm>
        </p:spPr>
        <p:txBody>
          <a:bodyPr/>
          <a:lstStyle/>
          <a:p>
            <a:endParaRPr lang="en-GB"/>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62E6020E-6904-4DB2-9D7F-8547B9E49716}" type="slidenum">
              <a:rPr lang="en-GB" smtClean="0"/>
              <a:t>‹#›</a:t>
            </a:fld>
            <a:endParaRPr lang="en-GB"/>
          </a:p>
        </p:txBody>
      </p:sp>
    </p:spTree>
    <p:extLst>
      <p:ext uri="{BB962C8B-B14F-4D97-AF65-F5344CB8AC3E}">
        <p14:creationId xmlns:p14="http://schemas.microsoft.com/office/powerpoint/2010/main" val="3784794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2D6EE637-6F98-4614-8487-A8BCF7E1AD90}" type="datetimeFigureOut">
              <a:rPr lang="en-GB" smtClean="0"/>
              <a:t>15/01/2022</a:t>
            </a:fld>
            <a:endParaRPr lang="en-GB"/>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GB"/>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62E6020E-6904-4DB2-9D7F-8547B9E49716}" type="slidenum">
              <a:rPr lang="en-GB" smtClean="0"/>
              <a:t>‹#›</a:t>
            </a:fld>
            <a:endParaRPr lang="en-GB"/>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46977444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crickweb.co.uk/ks2science.html#teeth" TargetMode="External"/><Relationship Id="rId1" Type="http://schemas.openxmlformats.org/officeDocument/2006/relationships/slideLayout" Target="../slideLayouts/slideLayout7.xml"/><Relationship Id="rId5" Type="http://schemas.openxmlformats.org/officeDocument/2006/relationships/image" Target="../media/image4.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 Id="rId9" Type="http://schemas.openxmlformats.org/officeDocument/2006/relationships/image" Target="../media/image19.jpeg"/></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s://www.bbc.co.uk/bitesize/topics/z2ddmp3/articles/zpctrwx"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8523" y="1098388"/>
            <a:ext cx="10318418" cy="1801566"/>
          </a:xfrm>
        </p:spPr>
        <p:txBody>
          <a:bodyPr/>
          <a:lstStyle/>
          <a:p>
            <a:pPr algn="ctr"/>
            <a:r>
              <a:rPr lang="en-GB" sz="4400" cap="none" spc="0" smtClean="0">
                <a:latin typeface="Comic Sans MS" panose="030F0702030302020204" pitchFamily="66" charset="0"/>
              </a:rPr>
              <a:t>Tuesday </a:t>
            </a:r>
            <a:r>
              <a:rPr lang="en-GB" sz="4400" cap="none" dirty="0" smtClean="0">
                <a:latin typeface="Comic Sans MS" panose="030F0702030302020204" pitchFamily="66" charset="0"/>
              </a:rPr>
              <a:t>18</a:t>
            </a:r>
            <a:r>
              <a:rPr lang="en-GB" sz="4400" cap="none" baseline="30000" dirty="0" smtClean="0">
                <a:latin typeface="Comic Sans MS" panose="030F0702030302020204" pitchFamily="66" charset="0"/>
              </a:rPr>
              <a:t>th</a:t>
            </a:r>
            <a:r>
              <a:rPr lang="en-GB" sz="4400" cap="none" dirty="0" smtClean="0">
                <a:latin typeface="Comic Sans MS" panose="030F0702030302020204" pitchFamily="66" charset="0"/>
              </a:rPr>
              <a:t> </a:t>
            </a:r>
            <a:r>
              <a:rPr lang="en-GB" sz="4400" cap="none" spc="0">
                <a:latin typeface="Comic Sans MS" panose="030F0702030302020204" pitchFamily="66" charset="0"/>
              </a:rPr>
              <a:t>January </a:t>
            </a:r>
            <a:r>
              <a:rPr lang="en-GB" sz="4400" cap="none" spc="0" smtClean="0">
                <a:latin typeface="Comic Sans MS" panose="030F0702030302020204" pitchFamily="66" charset="0"/>
              </a:rPr>
              <a:t>2022</a:t>
            </a:r>
            <a:endParaRPr lang="en-GB" sz="4400" cap="none" spc="0" dirty="0">
              <a:latin typeface="Comic Sans MS" panose="030F0702030302020204" pitchFamily="66" charset="0"/>
            </a:endParaRPr>
          </a:p>
        </p:txBody>
      </p:sp>
      <p:sp>
        <p:nvSpPr>
          <p:cNvPr id="3" name="Subtitle 2"/>
          <p:cNvSpPr>
            <a:spLocks noGrp="1"/>
          </p:cNvSpPr>
          <p:nvPr>
            <p:ph type="subTitle" idx="1"/>
          </p:nvPr>
        </p:nvSpPr>
        <p:spPr>
          <a:xfrm>
            <a:off x="2306485" y="3288248"/>
            <a:ext cx="8045373" cy="1688701"/>
          </a:xfrm>
        </p:spPr>
        <p:txBody>
          <a:bodyPr>
            <a:noAutofit/>
          </a:bodyPr>
          <a:lstStyle/>
          <a:p>
            <a:pPr algn="ctr"/>
            <a:r>
              <a:rPr lang="en-GB" sz="2800" b="0" cap="none" spc="0" dirty="0">
                <a:latin typeface="Comic Sans MS" panose="030F0702030302020204" pitchFamily="66" charset="0"/>
              </a:rPr>
              <a:t>LO: to identify the different types of teeth in humans and their simple functions.</a:t>
            </a:r>
          </a:p>
          <a:p>
            <a:pPr algn="ctr"/>
            <a:r>
              <a:rPr lang="en-GB" sz="2800" b="0" cap="none" spc="0" dirty="0">
                <a:latin typeface="Comic Sans MS" panose="030F0702030302020204" pitchFamily="66" charset="0"/>
              </a:rPr>
              <a:t>C: Animals including humans</a:t>
            </a:r>
          </a:p>
        </p:txBody>
      </p:sp>
    </p:spTree>
    <p:extLst>
      <p:ext uri="{BB962C8B-B14F-4D97-AF65-F5344CB8AC3E}">
        <p14:creationId xmlns:p14="http://schemas.microsoft.com/office/powerpoint/2010/main" val="11525853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cap="none" dirty="0">
                <a:latin typeface="Comic Sans MS" panose="030F0702030302020204" pitchFamily="66" charset="0"/>
              </a:rPr>
              <a:t>Is it important to keep your teeth healthy? Why?</a:t>
            </a:r>
          </a:p>
        </p:txBody>
      </p:sp>
      <p:pic>
        <p:nvPicPr>
          <p:cNvPr id="1026" name="Picture 2" descr="Image result for healthy teeth clipart&quot;"/>
          <p:cNvPicPr>
            <a:picLocks noChangeAspect="1" noChangeArrowheads="1"/>
          </p:cNvPicPr>
          <p:nvPr/>
        </p:nvPicPr>
        <p:blipFill rotWithShape="1">
          <a:blip r:embed="rId2">
            <a:extLst>
              <a:ext uri="{28A0092B-C50C-407E-A947-70E740481C1C}">
                <a14:useLocalDpi xmlns:a14="http://schemas.microsoft.com/office/drawing/2010/main" val="0"/>
              </a:ext>
            </a:extLst>
          </a:blip>
          <a:srcRect t="25129" b="27628"/>
          <a:stretch/>
        </p:blipFill>
        <p:spPr bwMode="auto">
          <a:xfrm>
            <a:off x="2197281" y="2468881"/>
            <a:ext cx="7797437" cy="3683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93555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37383" t="19375" r="3984" b="13660"/>
          <a:stretch/>
        </p:blipFill>
        <p:spPr>
          <a:xfrm>
            <a:off x="1254312" y="640080"/>
            <a:ext cx="9683377" cy="6217920"/>
          </a:xfrm>
          <a:prstGeom prst="rect">
            <a:avLst/>
          </a:prstGeom>
        </p:spPr>
      </p:pic>
    </p:spTree>
    <p:extLst>
      <p:ext uri="{BB962C8B-B14F-4D97-AF65-F5344CB8AC3E}">
        <p14:creationId xmlns:p14="http://schemas.microsoft.com/office/powerpoint/2010/main" val="35762281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82051" y="662486"/>
            <a:ext cx="7129092" cy="395605"/>
          </a:xfrm>
        </p:spPr>
        <p:txBody>
          <a:bodyPr>
            <a:normAutofit/>
          </a:bodyPr>
          <a:lstStyle/>
          <a:p>
            <a:r>
              <a:rPr lang="en-US" sz="1800" u="sng" dirty="0">
                <a:latin typeface="Comic Sans MS" panose="030F0702030302020204" pitchFamily="66" charset="0"/>
                <a:hlinkClick r:id="rId2"/>
              </a:rPr>
              <a:t>http://www.crickweb.co.uk/ks2science.html#teeth</a:t>
            </a:r>
            <a:endParaRPr lang="en-GB" sz="1800" dirty="0">
              <a:latin typeface="Comic Sans MS" panose="030F0702030302020204" pitchFamily="66" charset="0"/>
            </a:endParaRPr>
          </a:p>
        </p:txBody>
      </p:sp>
      <p:pic>
        <p:nvPicPr>
          <p:cNvPr id="5" name="Picture 4"/>
          <p:cNvPicPr>
            <a:picLocks noChangeAspect="1"/>
          </p:cNvPicPr>
          <p:nvPr/>
        </p:nvPicPr>
        <p:blipFill rotWithShape="1">
          <a:blip r:embed="rId3">
            <a:extLst>
              <a:ext uri="{BEBA8EAE-BF5A-486C-A8C5-ECC9F3942E4B}">
                <a14:imgProps xmlns:a14="http://schemas.microsoft.com/office/drawing/2010/main">
                  <a14:imgLayer r:embed="rId4">
                    <a14:imgEffect>
                      <a14:backgroundRemoval t="16797" b="79818" l="37262" r="60615">
                        <a14:foregroundMark x1="56442" y1="74609" x2="56442" y2="74609"/>
                        <a14:foregroundMark x1="56955" y1="73177" x2="56955" y2="73177"/>
                        <a14:foregroundMark x1="57467" y1="74609" x2="57467" y2="74609"/>
                      </a14:backgroundRemoval>
                    </a14:imgEffect>
                  </a14:imgLayer>
                </a14:imgProps>
              </a:ext>
            </a:extLst>
          </a:blip>
          <a:srcRect l="37183" t="16875" r="39224" b="20268"/>
          <a:stretch/>
        </p:blipFill>
        <p:spPr>
          <a:xfrm>
            <a:off x="7615647" y="-1"/>
            <a:ext cx="4576354" cy="6854795"/>
          </a:xfrm>
          <a:prstGeom prst="rect">
            <a:avLst/>
          </a:prstGeom>
        </p:spPr>
      </p:pic>
      <p:pic>
        <p:nvPicPr>
          <p:cNvPr id="6" name="Picture 5"/>
          <p:cNvPicPr/>
          <p:nvPr/>
        </p:nvPicPr>
        <p:blipFill rotWithShape="1">
          <a:blip r:embed="rId5">
            <a:extLst>
              <a:ext uri="{28A0092B-C50C-407E-A947-70E740481C1C}">
                <a14:useLocalDpi xmlns:a14="http://schemas.microsoft.com/office/drawing/2010/main" val="0"/>
              </a:ext>
            </a:extLst>
          </a:blip>
          <a:srcRect l="20311" t="9175" r="21550" b="14182"/>
          <a:stretch/>
        </p:blipFill>
        <p:spPr bwMode="auto">
          <a:xfrm>
            <a:off x="179592" y="1188720"/>
            <a:ext cx="7495742" cy="555600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5809322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2493446323"/>
              </p:ext>
            </p:extLst>
          </p:nvPr>
        </p:nvGraphicFramePr>
        <p:xfrm>
          <a:off x="444137" y="615418"/>
          <a:ext cx="11299371" cy="6019984"/>
        </p:xfrm>
        <a:graphic>
          <a:graphicData uri="http://schemas.openxmlformats.org/drawingml/2006/table">
            <a:tbl>
              <a:tblPr firstRow="1" bandRow="1">
                <a:tableStyleId>{5C22544A-7EE6-4342-B048-85BDC9FD1C3A}</a:tableStyleId>
              </a:tblPr>
              <a:tblGrid>
                <a:gridCol w="3766457">
                  <a:extLst>
                    <a:ext uri="{9D8B030D-6E8A-4147-A177-3AD203B41FA5}">
                      <a16:colId xmlns:a16="http://schemas.microsoft.com/office/drawing/2014/main" val="3012736042"/>
                    </a:ext>
                  </a:extLst>
                </a:gridCol>
                <a:gridCol w="3766457">
                  <a:extLst>
                    <a:ext uri="{9D8B030D-6E8A-4147-A177-3AD203B41FA5}">
                      <a16:colId xmlns:a16="http://schemas.microsoft.com/office/drawing/2014/main" val="3476109582"/>
                    </a:ext>
                  </a:extLst>
                </a:gridCol>
                <a:gridCol w="3766457">
                  <a:extLst>
                    <a:ext uri="{9D8B030D-6E8A-4147-A177-3AD203B41FA5}">
                      <a16:colId xmlns:a16="http://schemas.microsoft.com/office/drawing/2014/main" val="1446775529"/>
                    </a:ext>
                  </a:extLst>
                </a:gridCol>
              </a:tblGrid>
              <a:tr h="1239508">
                <a:tc>
                  <a:txBody>
                    <a:bodyPr/>
                    <a:lstStyle/>
                    <a:p>
                      <a:r>
                        <a:rPr lang="en-GB" sz="2800" b="0" dirty="0">
                          <a:solidFill>
                            <a:schemeClr val="tx1"/>
                          </a:solidFill>
                          <a:latin typeface="Comic Sans MS" panose="030F0702030302020204" pitchFamily="66" charset="0"/>
                        </a:rPr>
                        <a:t>Paddling</a:t>
                      </a:r>
                    </a:p>
                    <a:p>
                      <a:endParaRPr lang="en-GB" sz="2000" b="0" kern="120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Snorkelling</a:t>
                      </a:r>
                    </a:p>
                    <a:p>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Diving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0373932"/>
                  </a:ext>
                </a:extLst>
              </a:tr>
              <a:tr h="4780476">
                <a:tc>
                  <a:txBody>
                    <a:bodyPr/>
                    <a:lstStyle/>
                    <a:p>
                      <a:r>
                        <a:rPr lang="en-GB" sz="1600" b="0" i="0" dirty="0">
                          <a:solidFill>
                            <a:schemeClr val="tx1"/>
                          </a:solidFill>
                          <a:latin typeface="Comic Sans MS" panose="030F0702030302020204" pitchFamily="66" charset="0"/>
                        </a:rPr>
                        <a:t>Label the tooth cross-section.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b="0" i="0" dirty="0">
                          <a:solidFill>
                            <a:schemeClr val="tx1"/>
                          </a:solidFill>
                          <a:latin typeface="Comic Sans MS" panose="030F0702030302020204" pitchFamily="66" charset="0"/>
                        </a:rPr>
                        <a:t>Label the tooth cross-section.</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1" i="0" kern="1200" baseline="0" dirty="0">
                        <a:solidFill>
                          <a:srgbClr val="FF0000"/>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kern="1200" baseline="0" dirty="0">
                          <a:solidFill>
                            <a:srgbClr val="FF0000"/>
                          </a:solidFill>
                          <a:latin typeface="Comic Sans MS" panose="030F0702030302020204" pitchFamily="66" charset="0"/>
                          <a:ea typeface="+mn-ea"/>
                          <a:cs typeface="+mn-cs"/>
                        </a:rPr>
                        <a:t>Red Pen: </a:t>
                      </a:r>
                      <a:r>
                        <a:rPr lang="en-GB" sz="1600" b="0" i="0" kern="1200" baseline="0" dirty="0">
                          <a:solidFill>
                            <a:srgbClr val="FF0000"/>
                          </a:solidFill>
                          <a:latin typeface="Comic Sans MS" panose="030F0702030302020204" pitchFamily="66" charset="0"/>
                          <a:ea typeface="+mn-ea"/>
                          <a:cs typeface="+mn-cs"/>
                        </a:rPr>
                        <a:t>What can you tell me about the different parts of your teeth?</a:t>
                      </a:r>
                      <a:endParaRPr lang="en-GB" sz="1600" b="1" i="0" kern="1200" baseline="0" dirty="0">
                        <a:solidFill>
                          <a:srgbClr val="FF0000"/>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b="0" i="0" dirty="0">
                          <a:solidFill>
                            <a:schemeClr val="tx1"/>
                          </a:solidFill>
                          <a:latin typeface="Comic Sans MS" panose="030F0702030302020204" pitchFamily="66" charset="0"/>
                        </a:rPr>
                        <a:t>Label the tooth cross-section.</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1" i="0" kern="1200" baseline="0" dirty="0">
                        <a:solidFill>
                          <a:srgbClr val="FF0000"/>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kern="1200" baseline="0" dirty="0">
                          <a:solidFill>
                            <a:srgbClr val="FF0000"/>
                          </a:solidFill>
                          <a:latin typeface="Comic Sans MS" panose="030F0702030302020204" pitchFamily="66" charset="0"/>
                          <a:ea typeface="+mn-ea"/>
                          <a:cs typeface="+mn-cs"/>
                        </a:rPr>
                        <a:t>Red Pen: </a:t>
                      </a:r>
                      <a:r>
                        <a:rPr lang="en-GB" sz="1600" b="0" i="0" kern="1200" baseline="0" dirty="0">
                          <a:solidFill>
                            <a:srgbClr val="FF0000"/>
                          </a:solidFill>
                          <a:latin typeface="Comic Sans MS" panose="030F0702030302020204" pitchFamily="66" charset="0"/>
                          <a:ea typeface="+mn-ea"/>
                          <a:cs typeface="+mn-cs"/>
                        </a:rPr>
                        <a:t>What can you tell me about the different parts of your teeth?</a:t>
                      </a:r>
                      <a:endParaRPr lang="en-GB" sz="1600" b="1" i="0" kern="1200" baseline="0" dirty="0">
                        <a:solidFill>
                          <a:srgbClr val="FF0000"/>
                        </a:solidFill>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1" i="0" kern="1200" baseline="0" dirty="0">
                        <a:solidFill>
                          <a:srgbClr val="FF0000"/>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6103788"/>
                  </a:ext>
                </a:extLst>
              </a:tr>
            </a:tbl>
          </a:graphicData>
        </a:graphic>
      </p:graphicFrame>
      <p:pic>
        <p:nvPicPr>
          <p:cNvPr id="1026"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4928" t="19212" r="57764" b="52567"/>
          <a:stretch/>
        </p:blipFill>
        <p:spPr bwMode="auto">
          <a:xfrm>
            <a:off x="2899954" y="642317"/>
            <a:ext cx="1262074" cy="120889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assessment"/>
          <p:cNvPicPr>
            <a:picLocks noChangeAspect="1" noChangeArrowheads="1"/>
          </p:cNvPicPr>
          <p:nvPr/>
        </p:nvPicPr>
        <p:blipFill rotWithShape="1">
          <a:blip r:embed="rId2">
            <a:clrChange>
              <a:clrFrom>
                <a:srgbClr val="FFFEFA"/>
              </a:clrFrom>
              <a:clrTo>
                <a:srgbClr val="FFFEFA">
                  <a:alpha val="0"/>
                </a:srgbClr>
              </a:clrTo>
            </a:clrChange>
            <a:extLst>
              <a:ext uri="{28A0092B-C50C-407E-A947-70E740481C1C}">
                <a14:useLocalDpi xmlns:a14="http://schemas.microsoft.com/office/drawing/2010/main" val="0"/>
              </a:ext>
            </a:extLst>
          </a:blip>
          <a:srcRect l="46707" t="40143" r="29254" b="40749"/>
          <a:stretch/>
        </p:blipFill>
        <p:spPr bwMode="auto">
          <a:xfrm>
            <a:off x="6165668" y="977513"/>
            <a:ext cx="1789611" cy="87370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7910" t="69775" r="7871" b="8304"/>
          <a:stretch/>
        </p:blipFill>
        <p:spPr bwMode="auto">
          <a:xfrm>
            <a:off x="9596176" y="695493"/>
            <a:ext cx="2082018" cy="115572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p:nvPr/>
        </p:nvPicPr>
        <p:blipFill rotWithShape="1">
          <a:blip r:embed="rId3">
            <a:extLst>
              <a:ext uri="{28A0092B-C50C-407E-A947-70E740481C1C}">
                <a14:useLocalDpi xmlns:a14="http://schemas.microsoft.com/office/drawing/2010/main" val="0"/>
              </a:ext>
            </a:extLst>
          </a:blip>
          <a:srcRect l="20311" t="9175" r="21550" b="14182"/>
          <a:stretch/>
        </p:blipFill>
        <p:spPr bwMode="auto">
          <a:xfrm>
            <a:off x="461821" y="3625410"/>
            <a:ext cx="3700207" cy="2742671"/>
          </a:xfrm>
          <a:prstGeom prst="rect">
            <a:avLst/>
          </a:prstGeom>
          <a:ln>
            <a:noFill/>
          </a:ln>
          <a:extLst>
            <a:ext uri="{53640926-AAD7-44D8-BBD7-CCE9431645EC}">
              <a14:shadowObscured xmlns:a14="http://schemas.microsoft.com/office/drawing/2010/main"/>
            </a:ext>
          </a:extLst>
        </p:spPr>
      </p:pic>
      <p:pic>
        <p:nvPicPr>
          <p:cNvPr id="8" name="Picture 7"/>
          <p:cNvPicPr/>
          <p:nvPr/>
        </p:nvPicPr>
        <p:blipFill rotWithShape="1">
          <a:blip r:embed="rId3">
            <a:extLst>
              <a:ext uri="{28A0092B-C50C-407E-A947-70E740481C1C}">
                <a14:useLocalDpi xmlns:a14="http://schemas.microsoft.com/office/drawing/2010/main" val="0"/>
              </a:ext>
            </a:extLst>
          </a:blip>
          <a:srcRect l="20311" t="9175" r="21550" b="14182"/>
          <a:stretch/>
        </p:blipFill>
        <p:spPr bwMode="auto">
          <a:xfrm>
            <a:off x="4243718" y="3625410"/>
            <a:ext cx="3700207" cy="2742671"/>
          </a:xfrm>
          <a:prstGeom prst="rect">
            <a:avLst/>
          </a:prstGeom>
          <a:ln>
            <a:noFill/>
          </a:ln>
          <a:extLst>
            <a:ext uri="{53640926-AAD7-44D8-BBD7-CCE9431645EC}">
              <a14:shadowObscured xmlns:a14="http://schemas.microsoft.com/office/drawing/2010/main"/>
            </a:ext>
          </a:extLst>
        </p:spPr>
      </p:pic>
      <p:pic>
        <p:nvPicPr>
          <p:cNvPr id="9" name="Picture 8"/>
          <p:cNvPicPr/>
          <p:nvPr/>
        </p:nvPicPr>
        <p:blipFill rotWithShape="1">
          <a:blip r:embed="rId3">
            <a:extLst>
              <a:ext uri="{28A0092B-C50C-407E-A947-70E740481C1C}">
                <a14:useLocalDpi xmlns:a14="http://schemas.microsoft.com/office/drawing/2010/main" val="0"/>
              </a:ext>
            </a:extLst>
          </a:blip>
          <a:srcRect l="20311" t="9175" r="21550" b="14182"/>
          <a:stretch/>
        </p:blipFill>
        <p:spPr bwMode="auto">
          <a:xfrm>
            <a:off x="7993613" y="3625409"/>
            <a:ext cx="3700207" cy="274267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074128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20115" t="9375" r="21956" b="14375"/>
          <a:stretch/>
        </p:blipFill>
        <p:spPr>
          <a:xfrm>
            <a:off x="1886074" y="627016"/>
            <a:ext cx="8419852" cy="6230983"/>
          </a:xfrm>
          <a:prstGeom prst="rect">
            <a:avLst/>
          </a:prstGeom>
        </p:spPr>
      </p:pic>
    </p:spTree>
    <p:extLst>
      <p:ext uri="{BB962C8B-B14F-4D97-AF65-F5344CB8AC3E}">
        <p14:creationId xmlns:p14="http://schemas.microsoft.com/office/powerpoint/2010/main" val="3711390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What is tooth decay?</a:t>
            </a:r>
          </a:p>
        </p:txBody>
      </p:sp>
      <p:sp>
        <p:nvSpPr>
          <p:cNvPr id="3" name="Content Placeholder 2"/>
          <p:cNvSpPr>
            <a:spLocks noGrp="1"/>
          </p:cNvSpPr>
          <p:nvPr>
            <p:ph idx="1"/>
          </p:nvPr>
        </p:nvSpPr>
        <p:spPr>
          <a:xfrm>
            <a:off x="581193" y="2180496"/>
            <a:ext cx="9345034" cy="4350933"/>
          </a:xfrm>
        </p:spPr>
        <p:txBody>
          <a:bodyPr>
            <a:noAutofit/>
          </a:bodyPr>
          <a:lstStyle/>
          <a:p>
            <a:r>
              <a:rPr lang="en-GB" sz="2400" dirty="0">
                <a:latin typeface="Comic Sans MS" panose="030F0702030302020204" pitchFamily="66" charset="0"/>
              </a:rPr>
              <a:t>Tooth decay is caused by plaque collecting around the gum line and the grooved surfaces of the teeth. </a:t>
            </a:r>
          </a:p>
          <a:p>
            <a:r>
              <a:rPr lang="en-GB" sz="2400" dirty="0">
                <a:latin typeface="Comic Sans MS" panose="030F0702030302020204" pitchFamily="66" charset="0"/>
              </a:rPr>
              <a:t>Plaque is made up of food debris, saliva and bacteria normally present in the mouth.</a:t>
            </a:r>
          </a:p>
          <a:p>
            <a:r>
              <a:rPr lang="en-GB" sz="2400" dirty="0">
                <a:latin typeface="Comic Sans MS" panose="030F0702030302020204" pitchFamily="66" charset="0"/>
              </a:rPr>
              <a:t>The acids generated when we are breaking food down can begin to attack tooth enamel within 20 minutes of a meal.</a:t>
            </a:r>
          </a:p>
          <a:p>
            <a:r>
              <a:rPr lang="en-GB" sz="2400" dirty="0">
                <a:latin typeface="Comic Sans MS" panose="030F0702030302020204" pitchFamily="66" charset="0"/>
              </a:rPr>
              <a:t>If plaque is allowed to collect over time it will harden into tartar. Both tartar and plaque contain acids which, over time, can dissolve away the protective, hard enamel coating of the tooth, and create holes, or cavities.</a:t>
            </a:r>
          </a:p>
        </p:txBody>
      </p:sp>
      <p:pic>
        <p:nvPicPr>
          <p:cNvPr id="2052" name="Picture 4" descr="Image result for tooth decay clipart&quot;"/>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6065" t="6042" r="11797" b="9373"/>
          <a:stretch/>
        </p:blipFill>
        <p:spPr bwMode="auto">
          <a:xfrm>
            <a:off x="9926226" y="3984170"/>
            <a:ext cx="2265773" cy="28406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4725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Tooth Decay</a:t>
            </a:r>
          </a:p>
        </p:txBody>
      </p:sp>
      <p:pic>
        <p:nvPicPr>
          <p:cNvPr id="4" name="Picture 2" descr="Image result for tooth decay ks2&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1189" y="1984555"/>
            <a:ext cx="7544365" cy="4668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32543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Tooth Decay</a:t>
            </a:r>
          </a:p>
        </p:txBody>
      </p:sp>
      <p:pic>
        <p:nvPicPr>
          <p:cNvPr id="3074" name="Picture 2" descr="https://www.stem.org.uk/sites/default/files/preview/elibrary-resources/2017/09/Tooth_decay_colouring%5B1%5D_0.pdf.jpg"/>
          <p:cNvPicPr>
            <a:picLocks noChangeAspect="1" noChangeArrowheads="1"/>
          </p:cNvPicPr>
          <p:nvPr/>
        </p:nvPicPr>
        <p:blipFill rotWithShape="1">
          <a:blip r:embed="rId2">
            <a:extLst>
              <a:ext uri="{28A0092B-C50C-407E-A947-70E740481C1C}">
                <a14:useLocalDpi xmlns:a14="http://schemas.microsoft.com/office/drawing/2010/main" val="0"/>
              </a:ext>
            </a:extLst>
          </a:blip>
          <a:srcRect l="1486" t="23137" r="2889" b="6966"/>
          <a:stretch/>
        </p:blipFill>
        <p:spPr bwMode="auto">
          <a:xfrm>
            <a:off x="1432560" y="1872711"/>
            <a:ext cx="9326880" cy="4820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31865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i="1" cap="none" dirty="0">
                <a:latin typeface="Comic Sans MS" panose="030F0702030302020204" pitchFamily="66" charset="0"/>
              </a:rPr>
              <a:t>Which liquid does  the least damage to eggshells?</a:t>
            </a:r>
          </a:p>
        </p:txBody>
      </p:sp>
      <p:sp>
        <p:nvSpPr>
          <p:cNvPr id="3" name="Content Placeholder 2"/>
          <p:cNvSpPr>
            <a:spLocks noGrp="1"/>
          </p:cNvSpPr>
          <p:nvPr>
            <p:ph idx="1"/>
          </p:nvPr>
        </p:nvSpPr>
        <p:spPr>
          <a:xfrm>
            <a:off x="581192" y="2180496"/>
            <a:ext cx="11029615" cy="2156373"/>
          </a:xfrm>
        </p:spPr>
        <p:txBody>
          <a:bodyPr>
            <a:normAutofit/>
          </a:bodyPr>
          <a:lstStyle/>
          <a:p>
            <a:r>
              <a:rPr lang="en-GB" sz="2800" dirty="0">
                <a:latin typeface="Comic Sans MS" panose="030F0702030302020204" pitchFamily="66" charset="0"/>
              </a:rPr>
              <a:t>We are going to investigate this questions over the next 2 weeks.</a:t>
            </a:r>
          </a:p>
          <a:p>
            <a:r>
              <a:rPr lang="en-GB" sz="2800" dirty="0">
                <a:latin typeface="Comic Sans MS" panose="030F0702030302020204" pitchFamily="66" charset="0"/>
              </a:rPr>
              <a:t>The eggshell protects the egg – just like the enamel on our tooth protects the living part inside. </a:t>
            </a:r>
          </a:p>
        </p:txBody>
      </p:sp>
      <p:pic>
        <p:nvPicPr>
          <p:cNvPr id="5122" name="Picture 2" descr="Image result for egg clipart&quot;"/>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9894"/>
          <a:stretch/>
        </p:blipFill>
        <p:spPr bwMode="auto">
          <a:xfrm>
            <a:off x="8125097" y="3772457"/>
            <a:ext cx="4066903" cy="30855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07417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What do you drink?</a:t>
            </a:r>
          </a:p>
        </p:txBody>
      </p:sp>
      <p:pic>
        <p:nvPicPr>
          <p:cNvPr id="6146" name="Picture 2" descr="Image result for bubble map&quo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0998" t="4289" r="8553" b="4769"/>
          <a:stretch/>
        </p:blipFill>
        <p:spPr bwMode="auto">
          <a:xfrm>
            <a:off x="3463834" y="1841864"/>
            <a:ext cx="5264332" cy="48855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37815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We are going to investigate:</a:t>
            </a:r>
          </a:p>
        </p:txBody>
      </p:sp>
      <p:sp>
        <p:nvSpPr>
          <p:cNvPr id="3" name="Content Placeholder 2"/>
          <p:cNvSpPr>
            <a:spLocks noGrp="1"/>
          </p:cNvSpPr>
          <p:nvPr>
            <p:ph idx="1"/>
          </p:nvPr>
        </p:nvSpPr>
        <p:spPr>
          <a:xfrm>
            <a:off x="581192" y="2180497"/>
            <a:ext cx="11029615" cy="1568544"/>
          </a:xfrm>
        </p:spPr>
        <p:txBody>
          <a:bodyPr>
            <a:normAutofit/>
          </a:bodyPr>
          <a:lstStyle/>
          <a:p>
            <a:pPr marL="305435" indent="-305435" algn="ctr"/>
            <a:r>
              <a:rPr lang="en-GB" sz="2550" dirty="0">
                <a:latin typeface="Comic Sans MS"/>
              </a:rPr>
              <a:t>Coca-cola (diet and normal), milk, water, orange juice, squash (sugar-free), tea, coffee and vinegar!</a:t>
            </a:r>
            <a:endParaRPr lang="en-US" dirty="0">
              <a:latin typeface="Comic Sans MS"/>
            </a:endParaRPr>
          </a:p>
          <a:p>
            <a:pPr marL="0" indent="0" algn="ctr">
              <a:buNone/>
            </a:pPr>
            <a:endParaRPr lang="en-GB" sz="2550" dirty="0">
              <a:latin typeface="Comic Sans MS" panose="030F0702030302020204" pitchFamily="66" charset="0"/>
            </a:endParaRPr>
          </a:p>
        </p:txBody>
      </p:sp>
      <p:pic>
        <p:nvPicPr>
          <p:cNvPr id="7170" name="Picture 2" descr="Image result for coca cola&quot;"/>
          <p:cNvPicPr>
            <a:picLocks noChangeAspect="1" noChangeArrowheads="1"/>
          </p:cNvPicPr>
          <p:nvPr/>
        </p:nvPicPr>
        <p:blipFill rotWithShape="1">
          <a:blip r:embed="rId2">
            <a:extLst>
              <a:ext uri="{28A0092B-C50C-407E-A947-70E740481C1C}">
                <a14:useLocalDpi xmlns:a14="http://schemas.microsoft.com/office/drawing/2010/main" val="0"/>
              </a:ext>
            </a:extLst>
          </a:blip>
          <a:srcRect l="21200" r="22800"/>
          <a:stretch/>
        </p:blipFill>
        <p:spPr bwMode="auto">
          <a:xfrm>
            <a:off x="2299065" y="3590829"/>
            <a:ext cx="1828801" cy="3265714"/>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Image result for milk bottle&quot;"/>
          <p:cNvPicPr>
            <a:picLocks noChangeAspect="1" noChangeArrowheads="1"/>
          </p:cNvPicPr>
          <p:nvPr/>
        </p:nvPicPr>
        <p:blipFill rotWithShape="1">
          <a:blip r:embed="rId3">
            <a:extLst>
              <a:ext uri="{28A0092B-C50C-407E-A947-70E740481C1C}">
                <a14:useLocalDpi xmlns:a14="http://schemas.microsoft.com/office/drawing/2010/main" val="0"/>
              </a:ext>
            </a:extLst>
          </a:blip>
          <a:srcRect l="36358" r="36727"/>
          <a:stretch/>
        </p:blipFill>
        <p:spPr bwMode="auto">
          <a:xfrm>
            <a:off x="4127867" y="3590829"/>
            <a:ext cx="1321720" cy="3265714"/>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Image result for water in a bottle&quo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49587" y="3590829"/>
            <a:ext cx="1071154" cy="3265714"/>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Image result for orange juice cartno&quot;"/>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3675" r="23744"/>
          <a:stretch/>
        </p:blipFill>
        <p:spPr bwMode="auto">
          <a:xfrm>
            <a:off x="6520741" y="3590830"/>
            <a:ext cx="1699844" cy="3232838"/>
          </a:xfrm>
          <a:prstGeom prst="rect">
            <a:avLst/>
          </a:prstGeom>
          <a:noFill/>
          <a:extLst>
            <a:ext uri="{909E8E84-426E-40DD-AFC4-6F175D3DCCD1}">
              <a14:hiddenFill xmlns:a14="http://schemas.microsoft.com/office/drawing/2010/main">
                <a:solidFill>
                  <a:srgbClr val="FFFFFF"/>
                </a:solidFill>
              </a14:hiddenFill>
            </a:ext>
          </a:extLst>
        </p:spPr>
      </p:pic>
      <p:pic>
        <p:nvPicPr>
          <p:cNvPr id="7178" name="Picture 10" descr="Image result for blackcurrant squash&quot;"/>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34020" r="33847"/>
          <a:stretch/>
        </p:blipFill>
        <p:spPr bwMode="auto">
          <a:xfrm>
            <a:off x="8220586" y="3590829"/>
            <a:ext cx="1049382" cy="3265714"/>
          </a:xfrm>
          <a:prstGeom prst="rect">
            <a:avLst/>
          </a:prstGeom>
          <a:noFill/>
          <a:extLst>
            <a:ext uri="{909E8E84-426E-40DD-AFC4-6F175D3DCCD1}">
              <a14:hiddenFill xmlns:a14="http://schemas.microsoft.com/office/drawing/2010/main">
                <a:solidFill>
                  <a:srgbClr val="FFFFFF"/>
                </a:solidFill>
              </a14:hiddenFill>
            </a:ext>
          </a:extLst>
        </p:spPr>
      </p:pic>
      <p:pic>
        <p:nvPicPr>
          <p:cNvPr id="7180" name="Picture 12" descr="Image result for vinegar brown&quot;"/>
          <p:cNvPicPr>
            <a:picLocks noChangeAspect="1" noChangeArrowheads="1"/>
          </p:cNvPicPr>
          <p:nvPr/>
        </p:nvPicPr>
        <p:blipFill rotWithShape="1">
          <a:blip r:embed="rId7">
            <a:extLst>
              <a:ext uri="{28A0092B-C50C-407E-A947-70E740481C1C}">
                <a14:useLocalDpi xmlns:a14="http://schemas.microsoft.com/office/drawing/2010/main" val="0"/>
              </a:ext>
            </a:extLst>
          </a:blip>
          <a:srcRect l="32531" r="32422"/>
          <a:stretch/>
        </p:blipFill>
        <p:spPr bwMode="auto">
          <a:xfrm>
            <a:off x="9291740" y="3590829"/>
            <a:ext cx="1145066" cy="326717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age result for tea bags&quot;"/>
          <p:cNvPicPr>
            <a:picLocks noChangeAspect="1" noChangeArrowheads="1"/>
          </p:cNvPicPr>
          <p:nvPr/>
        </p:nvPicPr>
        <p:blipFill rotWithShape="1">
          <a:blip r:embed="rId8">
            <a:extLst>
              <a:ext uri="{28A0092B-C50C-407E-A947-70E740481C1C}">
                <a14:useLocalDpi xmlns:a14="http://schemas.microsoft.com/office/drawing/2010/main" val="0"/>
              </a:ext>
            </a:extLst>
          </a:blip>
          <a:srcRect l="12937" r="12012" b="4020"/>
          <a:stretch/>
        </p:blipFill>
        <p:spPr bwMode="auto">
          <a:xfrm>
            <a:off x="94852" y="3590829"/>
            <a:ext cx="2256462" cy="326717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coffee granules&quot;"/>
          <p:cNvPicPr>
            <a:picLocks noChangeAspect="1" noChangeArrowheads="1"/>
          </p:cNvPicPr>
          <p:nvPr/>
        </p:nvPicPr>
        <p:blipFill rotWithShape="1">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l="19858" r="23091"/>
          <a:stretch/>
        </p:blipFill>
        <p:spPr bwMode="auto">
          <a:xfrm>
            <a:off x="10233924" y="3590829"/>
            <a:ext cx="1912460" cy="3352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961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The Experiment</a:t>
            </a:r>
          </a:p>
        </p:txBody>
      </p:sp>
      <p:sp>
        <p:nvSpPr>
          <p:cNvPr id="3" name="Content Placeholder 2"/>
          <p:cNvSpPr>
            <a:spLocks noGrp="1"/>
          </p:cNvSpPr>
          <p:nvPr>
            <p:ph idx="1"/>
          </p:nvPr>
        </p:nvSpPr>
        <p:spPr>
          <a:xfrm>
            <a:off x="581192" y="2180496"/>
            <a:ext cx="11029615" cy="2900955"/>
          </a:xfrm>
        </p:spPr>
        <p:txBody>
          <a:bodyPr>
            <a:normAutofit/>
          </a:bodyPr>
          <a:lstStyle/>
          <a:p>
            <a:r>
              <a:rPr lang="en-GB" sz="2800" dirty="0">
                <a:latin typeface="Comic Sans MS" panose="030F0702030302020204" pitchFamily="66" charset="0"/>
              </a:rPr>
              <a:t>1. Carefully, put the hard-boiled egg into the glass jar by tilting the jar onto its side and pushing the egg through.</a:t>
            </a:r>
          </a:p>
          <a:p>
            <a:r>
              <a:rPr lang="en-GB" sz="2800" dirty="0">
                <a:latin typeface="Comic Sans MS" panose="030F0702030302020204" pitchFamily="66" charset="0"/>
              </a:rPr>
              <a:t>2. Fill the jar up with enough liquid to cover the egg.</a:t>
            </a:r>
          </a:p>
          <a:p>
            <a:r>
              <a:rPr lang="en-GB" sz="2800" dirty="0">
                <a:latin typeface="Comic Sans MS" panose="030F0702030302020204" pitchFamily="66" charset="0"/>
              </a:rPr>
              <a:t>3. Screw the lid onto the jar tightly. </a:t>
            </a:r>
          </a:p>
          <a:p>
            <a:r>
              <a:rPr lang="en-GB" sz="2800" dirty="0">
                <a:latin typeface="Comic Sans MS" panose="030F0702030302020204" pitchFamily="66" charset="0"/>
              </a:rPr>
              <a:t>4. Leave the jars for a week. </a:t>
            </a:r>
          </a:p>
        </p:txBody>
      </p:sp>
      <p:pic>
        <p:nvPicPr>
          <p:cNvPr id="8194" name="Picture 2" descr="Image result for egg investigation for teeth&quot;"/>
          <p:cNvPicPr>
            <a:picLocks noChangeAspect="1" noChangeArrowheads="1"/>
          </p:cNvPicPr>
          <p:nvPr/>
        </p:nvPicPr>
        <p:blipFill rotWithShape="1">
          <a:blip r:embed="rId2">
            <a:extLst>
              <a:ext uri="{28A0092B-C50C-407E-A947-70E740481C1C}">
                <a14:useLocalDpi xmlns:a14="http://schemas.microsoft.com/office/drawing/2010/main" val="0"/>
              </a:ext>
            </a:extLst>
          </a:blip>
          <a:srcRect l="9224" t="7075" r="7473" b="51159"/>
          <a:stretch/>
        </p:blipFill>
        <p:spPr bwMode="auto">
          <a:xfrm>
            <a:off x="7163517" y="4336869"/>
            <a:ext cx="5028483" cy="2521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5031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How will we make it a fair test? </a:t>
            </a:r>
          </a:p>
        </p:txBody>
      </p:sp>
      <p:sp>
        <p:nvSpPr>
          <p:cNvPr id="3" name="Content Placeholder 2"/>
          <p:cNvSpPr>
            <a:spLocks noGrp="1"/>
          </p:cNvSpPr>
          <p:nvPr>
            <p:ph idx="1"/>
          </p:nvPr>
        </p:nvSpPr>
        <p:spPr>
          <a:xfrm>
            <a:off x="463627" y="1920240"/>
            <a:ext cx="3193974" cy="4781005"/>
          </a:xfrm>
        </p:spPr>
        <p:txBody>
          <a:bodyPr>
            <a:normAutofit fontScale="92500"/>
          </a:bodyPr>
          <a:lstStyle/>
          <a:p>
            <a:r>
              <a:rPr lang="en-GB" sz="2800" dirty="0">
                <a:latin typeface="Comic Sans MS" panose="030F0702030302020204" pitchFamily="66" charset="0"/>
                <a:hlinkClick r:id="rId2"/>
              </a:rPr>
              <a:t>https://www.bbc.co.uk/bitesize/topics/z2ddmp3/articles/zpctrwx</a:t>
            </a:r>
            <a:endParaRPr lang="en-GB" sz="2800" dirty="0">
              <a:latin typeface="Comic Sans MS" panose="030F0702030302020204" pitchFamily="66" charset="0"/>
            </a:endParaRPr>
          </a:p>
          <a:p>
            <a:r>
              <a:rPr lang="en-GB" altLang="en-US" sz="2800" dirty="0">
                <a:latin typeface="Comic Sans MS" panose="030F0702030302020204" pitchFamily="66" charset="0"/>
              </a:rPr>
              <a:t>A fair test is one where only one variable is changed, while all other variables are controlled (kept the same). </a:t>
            </a:r>
          </a:p>
        </p:txBody>
      </p:sp>
      <p:pic>
        <p:nvPicPr>
          <p:cNvPr id="9218" name="Picture 2" descr="Image result for fair test poster&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76441" y="1920241"/>
            <a:ext cx="8315558" cy="4937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73224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How will we make it a fair test? </a:t>
            </a:r>
          </a:p>
        </p:txBody>
      </p:sp>
      <p:sp>
        <p:nvSpPr>
          <p:cNvPr id="3" name="Content Placeholder 2"/>
          <p:cNvSpPr>
            <a:spLocks noGrp="1"/>
          </p:cNvSpPr>
          <p:nvPr>
            <p:ph sz="half" idx="1"/>
          </p:nvPr>
        </p:nvSpPr>
        <p:spPr>
          <a:xfrm>
            <a:off x="581193" y="2005934"/>
            <a:ext cx="5422390" cy="3633047"/>
          </a:xfrm>
        </p:spPr>
        <p:txBody>
          <a:bodyPr>
            <a:normAutofit/>
          </a:bodyPr>
          <a:lstStyle/>
          <a:p>
            <a:pPr algn="ctr"/>
            <a:r>
              <a:rPr lang="en-GB" sz="2800" dirty="0">
                <a:solidFill>
                  <a:srgbClr val="FF0000"/>
                </a:solidFill>
                <a:latin typeface="Comic Sans MS" panose="030F0702030302020204" pitchFamily="66" charset="0"/>
              </a:rPr>
              <a:t>What will we keep the same?</a:t>
            </a:r>
          </a:p>
        </p:txBody>
      </p:sp>
      <p:sp>
        <p:nvSpPr>
          <p:cNvPr id="4" name="Content Placeholder 3"/>
          <p:cNvSpPr>
            <a:spLocks noGrp="1"/>
          </p:cNvSpPr>
          <p:nvPr>
            <p:ph sz="half" idx="2"/>
          </p:nvPr>
        </p:nvSpPr>
        <p:spPr>
          <a:xfrm>
            <a:off x="6188417" y="2005934"/>
            <a:ext cx="5422392" cy="3633047"/>
          </a:xfrm>
        </p:spPr>
        <p:txBody>
          <a:bodyPr>
            <a:normAutofit/>
          </a:bodyPr>
          <a:lstStyle/>
          <a:p>
            <a:pPr algn="ctr"/>
            <a:r>
              <a:rPr lang="en-GB" sz="2800" dirty="0">
                <a:solidFill>
                  <a:srgbClr val="0070C0"/>
                </a:solidFill>
                <a:latin typeface="Comic Sans MS" panose="030F0702030302020204" pitchFamily="66" charset="0"/>
              </a:rPr>
              <a:t>What will we change?</a:t>
            </a:r>
          </a:p>
        </p:txBody>
      </p:sp>
      <p:sp>
        <p:nvSpPr>
          <p:cNvPr id="8" name="Content Placeholder 2"/>
          <p:cNvSpPr txBox="1">
            <a:spLocks/>
          </p:cNvSpPr>
          <p:nvPr/>
        </p:nvSpPr>
        <p:spPr>
          <a:xfrm>
            <a:off x="3384805" y="4049485"/>
            <a:ext cx="5422390" cy="2564859"/>
          </a:xfrm>
          <a:prstGeom prst="rect">
            <a:avLst/>
          </a:prstGeom>
        </p:spPr>
        <p:txBody>
          <a:bodyPr vert="horz" lIns="91440" tIns="45720" rIns="91440" bIns="45720" rtlCol="0" anchor="ctr">
            <a:normAutofit/>
          </a:bodyPr>
          <a:lst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algn="ctr"/>
            <a:r>
              <a:rPr lang="en-GB" sz="2800" dirty="0">
                <a:solidFill>
                  <a:srgbClr val="7030A0"/>
                </a:solidFill>
                <a:latin typeface="Comic Sans MS" panose="030F0702030302020204" pitchFamily="66" charset="0"/>
              </a:rPr>
              <a:t>What will we measure?</a:t>
            </a:r>
          </a:p>
        </p:txBody>
      </p:sp>
    </p:spTree>
    <p:extLst>
      <p:ext uri="{BB962C8B-B14F-4D97-AF65-F5344CB8AC3E}">
        <p14:creationId xmlns:p14="http://schemas.microsoft.com/office/powerpoint/2010/main" val="31673968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srcRect l="52343" t="23125" r="19245" b="18661"/>
          <a:stretch/>
        </p:blipFill>
        <p:spPr>
          <a:xfrm>
            <a:off x="3374437" y="587829"/>
            <a:ext cx="5443127" cy="6270171"/>
          </a:xfrm>
          <a:prstGeom prst="rect">
            <a:avLst/>
          </a:prstGeom>
        </p:spPr>
      </p:pic>
    </p:spTree>
    <p:extLst>
      <p:ext uri="{BB962C8B-B14F-4D97-AF65-F5344CB8AC3E}">
        <p14:creationId xmlns:p14="http://schemas.microsoft.com/office/powerpoint/2010/main" val="2229045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1153112745"/>
              </p:ext>
            </p:extLst>
          </p:nvPr>
        </p:nvGraphicFramePr>
        <p:xfrm>
          <a:off x="444137" y="615418"/>
          <a:ext cx="11299371" cy="6019984"/>
        </p:xfrm>
        <a:graphic>
          <a:graphicData uri="http://schemas.openxmlformats.org/drawingml/2006/table">
            <a:tbl>
              <a:tblPr firstRow="1" bandRow="1">
                <a:tableStyleId>{5C22544A-7EE6-4342-B048-85BDC9FD1C3A}</a:tableStyleId>
              </a:tblPr>
              <a:tblGrid>
                <a:gridCol w="3766457">
                  <a:extLst>
                    <a:ext uri="{9D8B030D-6E8A-4147-A177-3AD203B41FA5}">
                      <a16:colId xmlns:a16="http://schemas.microsoft.com/office/drawing/2014/main" val="3012736042"/>
                    </a:ext>
                  </a:extLst>
                </a:gridCol>
                <a:gridCol w="3766457">
                  <a:extLst>
                    <a:ext uri="{9D8B030D-6E8A-4147-A177-3AD203B41FA5}">
                      <a16:colId xmlns:a16="http://schemas.microsoft.com/office/drawing/2014/main" val="3476109582"/>
                    </a:ext>
                  </a:extLst>
                </a:gridCol>
                <a:gridCol w="3766457">
                  <a:extLst>
                    <a:ext uri="{9D8B030D-6E8A-4147-A177-3AD203B41FA5}">
                      <a16:colId xmlns:a16="http://schemas.microsoft.com/office/drawing/2014/main" val="1446775529"/>
                    </a:ext>
                  </a:extLst>
                </a:gridCol>
              </a:tblGrid>
              <a:tr h="1239508">
                <a:tc>
                  <a:txBody>
                    <a:bodyPr/>
                    <a:lstStyle/>
                    <a:p>
                      <a:r>
                        <a:rPr lang="en-GB" sz="2800" b="0" dirty="0">
                          <a:solidFill>
                            <a:schemeClr val="tx1"/>
                          </a:solidFill>
                          <a:latin typeface="Comic Sans MS" panose="030F0702030302020204" pitchFamily="66" charset="0"/>
                        </a:rPr>
                        <a:t>Paddling</a:t>
                      </a:r>
                    </a:p>
                    <a:p>
                      <a:endParaRPr lang="en-GB" sz="2000" b="0" kern="120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Snorkelling</a:t>
                      </a:r>
                    </a:p>
                    <a:p>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Diving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0373932"/>
                  </a:ext>
                </a:extLst>
              </a:tr>
              <a:tr h="4780476">
                <a:tc>
                  <a:txBody>
                    <a:bodyPr/>
                    <a:lstStyle/>
                    <a:p>
                      <a:r>
                        <a:rPr lang="en-GB" sz="1600" b="0" i="0" dirty="0">
                          <a:solidFill>
                            <a:schemeClr val="tx1"/>
                          </a:solidFill>
                          <a:latin typeface="Comic Sans MS" panose="030F0702030302020204" pitchFamily="66" charset="0"/>
                        </a:rPr>
                        <a:t>Complete</a:t>
                      </a:r>
                      <a:r>
                        <a:rPr lang="en-GB" sz="1600" b="0" i="0" baseline="0" dirty="0">
                          <a:solidFill>
                            <a:schemeClr val="tx1"/>
                          </a:solidFill>
                          <a:latin typeface="Comic Sans MS" panose="030F0702030302020204" pitchFamily="66" charset="0"/>
                        </a:rPr>
                        <a:t> the investigation planning sheet.</a:t>
                      </a:r>
                    </a:p>
                    <a:p>
                      <a:endParaRPr lang="en-GB" sz="1600" b="1" i="0" baseline="0" dirty="0">
                        <a:solidFill>
                          <a:srgbClr val="FF0000"/>
                        </a:solidFill>
                        <a:latin typeface="Comic Sans MS" panose="030F0702030302020204" pitchFamily="66" charset="0"/>
                      </a:endParaRPr>
                    </a:p>
                    <a:p>
                      <a:r>
                        <a:rPr lang="en-GB" sz="1600" b="1" i="0" baseline="0" dirty="0">
                          <a:solidFill>
                            <a:srgbClr val="FF0000"/>
                          </a:solidFill>
                          <a:latin typeface="Comic Sans MS" panose="030F0702030302020204" pitchFamily="66" charset="0"/>
                        </a:rPr>
                        <a:t>Red Pen: </a:t>
                      </a:r>
                      <a:r>
                        <a:rPr lang="en-GB" sz="1600" b="0" i="0" baseline="0" dirty="0">
                          <a:solidFill>
                            <a:srgbClr val="FF0000"/>
                          </a:solidFill>
                          <a:latin typeface="Comic Sans MS" panose="030F0702030302020204" pitchFamily="66" charset="0"/>
                        </a:rPr>
                        <a:t>why is it important to make our experiment a fair test?</a:t>
                      </a:r>
                      <a:endParaRPr lang="en-GB" sz="1600" b="1" i="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600" b="0" i="0" dirty="0">
                          <a:solidFill>
                            <a:schemeClr val="tx1"/>
                          </a:solidFill>
                          <a:latin typeface="Comic Sans MS" panose="030F0702030302020204" pitchFamily="66" charset="0"/>
                        </a:rPr>
                        <a:t>Complete</a:t>
                      </a:r>
                      <a:r>
                        <a:rPr lang="en-GB" sz="1600" b="0" i="0" baseline="0" dirty="0">
                          <a:solidFill>
                            <a:schemeClr val="tx1"/>
                          </a:solidFill>
                          <a:latin typeface="Comic Sans MS" panose="030F0702030302020204" pitchFamily="66" charset="0"/>
                        </a:rPr>
                        <a:t> the investigation planning sheet.</a:t>
                      </a:r>
                    </a:p>
                    <a:p>
                      <a:endParaRPr lang="en-GB" sz="1600" b="1" i="0" baseline="0" dirty="0">
                        <a:solidFill>
                          <a:srgbClr val="FF0000"/>
                        </a:solidFill>
                        <a:latin typeface="Comic Sans MS" panose="030F0702030302020204" pitchFamily="66" charset="0"/>
                      </a:endParaRPr>
                    </a:p>
                    <a:p>
                      <a:r>
                        <a:rPr lang="en-GB" sz="1600" b="1" i="0" baseline="0" dirty="0">
                          <a:solidFill>
                            <a:srgbClr val="FF0000"/>
                          </a:solidFill>
                          <a:latin typeface="Comic Sans MS" panose="030F0702030302020204" pitchFamily="66" charset="0"/>
                        </a:rPr>
                        <a:t>Red Pen: </a:t>
                      </a:r>
                      <a:r>
                        <a:rPr lang="en-GB" sz="1600" b="0" i="0" baseline="0" dirty="0">
                          <a:solidFill>
                            <a:srgbClr val="FF0000"/>
                          </a:solidFill>
                          <a:latin typeface="Comic Sans MS" panose="030F0702030302020204" pitchFamily="66" charset="0"/>
                        </a:rPr>
                        <a:t>why is it important to make our experiment a fair test?</a:t>
                      </a:r>
                      <a:endParaRPr lang="en-GB" sz="1600" b="1" i="0" dirty="0">
                        <a:solidFill>
                          <a:srgbClr val="FF0000"/>
                        </a:solidFill>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1" i="0" kern="1200" baseline="0" dirty="0">
                        <a:solidFill>
                          <a:srgbClr val="FF0000"/>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600" b="0" i="0" dirty="0">
                          <a:solidFill>
                            <a:schemeClr val="tx1"/>
                          </a:solidFill>
                          <a:latin typeface="Comic Sans MS" panose="030F0702030302020204" pitchFamily="66" charset="0"/>
                        </a:rPr>
                        <a:t>Complete</a:t>
                      </a:r>
                      <a:r>
                        <a:rPr lang="en-GB" sz="1600" b="0" i="0" baseline="0" dirty="0">
                          <a:solidFill>
                            <a:schemeClr val="tx1"/>
                          </a:solidFill>
                          <a:latin typeface="Comic Sans MS" panose="030F0702030302020204" pitchFamily="66" charset="0"/>
                        </a:rPr>
                        <a:t> the investigation planning sheet.</a:t>
                      </a:r>
                    </a:p>
                    <a:p>
                      <a:endParaRPr lang="en-GB" sz="1600" b="1" i="0" baseline="0" dirty="0">
                        <a:solidFill>
                          <a:srgbClr val="FF0000"/>
                        </a:solidFill>
                        <a:latin typeface="Comic Sans MS" panose="030F0702030302020204" pitchFamily="66" charset="0"/>
                      </a:endParaRPr>
                    </a:p>
                    <a:p>
                      <a:r>
                        <a:rPr lang="en-GB" sz="1600" b="1" i="0" baseline="0" dirty="0">
                          <a:solidFill>
                            <a:srgbClr val="FF0000"/>
                          </a:solidFill>
                          <a:latin typeface="Comic Sans MS" panose="030F0702030302020204" pitchFamily="66" charset="0"/>
                        </a:rPr>
                        <a:t>Red Pen: </a:t>
                      </a:r>
                      <a:r>
                        <a:rPr lang="en-GB" sz="1600" b="0" i="0" baseline="0" dirty="0">
                          <a:solidFill>
                            <a:srgbClr val="FF0000"/>
                          </a:solidFill>
                          <a:latin typeface="Comic Sans MS" panose="030F0702030302020204" pitchFamily="66" charset="0"/>
                        </a:rPr>
                        <a:t>why is it important to make our experiment a fair test?</a:t>
                      </a:r>
                      <a:endParaRPr lang="en-GB" sz="1600" b="1" i="0" dirty="0">
                        <a:solidFill>
                          <a:srgbClr val="FF0000"/>
                        </a:solidFill>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1" i="0" kern="1200" baseline="0" dirty="0">
                        <a:solidFill>
                          <a:srgbClr val="FF0000"/>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6103788"/>
                  </a:ext>
                </a:extLst>
              </a:tr>
            </a:tbl>
          </a:graphicData>
        </a:graphic>
      </p:graphicFrame>
      <p:pic>
        <p:nvPicPr>
          <p:cNvPr id="1026"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4928" t="19212" r="57764" b="52567"/>
          <a:stretch/>
        </p:blipFill>
        <p:spPr bwMode="auto">
          <a:xfrm>
            <a:off x="2899954" y="642317"/>
            <a:ext cx="1262074" cy="120889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assessment"/>
          <p:cNvPicPr>
            <a:picLocks noChangeAspect="1" noChangeArrowheads="1"/>
          </p:cNvPicPr>
          <p:nvPr/>
        </p:nvPicPr>
        <p:blipFill rotWithShape="1">
          <a:blip r:embed="rId2">
            <a:clrChange>
              <a:clrFrom>
                <a:srgbClr val="FFFEFA"/>
              </a:clrFrom>
              <a:clrTo>
                <a:srgbClr val="FFFEFA">
                  <a:alpha val="0"/>
                </a:srgbClr>
              </a:clrTo>
            </a:clrChange>
            <a:extLst>
              <a:ext uri="{28A0092B-C50C-407E-A947-70E740481C1C}">
                <a14:useLocalDpi xmlns:a14="http://schemas.microsoft.com/office/drawing/2010/main" val="0"/>
              </a:ext>
            </a:extLst>
          </a:blip>
          <a:srcRect l="46707" t="40143" r="29254" b="40749"/>
          <a:stretch/>
        </p:blipFill>
        <p:spPr bwMode="auto">
          <a:xfrm>
            <a:off x="6165668" y="977513"/>
            <a:ext cx="1789611" cy="87370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7910" t="69775" r="7871" b="8304"/>
          <a:stretch/>
        </p:blipFill>
        <p:spPr bwMode="auto">
          <a:xfrm>
            <a:off x="9596176" y="695493"/>
            <a:ext cx="2082018" cy="115572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3"/>
          <a:srcRect l="52343" t="23125" r="19245" b="18661"/>
          <a:stretch/>
        </p:blipFill>
        <p:spPr>
          <a:xfrm>
            <a:off x="862149" y="3213463"/>
            <a:ext cx="2834962" cy="3265714"/>
          </a:xfrm>
          <a:prstGeom prst="rect">
            <a:avLst/>
          </a:prstGeom>
        </p:spPr>
      </p:pic>
      <p:pic>
        <p:nvPicPr>
          <p:cNvPr id="10" name="Picture 9"/>
          <p:cNvPicPr>
            <a:picLocks noChangeAspect="1"/>
          </p:cNvPicPr>
          <p:nvPr/>
        </p:nvPicPr>
        <p:blipFill rotWithShape="1">
          <a:blip r:embed="rId3"/>
          <a:srcRect l="52343" t="23125" r="19245" b="18661"/>
          <a:stretch/>
        </p:blipFill>
        <p:spPr>
          <a:xfrm>
            <a:off x="4541520" y="3213463"/>
            <a:ext cx="2834962" cy="3265714"/>
          </a:xfrm>
          <a:prstGeom prst="rect">
            <a:avLst/>
          </a:prstGeom>
        </p:spPr>
      </p:pic>
      <p:pic>
        <p:nvPicPr>
          <p:cNvPr id="13" name="Picture 12"/>
          <p:cNvPicPr>
            <a:picLocks noChangeAspect="1"/>
          </p:cNvPicPr>
          <p:nvPr/>
        </p:nvPicPr>
        <p:blipFill rotWithShape="1">
          <a:blip r:embed="rId3"/>
          <a:srcRect l="52343" t="23125" r="19245" b="18661"/>
          <a:stretch/>
        </p:blipFill>
        <p:spPr>
          <a:xfrm>
            <a:off x="8382001" y="3213463"/>
            <a:ext cx="2834962" cy="3265714"/>
          </a:xfrm>
          <a:prstGeom prst="rect">
            <a:avLst/>
          </a:prstGeom>
        </p:spPr>
      </p:pic>
    </p:spTree>
    <p:extLst>
      <p:ext uri="{BB962C8B-B14F-4D97-AF65-F5344CB8AC3E}">
        <p14:creationId xmlns:p14="http://schemas.microsoft.com/office/powerpoint/2010/main" val="541764712"/>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366658"/>
      </a:accent1>
      <a:accent2>
        <a:srgbClr val="8CB64A"/>
      </a:accent2>
      <a:accent3>
        <a:srgbClr val="88D5A9"/>
      </a:accent3>
      <a:accent4>
        <a:srgbClr val="969FA7"/>
      </a:accent4>
      <a:accent5>
        <a:srgbClr val="E8A844"/>
      </a:accent5>
      <a:accent6>
        <a:srgbClr val="A1561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4BEC0EAF-CF86-4D49-B83B-56CC62D3CFF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39CDB44-37E4-458A-BA63-CF060DADDC82}">
  <ds:schemaRefs>
    <ds:schemaRef ds:uri="http://schemas.microsoft.com/sharepoint/v3/contenttype/forms"/>
  </ds:schemaRefs>
</ds:datastoreItem>
</file>

<file path=customXml/itemProps2.xml><?xml version="1.0" encoding="utf-8"?>
<ds:datastoreItem xmlns:ds="http://schemas.openxmlformats.org/officeDocument/2006/customXml" ds:itemID="{231ED662-18D3-4637-BF5E-6AD9032FC44E}">
  <ds:schemaRefs>
    <ds:schemaRef ds:uri="http://schemas.microsoft.com/office/infopath/2007/PartnerControls"/>
    <ds:schemaRef ds:uri="http://purl.org/dc/elements/1.1/"/>
    <ds:schemaRef ds:uri="http://schemas.microsoft.com/office/2006/metadata/properties"/>
    <ds:schemaRef ds:uri="933c73ff-1f47-478d-836a-52d41c4c8390"/>
    <ds:schemaRef ds:uri="http://schemas.microsoft.com/office/2006/documentManagement/types"/>
    <ds:schemaRef ds:uri="http://purl.org/dc/terms/"/>
    <ds:schemaRef ds:uri="http://schemas.openxmlformats.org/package/2006/metadata/core-properties"/>
    <ds:schemaRef ds:uri="http://purl.org/dc/dcmitype/"/>
    <ds:schemaRef ds:uri="b7193443-4924-4c98-83f1-322a08f13154"/>
    <ds:schemaRef ds:uri="http://www.w3.org/XML/1998/namespace"/>
  </ds:schemaRefs>
</ds:datastoreItem>
</file>

<file path=customXml/itemProps3.xml><?xml version="1.0" encoding="utf-8"?>
<ds:datastoreItem xmlns:ds="http://schemas.openxmlformats.org/officeDocument/2006/customXml" ds:itemID="{EB698702-485A-4404-9966-5F814D976E8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Dividend</Template>
  <TotalTime>525</TotalTime>
  <Words>463</Words>
  <Application>Microsoft Office PowerPoint</Application>
  <PresentationFormat>Widescreen</PresentationFormat>
  <Paragraphs>52</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Comic Sans MS</vt:lpstr>
      <vt:lpstr>Gill Sans MT</vt:lpstr>
      <vt:lpstr>Wingdings 2</vt:lpstr>
      <vt:lpstr>Dividend</vt:lpstr>
      <vt:lpstr>Tuesday 18th January 2022</vt:lpstr>
      <vt:lpstr>Is it important to keep your teeth healthy? Why?</vt:lpstr>
      <vt:lpstr>PowerPoint Presentation</vt:lpstr>
      <vt:lpstr>http://www.crickweb.co.uk/ks2science.html#teeth</vt:lpstr>
      <vt:lpstr>PowerPoint Presentation</vt:lpstr>
      <vt:lpstr>PowerPoint Presentation</vt:lpstr>
      <vt:lpstr>What is tooth decay?</vt:lpstr>
      <vt:lpstr>Tooth Decay</vt:lpstr>
      <vt:lpstr>Tooth Decay</vt:lpstr>
      <vt:lpstr>Which liquid does  the least damage to eggshells?</vt:lpstr>
      <vt:lpstr>What do you drink?</vt:lpstr>
      <vt:lpstr>We are going to investigate:</vt:lpstr>
      <vt:lpstr>The Experiment</vt:lpstr>
      <vt:lpstr>How will we make it a fair test? </vt:lpstr>
      <vt:lpstr>How will we make it a fair test?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Wednesday 15th January 2020</dc:title>
  <dc:creator>Emily Fenner</dc:creator>
  <cp:lastModifiedBy>Rachael Norman</cp:lastModifiedBy>
  <cp:revision>14</cp:revision>
  <dcterms:created xsi:type="dcterms:W3CDTF">2020-01-08T08:05:04Z</dcterms:created>
  <dcterms:modified xsi:type="dcterms:W3CDTF">2022-01-15T11:34:08Z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