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5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CEA1985-84A3-416F-B41F-F6CDA948136F}"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128849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EA1985-84A3-416F-B41F-F6CDA948136F}"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1462649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CEA1985-84A3-416F-B41F-F6CDA948136F}"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3819211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CEA1985-84A3-416F-B41F-F6CDA948136F}" type="datetimeFigureOut">
              <a:rPr lang="en-GB" smtClean="0"/>
              <a:t>13/03/2022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2157115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CEA1985-84A3-416F-B41F-F6CDA948136F}" type="datetimeFigureOut">
              <a:rPr lang="en-GB" smtClean="0"/>
              <a:t>13/03/2022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4187874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CEA1985-84A3-416F-B41F-F6CDA948136F}" type="datetimeFigureOut">
              <a:rPr lang="en-GB" smtClean="0"/>
              <a:t>13/03/2022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1034306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EA1985-84A3-416F-B41F-F6CDA948136F}" type="datetimeFigureOut">
              <a:rPr lang="en-GB" smtClean="0"/>
              <a:t>13/03/2022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252300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CEA1985-84A3-416F-B41F-F6CDA948136F}" type="datetimeFigureOut">
              <a:rPr lang="en-GB" smtClean="0"/>
              <a:t>13/03/2022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1475718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CEA1985-84A3-416F-B41F-F6CDA948136F}" type="datetimeFigureOut">
              <a:rPr lang="en-GB" smtClean="0"/>
              <a:t>13/03/2022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2324865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EA1985-84A3-416F-B41F-F6CDA948136F}"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2009366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EA1985-84A3-416F-B41F-F6CDA948136F}" type="datetimeFigureOut">
              <a:rPr lang="en-GB" smtClean="0"/>
              <a:t>13/03/2022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674BB-2A7F-429A-B622-43417ED48759}" type="slidenum">
              <a:rPr lang="en-GB" smtClean="0"/>
              <a:t>‹#›</a:t>
            </a:fld>
            <a:endParaRPr lang="en-GB"/>
          </a:p>
        </p:txBody>
      </p:sp>
    </p:spTree>
    <p:extLst>
      <p:ext uri="{BB962C8B-B14F-4D97-AF65-F5344CB8AC3E}">
        <p14:creationId xmlns:p14="http://schemas.microsoft.com/office/powerpoint/2010/main" val="4679732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748BD73-2CA6-4D1E-BDF1-A565F32911EF}"/>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2371559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B6CCA77-888E-4751-B413-093CB275464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1463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EA1985-84A3-416F-B41F-F6CDA948136F}" type="datetimeFigureOut">
              <a:rPr lang="en-GB" smtClean="0"/>
              <a:t>13/03/2022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4674BB-2A7F-429A-B622-43417ED48759}" type="slidenum">
              <a:rPr lang="en-GB" smtClean="0"/>
              <a:t>‹#›</a:t>
            </a:fld>
            <a:endParaRPr lang="en-GB"/>
          </a:p>
        </p:txBody>
      </p:sp>
    </p:spTree>
    <p:extLst>
      <p:ext uri="{BB962C8B-B14F-4D97-AF65-F5344CB8AC3E}">
        <p14:creationId xmlns:p14="http://schemas.microsoft.com/office/powerpoint/2010/main" val="2498805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1943672" y="2300098"/>
            <a:ext cx="10076873" cy="2554545"/>
          </a:xfrm>
          <a:prstGeom prst="rect">
            <a:avLst/>
          </a:prstGeom>
          <a:noFill/>
        </p:spPr>
        <p:txBody>
          <a:bodyPr wrap="square" rtlCol="0">
            <a:spAutoFit/>
          </a:bodyPr>
          <a:lstStyle/>
          <a:p>
            <a:pPr algn="ctr"/>
            <a:r>
              <a:rPr lang="en-GB" sz="4000" dirty="0" smtClean="0">
                <a:latin typeface="Comic Sans MS" panose="030F0702030302020204" pitchFamily="66" charset="0"/>
              </a:rPr>
              <a:t>Wednesday 16 March 2022</a:t>
            </a:r>
          </a:p>
          <a:p>
            <a:pPr algn="r"/>
            <a:endParaRPr lang="en-GB" sz="4000" dirty="0">
              <a:latin typeface="Comic Sans MS" panose="030F0702030302020204" pitchFamily="66" charset="0"/>
            </a:endParaRPr>
          </a:p>
          <a:p>
            <a:pPr algn="ctr"/>
            <a:r>
              <a:rPr lang="en-GB" sz="4000" dirty="0" smtClean="0">
                <a:latin typeface="Comic Sans MS" panose="030F0702030302020204" pitchFamily="66" charset="0"/>
              </a:rPr>
              <a:t>LO: To write with purpose</a:t>
            </a:r>
          </a:p>
          <a:p>
            <a:pPr algn="ctr"/>
            <a:r>
              <a:rPr lang="en-GB" sz="4000" dirty="0" smtClean="0">
                <a:latin typeface="Comic Sans MS" panose="030F0702030302020204" pitchFamily="66" charset="0"/>
              </a:rPr>
              <a:t>C: Informal letters</a:t>
            </a:r>
            <a:endParaRPr lang="en-GB" sz="4000" dirty="0">
              <a:latin typeface="Comic Sans MS" panose="030F0702030302020204" pitchFamily="66" charset="0"/>
            </a:endParaRPr>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9111" y="731520"/>
            <a:ext cx="2436357" cy="2841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007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FB46E-31E3-4217-AD86-2A2610943147}"/>
              </a:ext>
            </a:extLst>
          </p:cNvPr>
          <p:cNvSpPr>
            <a:spLocks noGrp="1"/>
          </p:cNvSpPr>
          <p:nvPr>
            <p:ph type="title"/>
          </p:nvPr>
        </p:nvSpPr>
        <p:spPr>
          <a:xfrm>
            <a:off x="1394546" y="128589"/>
            <a:ext cx="9077740" cy="1449387"/>
          </a:xfrm>
        </p:spPr>
        <p:txBody>
          <a:bodyPr>
            <a:noAutofit/>
          </a:bodyPr>
          <a:lstStyle/>
          <a:p>
            <a:pPr algn="ctr" eaLnBrk="1" hangingPunct="1">
              <a:defRPr/>
            </a:pPr>
            <a:r>
              <a:rPr lang="en-GB" sz="2400" dirty="0">
                <a:latin typeface="Comic Sans MS" panose="030F0702030302020204" pitchFamily="66" charset="0"/>
              </a:rPr>
              <a:t>I received something in the post from a friend today! </a:t>
            </a:r>
            <a:br>
              <a:rPr lang="en-GB" sz="2400" dirty="0">
                <a:latin typeface="Comic Sans MS" panose="030F0702030302020204" pitchFamily="66" charset="0"/>
              </a:rPr>
            </a:br>
            <a:r>
              <a:rPr lang="en-GB" altLang="en-US" sz="2400" dirty="0">
                <a:latin typeface="Comic Sans MS" panose="030F0702030302020204" pitchFamily="66" charset="0"/>
              </a:rPr>
              <a:t>Have a look! What do you think it is?</a:t>
            </a:r>
            <a:endParaRPr lang="en-GB" sz="2400" dirty="0">
              <a:latin typeface="Comic Sans MS" panose="030F0702030302020204" pitchFamily="66" charset="0"/>
            </a:endParaRPr>
          </a:p>
        </p:txBody>
      </p:sp>
      <p:sp>
        <p:nvSpPr>
          <p:cNvPr id="3" name="TextBox 2">
            <a:extLst>
              <a:ext uri="{FF2B5EF4-FFF2-40B4-BE49-F238E27FC236}">
                <a16:creationId xmlns:a16="http://schemas.microsoft.com/office/drawing/2014/main" id="{D0ECE136-72AB-49A7-B725-CA8E8B3D5019}"/>
              </a:ext>
            </a:extLst>
          </p:cNvPr>
          <p:cNvSpPr txBox="1"/>
          <p:nvPr/>
        </p:nvSpPr>
        <p:spPr>
          <a:xfrm>
            <a:off x="1692929" y="1153942"/>
            <a:ext cx="9545783" cy="5693866"/>
          </a:xfrm>
          <a:prstGeom prst="rect">
            <a:avLst/>
          </a:prstGeom>
          <a:noFill/>
        </p:spPr>
        <p:txBody>
          <a:bodyPr wrap="square" lIns="91440" tIns="45720" rIns="91440" bIns="45720" anchor="t">
            <a:spAutoFit/>
          </a:bodyPr>
          <a:lstStyle/>
          <a:p>
            <a:pPr algn="r">
              <a:defRPr/>
            </a:pPr>
            <a:r>
              <a:rPr lang="en-GB" sz="1400" dirty="0">
                <a:latin typeface="Comic Sans MS" panose="030F0702030302020204" pitchFamily="66" charset="0"/>
              </a:rPr>
              <a:t>1 </a:t>
            </a:r>
            <a:r>
              <a:rPr lang="en-GB" sz="1400" dirty="0" err="1">
                <a:latin typeface="Comic Sans MS" panose="030F0702030302020204" pitchFamily="66" charset="0"/>
              </a:rPr>
              <a:t>Benetfeld</a:t>
            </a:r>
            <a:r>
              <a:rPr lang="en-GB" sz="1400" dirty="0">
                <a:latin typeface="Comic Sans MS" panose="030F0702030302020204" pitchFamily="66" charset="0"/>
              </a:rPr>
              <a:t> Road</a:t>
            </a:r>
          </a:p>
          <a:p>
            <a:pPr algn="r">
              <a:defRPr/>
            </a:pPr>
            <a:r>
              <a:rPr lang="en-GB" sz="1400" dirty="0">
                <a:latin typeface="Comic Sans MS" panose="030F0702030302020204" pitchFamily="66" charset="0"/>
              </a:rPr>
              <a:t>Binfield</a:t>
            </a:r>
          </a:p>
          <a:p>
            <a:pPr algn="r">
              <a:defRPr/>
            </a:pPr>
            <a:r>
              <a:rPr lang="en-GB" sz="1400" dirty="0">
                <a:latin typeface="Comic Sans MS" panose="030F0702030302020204" pitchFamily="66" charset="0"/>
              </a:rPr>
              <a:t>Bracknell</a:t>
            </a:r>
          </a:p>
          <a:p>
            <a:pPr algn="r">
              <a:defRPr/>
            </a:pPr>
            <a:r>
              <a:rPr lang="en-GB" sz="1400" dirty="0">
                <a:latin typeface="Comic Sans MS" panose="030F0702030302020204" pitchFamily="66" charset="0"/>
              </a:rPr>
              <a:t>Berkshire   </a:t>
            </a:r>
          </a:p>
          <a:p>
            <a:pPr algn="r">
              <a:defRPr/>
            </a:pPr>
            <a:r>
              <a:rPr lang="en-GB" sz="1400" dirty="0">
                <a:latin typeface="Comic Sans MS" panose="030F0702030302020204" pitchFamily="66" charset="0"/>
              </a:rPr>
              <a:t>RG42 4EW</a:t>
            </a:r>
          </a:p>
          <a:p>
            <a:pPr algn="r">
              <a:defRPr/>
            </a:pPr>
            <a:r>
              <a:rPr lang="en-GB" sz="1400" dirty="0">
                <a:latin typeface="Comic Sans MS" panose="030F0702030302020204" pitchFamily="66" charset="0"/>
              </a:rPr>
              <a:t/>
            </a:r>
            <a:br>
              <a:rPr lang="en-GB" sz="1400" dirty="0">
                <a:latin typeface="Comic Sans MS" panose="030F0702030302020204" pitchFamily="66" charset="0"/>
              </a:rPr>
            </a:br>
            <a:r>
              <a:rPr lang="en-GB" sz="1400" dirty="0" smtClean="0">
                <a:latin typeface="Comic Sans MS" panose="030F0702030302020204" pitchFamily="66" charset="0"/>
              </a:rPr>
              <a:t>Monday 13 March 2022</a:t>
            </a:r>
            <a:endParaRPr lang="en-GB" sz="1400" dirty="0">
              <a:latin typeface="Comic Sans MS" panose="030F0702030302020204" pitchFamily="66" charset="0"/>
            </a:endParaRPr>
          </a:p>
          <a:p>
            <a:pPr>
              <a:defRPr/>
            </a:pPr>
            <a:r>
              <a:rPr lang="en-GB" sz="1400" dirty="0">
                <a:latin typeface="Comic Sans MS" panose="030F0702030302020204" pitchFamily="66" charset="0"/>
              </a:rPr>
              <a:t>Dear </a:t>
            </a:r>
            <a:r>
              <a:rPr lang="en-GB" sz="1400" dirty="0" smtClean="0">
                <a:latin typeface="Comic Sans MS" panose="030F0702030302020204" pitchFamily="66" charset="0"/>
              </a:rPr>
              <a:t>Tatum,</a:t>
            </a:r>
            <a:endParaRPr lang="en-GB" sz="1400" dirty="0">
              <a:latin typeface="Comic Sans MS" panose="030F0702030302020204" pitchFamily="66" charset="0"/>
            </a:endParaRPr>
          </a:p>
          <a:p>
            <a:pPr>
              <a:defRPr/>
            </a:pPr>
            <a:endParaRPr lang="en-GB" sz="1400" dirty="0">
              <a:latin typeface="Comic Sans MS" panose="030F0702030302020204" pitchFamily="66" charset="0"/>
            </a:endParaRPr>
          </a:p>
          <a:p>
            <a:pPr>
              <a:defRPr/>
            </a:pPr>
            <a:r>
              <a:rPr lang="en-GB" sz="1400" dirty="0">
                <a:latin typeface="Comic Sans MS" panose="030F0702030302020204" pitchFamily="66" charset="0"/>
              </a:rPr>
              <a:t>How are you? I’m sorry I haven’t been in touch for ages – I’ve been so busy working! </a:t>
            </a:r>
            <a:r>
              <a:rPr lang="en-GB" sz="1400" dirty="0">
                <a:latin typeface="Comic Sans MS" panose="030F0702030302020204" pitchFamily="66" charset="0"/>
              </a:rPr>
              <a:t>I just wanted to write to you to </a:t>
            </a:r>
            <a:r>
              <a:rPr lang="en-GB" sz="1400" dirty="0" smtClean="0">
                <a:latin typeface="Comic Sans MS" panose="030F0702030302020204" pitchFamily="66" charset="0"/>
              </a:rPr>
              <a:t>check in before the Year 4 production this week.</a:t>
            </a:r>
            <a:r>
              <a:rPr lang="en-GB" sz="1400" dirty="0">
                <a:latin typeface="Comic Sans MS" panose="030F0702030302020204" pitchFamily="66" charset="0"/>
              </a:rPr>
              <a:t> </a:t>
            </a:r>
            <a:endParaRPr lang="en-GB" sz="1400" dirty="0" smtClean="0">
              <a:latin typeface="Comic Sans MS" panose="030F0702030302020204" pitchFamily="66" charset="0"/>
            </a:endParaRPr>
          </a:p>
          <a:p>
            <a:pPr>
              <a:defRPr/>
            </a:pPr>
            <a:endParaRPr lang="en-GB" sz="1400" dirty="0">
              <a:latin typeface="Comic Sans MS" panose="030F0702030302020204" pitchFamily="66" charset="0"/>
            </a:endParaRPr>
          </a:p>
          <a:p>
            <a:pPr>
              <a:defRPr/>
            </a:pPr>
            <a:r>
              <a:rPr lang="en-GB" sz="1400" dirty="0" smtClean="0">
                <a:latin typeface="Comic Sans MS" panose="030F0702030302020204" pitchFamily="66" charset="0"/>
              </a:rPr>
              <a:t>I’m sure that the Year 4 children have worked their socks off in preparation for the show. They must all be so excited and ready to perform to the parents.  Isn’t it great that the Year 3 children are singing in the choir! I heard that Robin and the Merry </a:t>
            </a:r>
            <a:r>
              <a:rPr lang="en-GB" sz="1400" dirty="0">
                <a:latin typeface="Comic Sans MS" panose="030F0702030302020204" pitchFamily="66" charset="0"/>
              </a:rPr>
              <a:t>M</a:t>
            </a:r>
            <a:r>
              <a:rPr lang="en-GB" sz="1400" dirty="0" smtClean="0">
                <a:latin typeface="Comic Sans MS" panose="030F0702030302020204" pitchFamily="66" charset="0"/>
              </a:rPr>
              <a:t>en are great dancers and Marian has the voice of an angel. I bet that all the children know their lines and songs off by heart, and you probably can’t stop singing them either. </a:t>
            </a:r>
            <a:endParaRPr lang="en-GB" sz="1400" dirty="0">
              <a:latin typeface="Comic Sans MS" panose="030F0702030302020204" pitchFamily="66" charset="0"/>
            </a:endParaRPr>
          </a:p>
          <a:p>
            <a:pPr>
              <a:defRPr/>
            </a:pPr>
            <a:endParaRPr lang="en-GB" sz="1400" dirty="0">
              <a:latin typeface="Comic Sans MS" panose="030F0702030302020204" pitchFamily="66" charset="0"/>
            </a:endParaRPr>
          </a:p>
          <a:p>
            <a:pPr>
              <a:defRPr/>
            </a:pPr>
            <a:r>
              <a:rPr lang="en-GB" sz="1400" dirty="0" smtClean="0">
                <a:latin typeface="Comic Sans MS" panose="030F0702030302020204" pitchFamily="66" charset="0"/>
              </a:rPr>
              <a:t>I’m sure that the parents will love watching the production in person and all the hard work put in by all will pay off. Please remind the children to smile and have fun, as this will be an experience of a lifetime!</a:t>
            </a:r>
          </a:p>
          <a:p>
            <a:pPr>
              <a:defRPr/>
            </a:pPr>
            <a:endParaRPr lang="en-GB" sz="1400" dirty="0">
              <a:latin typeface="Comic Sans MS" panose="030F0702030302020204" pitchFamily="66" charset="0"/>
            </a:endParaRPr>
          </a:p>
          <a:p>
            <a:pPr>
              <a:defRPr/>
            </a:pPr>
            <a:r>
              <a:rPr lang="en-GB" sz="1400" dirty="0" smtClean="0">
                <a:latin typeface="Comic Sans MS" panose="030F0702030302020204" pitchFamily="66" charset="0"/>
              </a:rPr>
              <a:t>I can’t wait to see you on the weekend to catch up and find out how it all went!</a:t>
            </a:r>
          </a:p>
          <a:p>
            <a:pPr>
              <a:defRPr/>
            </a:pPr>
            <a:endParaRPr lang="en-GB" sz="1400" dirty="0">
              <a:latin typeface="Comic Sans MS" panose="030F0702030302020204" pitchFamily="66" charset="0"/>
            </a:endParaRPr>
          </a:p>
          <a:p>
            <a:pPr>
              <a:defRPr/>
            </a:pPr>
            <a:r>
              <a:rPr lang="en-GB" sz="1400" dirty="0" smtClean="0">
                <a:latin typeface="Comic Sans MS" panose="030F0702030302020204" pitchFamily="66" charset="0"/>
              </a:rPr>
              <a:t>Have </a:t>
            </a:r>
            <a:r>
              <a:rPr lang="en-GB" sz="1400" dirty="0">
                <a:latin typeface="Comic Sans MS" panose="030F0702030302020204" pitchFamily="66" charset="0"/>
              </a:rPr>
              <a:t>a </a:t>
            </a:r>
            <a:r>
              <a:rPr lang="en-GB" sz="1400" dirty="0" smtClean="0">
                <a:latin typeface="Comic Sans MS" panose="030F0702030302020204" pitchFamily="66" charset="0"/>
              </a:rPr>
              <a:t>wonderful</a:t>
            </a:r>
            <a:r>
              <a:rPr lang="en-GB" sz="1400" dirty="0">
                <a:latin typeface="Comic Sans MS" panose="030F0702030302020204" pitchFamily="66" charset="0"/>
              </a:rPr>
              <a:t> </a:t>
            </a:r>
            <a:r>
              <a:rPr lang="en-GB" sz="1400" dirty="0" smtClean="0">
                <a:latin typeface="Comic Sans MS" panose="030F0702030302020204" pitchFamily="66" charset="0"/>
              </a:rPr>
              <a:t>week and good luck with the performances.</a:t>
            </a:r>
          </a:p>
          <a:p>
            <a:pPr>
              <a:defRPr/>
            </a:pPr>
            <a:endParaRPr lang="en-GB" sz="1400" dirty="0">
              <a:latin typeface="Comic Sans MS" panose="030F0702030302020204" pitchFamily="66" charset="0"/>
            </a:endParaRPr>
          </a:p>
          <a:p>
            <a:pPr>
              <a:defRPr/>
            </a:pPr>
            <a:r>
              <a:rPr lang="en-GB" sz="1400" dirty="0">
                <a:latin typeface="Comic Sans MS" panose="030F0702030302020204" pitchFamily="66" charset="0"/>
              </a:rPr>
              <a:t>See you on </a:t>
            </a:r>
            <a:r>
              <a:rPr lang="en-GB" sz="1400" dirty="0" smtClean="0">
                <a:latin typeface="Comic Sans MS" panose="030F0702030302020204" pitchFamily="66" charset="0"/>
              </a:rPr>
              <a:t>soon!!</a:t>
            </a:r>
            <a:endParaRPr lang="en-GB" sz="1400" dirty="0">
              <a:latin typeface="Comic Sans MS" panose="030F0702030302020204" pitchFamily="66" charset="0"/>
            </a:endParaRPr>
          </a:p>
          <a:p>
            <a:pPr>
              <a:defRPr/>
            </a:pPr>
            <a:r>
              <a:rPr lang="en-GB" sz="1400" dirty="0" smtClean="0">
                <a:latin typeface="Comic Sans MS" panose="030F0702030302020204" pitchFamily="66" charset="0"/>
              </a:rPr>
              <a:t>Colette x </a:t>
            </a:r>
            <a:r>
              <a:rPr lang="en-GB" sz="1400" dirty="0">
                <a:latin typeface="Comic Sans MS" panose="030F0702030302020204" pitchFamily="66" charset="0"/>
              </a:rPr>
              <a:t>x </a:t>
            </a:r>
            <a:r>
              <a:rPr lang="en-GB" sz="1400" dirty="0" err="1">
                <a:latin typeface="Comic Sans MS" panose="030F0702030302020204" pitchFamily="66" charset="0"/>
              </a:rPr>
              <a:t>x</a:t>
            </a:r>
            <a:r>
              <a:rPr lang="en-GB" sz="1400" dirty="0">
                <a:latin typeface="Comic Sans MS" panose="030F0702030302020204" pitchFamily="66" charset="0"/>
              </a:rPr>
              <a:t> </a:t>
            </a:r>
          </a:p>
        </p:txBody>
      </p:sp>
    </p:spTree>
    <p:extLst>
      <p:ext uri="{BB962C8B-B14F-4D97-AF65-F5344CB8AC3E}">
        <p14:creationId xmlns:p14="http://schemas.microsoft.com/office/powerpoint/2010/main" val="1122761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1E86F-7FD3-423D-83CD-0D5BFC09F100}"/>
              </a:ext>
            </a:extLst>
          </p:cNvPr>
          <p:cNvSpPr>
            <a:spLocks noGrp="1"/>
          </p:cNvSpPr>
          <p:nvPr>
            <p:ph type="title"/>
          </p:nvPr>
        </p:nvSpPr>
        <p:spPr/>
        <p:txBody>
          <a:bodyPr/>
          <a:lstStyle/>
          <a:p>
            <a:pPr>
              <a:defRPr/>
            </a:pPr>
            <a:r>
              <a:rPr lang="en-GB" dirty="0">
                <a:solidFill>
                  <a:schemeClr val="tx1"/>
                </a:solidFill>
                <a:latin typeface="Comic Sans MS" panose="030F0702030302020204" pitchFamily="66" charset="0"/>
              </a:rPr>
              <a:t>It’s a letter!</a:t>
            </a:r>
          </a:p>
        </p:txBody>
      </p:sp>
      <p:sp>
        <p:nvSpPr>
          <p:cNvPr id="16387" name="Content Placeholder 2">
            <a:extLst>
              <a:ext uri="{FF2B5EF4-FFF2-40B4-BE49-F238E27FC236}">
                <a16:creationId xmlns:a16="http://schemas.microsoft.com/office/drawing/2014/main" id="{8AAD15A9-6F99-4F9E-A619-CD4A5BA5162F}"/>
              </a:ext>
            </a:extLst>
          </p:cNvPr>
          <p:cNvSpPr>
            <a:spLocks noGrp="1" noChangeArrowheads="1"/>
          </p:cNvSpPr>
          <p:nvPr>
            <p:ph idx="1"/>
          </p:nvPr>
        </p:nvSpPr>
        <p:spPr/>
        <p:txBody>
          <a:bodyPr/>
          <a:lstStyle/>
          <a:p>
            <a:pPr eaLnBrk="1" hangingPunct="1"/>
            <a:r>
              <a:rPr lang="en-GB" altLang="en-US">
                <a:solidFill>
                  <a:schemeClr val="tx1"/>
                </a:solidFill>
                <a:latin typeface="Comic Sans MS" panose="030F0702030302020204" pitchFamily="66" charset="0"/>
              </a:rPr>
              <a:t>What type of letter do you think it is?</a:t>
            </a:r>
          </a:p>
        </p:txBody>
      </p:sp>
      <p:pic>
        <p:nvPicPr>
          <p:cNvPr id="16388" name="Picture 4" descr="Letter Clipart PNG Images | Vector and PSD Files | Free Download on Pngtree">
            <a:extLst>
              <a:ext uri="{FF2B5EF4-FFF2-40B4-BE49-F238E27FC236}">
                <a16:creationId xmlns:a16="http://schemas.microsoft.com/office/drawing/2014/main" id="{6C0FAA1D-059F-471D-83E2-77ED3E3C76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5001" t="13882" r="15421" b="12494"/>
          <a:stretch>
            <a:fillRect/>
          </a:stretch>
        </p:blipFill>
        <p:spPr bwMode="auto">
          <a:xfrm rot="2718868">
            <a:off x="4925220" y="2594770"/>
            <a:ext cx="2386013"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8792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45548-7E12-4CA4-92AF-08F3B41828BA}"/>
              </a:ext>
            </a:extLst>
          </p:cNvPr>
          <p:cNvSpPr>
            <a:spLocks noGrp="1"/>
          </p:cNvSpPr>
          <p:nvPr>
            <p:ph type="title" idx="4294967295"/>
          </p:nvPr>
        </p:nvSpPr>
        <p:spPr>
          <a:xfrm>
            <a:off x="0" y="365125"/>
            <a:ext cx="10515600" cy="1325563"/>
          </a:xfrm>
        </p:spPr>
        <p:txBody>
          <a:bodyPr/>
          <a:lstStyle/>
          <a:p>
            <a:pPr algn="ctr">
              <a:defRPr/>
            </a:pPr>
            <a:r>
              <a:rPr lang="en-GB" sz="3600" dirty="0">
                <a:latin typeface="Comic Sans MS" panose="030F0702030302020204" pitchFamily="66" charset="0"/>
              </a:rPr>
              <a:t>Shouldn’t all letters look like this?</a:t>
            </a:r>
          </a:p>
        </p:txBody>
      </p:sp>
      <p:pic>
        <p:nvPicPr>
          <p:cNvPr id="3" name="Picture 2"/>
          <p:cNvPicPr>
            <a:picLocks noChangeAspect="1"/>
          </p:cNvPicPr>
          <p:nvPr/>
        </p:nvPicPr>
        <p:blipFill>
          <a:blip r:embed="rId2"/>
          <a:stretch>
            <a:fillRect/>
          </a:stretch>
        </p:blipFill>
        <p:spPr>
          <a:xfrm>
            <a:off x="1928378" y="1522988"/>
            <a:ext cx="7538893" cy="4984337"/>
          </a:xfrm>
          <a:prstGeom prst="rect">
            <a:avLst/>
          </a:prstGeom>
        </p:spPr>
      </p:pic>
    </p:spTree>
    <p:extLst>
      <p:ext uri="{BB962C8B-B14F-4D97-AF65-F5344CB8AC3E}">
        <p14:creationId xmlns:p14="http://schemas.microsoft.com/office/powerpoint/2010/main" val="4262773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F80D1C08-E187-4840-8BFF-2BB10A676000}"/>
              </a:ext>
            </a:extLst>
          </p:cNvPr>
          <p:cNvSpPr>
            <a:spLocks noGrp="1" noChangeArrowheads="1"/>
          </p:cNvSpPr>
          <p:nvPr>
            <p:ph idx="1"/>
          </p:nvPr>
        </p:nvSpPr>
        <p:spPr/>
        <p:txBody>
          <a:bodyPr/>
          <a:lstStyle/>
          <a:p>
            <a:pPr eaLnBrk="1" hangingPunct="1"/>
            <a:r>
              <a:rPr lang="en-GB" altLang="en-US">
                <a:latin typeface="Comic Sans MS" panose="030F0702030302020204" pitchFamily="66" charset="0"/>
              </a:rPr>
              <a:t>The school letter is formal, whereas the letter I </a:t>
            </a:r>
          </a:p>
          <a:p>
            <a:pPr eaLnBrk="1" hangingPunct="1"/>
            <a:r>
              <a:rPr lang="en-GB" altLang="en-US">
                <a:latin typeface="Comic Sans MS" panose="030F0702030302020204" pitchFamily="66" charset="0"/>
              </a:rPr>
              <a:t>received is informal because it’s from a friend. </a:t>
            </a:r>
          </a:p>
          <a:p>
            <a:pPr eaLnBrk="1" hangingPunct="1"/>
            <a:endParaRPr lang="en-GB" altLang="en-US">
              <a:latin typeface="Comic Sans MS" panose="030F0702030302020204" pitchFamily="66" charset="0"/>
            </a:endParaRPr>
          </a:p>
          <a:p>
            <a:pPr eaLnBrk="1" hangingPunct="1"/>
            <a:r>
              <a:rPr lang="en-GB" altLang="en-US">
                <a:latin typeface="Comic Sans MS" panose="030F0702030302020204" pitchFamily="66" charset="0"/>
              </a:rPr>
              <a:t>Can you think of a definition for an informal letter?</a:t>
            </a:r>
          </a:p>
        </p:txBody>
      </p:sp>
      <p:pic>
        <p:nvPicPr>
          <p:cNvPr id="18435" name="Picture 2" descr="Think-Pair-Share - Teaching Reading Comprehension Strategies">
            <a:extLst>
              <a:ext uri="{FF2B5EF4-FFF2-40B4-BE49-F238E27FC236}">
                <a16:creationId xmlns:a16="http://schemas.microsoft.com/office/drawing/2014/main" id="{2ECA45B0-D17D-4F31-8542-46DACB2A70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6950" y="3857625"/>
            <a:ext cx="29146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4" descr="Letter Clipart PNG Images | Vector and PSD Files | Free Download on Pngtree">
            <a:extLst>
              <a:ext uri="{FF2B5EF4-FFF2-40B4-BE49-F238E27FC236}">
                <a16:creationId xmlns:a16="http://schemas.microsoft.com/office/drawing/2014/main" id="{C0449D94-1545-4FA7-B1BF-7801FB13CE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5001" t="13882" r="15421" b="12494"/>
          <a:stretch>
            <a:fillRect/>
          </a:stretch>
        </p:blipFill>
        <p:spPr bwMode="auto">
          <a:xfrm rot="2718868">
            <a:off x="8395495" y="-130969"/>
            <a:ext cx="2386013"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918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B8408-7999-407D-80E0-949398A4038C}"/>
              </a:ext>
            </a:extLst>
          </p:cNvPr>
          <p:cNvSpPr>
            <a:spLocks noGrp="1"/>
          </p:cNvSpPr>
          <p:nvPr>
            <p:ph type="title"/>
          </p:nvPr>
        </p:nvSpPr>
        <p:spPr/>
        <p:txBody>
          <a:bodyPr/>
          <a:lstStyle/>
          <a:p>
            <a:pPr>
              <a:defRPr/>
            </a:pPr>
            <a:r>
              <a:rPr lang="en-GB" dirty="0">
                <a:solidFill>
                  <a:schemeClr val="tx1">
                    <a:lumMod val="75000"/>
                    <a:lumOff val="25000"/>
                  </a:schemeClr>
                </a:solidFill>
                <a:latin typeface="Comic Sans MS" panose="030F0702030302020204" pitchFamily="66" charset="0"/>
              </a:rPr>
              <a:t>An informal letter…</a:t>
            </a:r>
          </a:p>
        </p:txBody>
      </p:sp>
      <p:sp>
        <p:nvSpPr>
          <p:cNvPr id="3" name="Content Placeholder 2">
            <a:extLst>
              <a:ext uri="{FF2B5EF4-FFF2-40B4-BE49-F238E27FC236}">
                <a16:creationId xmlns:a16="http://schemas.microsoft.com/office/drawing/2014/main" id="{3F0D972E-77A3-49F3-8BC0-226C8A11B85B}"/>
              </a:ext>
            </a:extLst>
          </p:cNvPr>
          <p:cNvSpPr>
            <a:spLocks noGrp="1"/>
          </p:cNvSpPr>
          <p:nvPr>
            <p:ph idx="1"/>
          </p:nvPr>
        </p:nvSpPr>
        <p:spPr>
          <a:xfrm>
            <a:off x="2346325" y="2867026"/>
            <a:ext cx="7543800" cy="3001963"/>
          </a:xfrm>
        </p:spPr>
        <p:txBody>
          <a:bodyPr rtlCol="0">
            <a:normAutofit fontScale="77500" lnSpcReduction="20000"/>
          </a:bodyPr>
          <a:lstStyle/>
          <a:p>
            <a:pPr marL="91440" indent="-91440">
              <a:spcBef>
                <a:spcPts val="0"/>
              </a:spcBef>
              <a:defRPr/>
            </a:pPr>
            <a:r>
              <a:rPr lang="en-GB" dirty="0">
                <a:solidFill>
                  <a:schemeClr val="tx1">
                    <a:lumMod val="75000"/>
                    <a:lumOff val="25000"/>
                  </a:schemeClr>
                </a:solidFill>
                <a:latin typeface="Comic Sans MS" panose="030F0702030302020204" pitchFamily="66" charset="0"/>
              </a:rPr>
              <a:t>An informal letter is a letter that we send to people we know, for example friends or family members. </a:t>
            </a:r>
          </a:p>
          <a:p>
            <a:pPr marL="91440" indent="-91440">
              <a:spcBef>
                <a:spcPts val="0"/>
              </a:spcBef>
              <a:defRPr/>
            </a:pPr>
            <a:endParaRPr lang="en-GB" dirty="0">
              <a:solidFill>
                <a:schemeClr val="tx1">
                  <a:lumMod val="75000"/>
                  <a:lumOff val="25000"/>
                </a:schemeClr>
              </a:solidFill>
              <a:latin typeface="Comic Sans MS" panose="030F0702030302020204" pitchFamily="66" charset="0"/>
            </a:endParaRPr>
          </a:p>
          <a:p>
            <a:pPr marL="91440" indent="-91440">
              <a:spcBef>
                <a:spcPts val="0"/>
              </a:spcBef>
              <a:defRPr/>
            </a:pPr>
            <a:r>
              <a:rPr lang="en-GB" dirty="0">
                <a:solidFill>
                  <a:schemeClr val="tx1">
                    <a:lumMod val="75000"/>
                    <a:lumOff val="25000"/>
                  </a:schemeClr>
                </a:solidFill>
                <a:latin typeface="Comic Sans MS" panose="030F0702030302020204" pitchFamily="66" charset="0"/>
              </a:rPr>
              <a:t>Types of informal letters can be:</a:t>
            </a:r>
          </a:p>
          <a:p>
            <a:pPr marL="91440" indent="-91440">
              <a:spcBef>
                <a:spcPts val="0"/>
              </a:spcBef>
              <a:defRPr/>
            </a:pPr>
            <a:endParaRPr lang="en-GB" dirty="0">
              <a:solidFill>
                <a:schemeClr val="tx1">
                  <a:lumMod val="75000"/>
                  <a:lumOff val="25000"/>
                </a:schemeClr>
              </a:solidFill>
              <a:latin typeface="Comic Sans MS" panose="030F0702030302020204" pitchFamily="66" charset="0"/>
            </a:endParaRPr>
          </a:p>
          <a:p>
            <a:pPr marL="285750" indent="-285750">
              <a:spcBef>
                <a:spcPts val="0"/>
              </a:spcBef>
              <a:defRPr/>
            </a:pPr>
            <a:r>
              <a:rPr lang="en-GB" dirty="0">
                <a:solidFill>
                  <a:schemeClr val="tx1">
                    <a:lumMod val="75000"/>
                    <a:lumOff val="25000"/>
                  </a:schemeClr>
                </a:solidFill>
                <a:latin typeface="Comic Sans MS" panose="030F0702030302020204" pitchFamily="66" charset="0"/>
              </a:rPr>
              <a:t>Thank-you letters;</a:t>
            </a:r>
          </a:p>
          <a:p>
            <a:pPr marL="285750" indent="-285750">
              <a:spcBef>
                <a:spcPts val="0"/>
              </a:spcBef>
              <a:defRPr/>
            </a:pPr>
            <a:endParaRPr lang="en-GB" dirty="0">
              <a:solidFill>
                <a:schemeClr val="tx1">
                  <a:lumMod val="75000"/>
                  <a:lumOff val="25000"/>
                </a:schemeClr>
              </a:solidFill>
              <a:latin typeface="Comic Sans MS" panose="030F0702030302020204" pitchFamily="66" charset="0"/>
            </a:endParaRPr>
          </a:p>
          <a:p>
            <a:pPr marL="285750" indent="-285750">
              <a:spcBef>
                <a:spcPts val="0"/>
              </a:spcBef>
              <a:defRPr/>
            </a:pPr>
            <a:r>
              <a:rPr lang="en-GB" dirty="0">
                <a:solidFill>
                  <a:schemeClr val="tx1">
                    <a:lumMod val="75000"/>
                    <a:lumOff val="25000"/>
                  </a:schemeClr>
                </a:solidFill>
                <a:latin typeface="Comic Sans MS" panose="030F0702030302020204" pitchFamily="66" charset="0"/>
              </a:rPr>
              <a:t>Postcards;</a:t>
            </a:r>
          </a:p>
          <a:p>
            <a:pPr marL="285750" indent="-285750">
              <a:spcBef>
                <a:spcPts val="0"/>
              </a:spcBef>
              <a:defRPr/>
            </a:pPr>
            <a:endParaRPr lang="en-GB" dirty="0">
              <a:solidFill>
                <a:schemeClr val="tx1">
                  <a:lumMod val="75000"/>
                  <a:lumOff val="25000"/>
                </a:schemeClr>
              </a:solidFill>
              <a:latin typeface="Comic Sans MS" panose="030F0702030302020204" pitchFamily="66" charset="0"/>
            </a:endParaRPr>
          </a:p>
          <a:p>
            <a:pPr marL="285750" indent="-285750">
              <a:spcBef>
                <a:spcPts val="0"/>
              </a:spcBef>
              <a:defRPr/>
            </a:pPr>
            <a:r>
              <a:rPr lang="en-GB" dirty="0">
                <a:solidFill>
                  <a:schemeClr val="tx1">
                    <a:lumMod val="75000"/>
                    <a:lumOff val="25000"/>
                  </a:schemeClr>
                </a:solidFill>
                <a:latin typeface="Comic Sans MS" panose="030F0702030302020204" pitchFamily="66" charset="0"/>
              </a:rPr>
              <a:t>Letters to friends or family who live further away.</a:t>
            </a:r>
          </a:p>
          <a:p>
            <a:pPr marL="91440" indent="-91440">
              <a:defRPr/>
            </a:pPr>
            <a:endParaRPr lang="en-GB" dirty="0">
              <a:solidFill>
                <a:schemeClr val="tx1">
                  <a:lumMod val="75000"/>
                  <a:lumOff val="25000"/>
                </a:schemeClr>
              </a:solidFill>
              <a:latin typeface="Comic Sans MS" panose="030F0702030302020204" pitchFamily="66" charset="0"/>
            </a:endParaRPr>
          </a:p>
        </p:txBody>
      </p:sp>
      <p:pic>
        <p:nvPicPr>
          <p:cNvPr id="19460" name="Picture 4" descr="Letter Clipart PNG Images | Vector and PSD Files | Free Download on Pngtree">
            <a:extLst>
              <a:ext uri="{FF2B5EF4-FFF2-40B4-BE49-F238E27FC236}">
                <a16:creationId xmlns:a16="http://schemas.microsoft.com/office/drawing/2014/main" id="{3B798CF4-74CC-40A7-95DA-1A01BDCC65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5001" t="13882" r="15421" b="12494"/>
          <a:stretch>
            <a:fillRect/>
          </a:stretch>
        </p:blipFill>
        <p:spPr bwMode="auto">
          <a:xfrm rot="2718868">
            <a:off x="8395495" y="-130969"/>
            <a:ext cx="2386013"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6671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03861-2B2E-4793-B258-5861FB2D7BEC}"/>
              </a:ext>
            </a:extLst>
          </p:cNvPr>
          <p:cNvSpPr>
            <a:spLocks noGrp="1"/>
          </p:cNvSpPr>
          <p:nvPr>
            <p:ph type="title"/>
          </p:nvPr>
        </p:nvSpPr>
        <p:spPr/>
        <p:txBody>
          <a:bodyPr/>
          <a:lstStyle/>
          <a:p>
            <a:pPr algn="ctr">
              <a:defRPr/>
            </a:pPr>
            <a:r>
              <a:rPr lang="en-GB" sz="4000" dirty="0">
                <a:solidFill>
                  <a:schemeClr val="tx1">
                    <a:lumMod val="75000"/>
                    <a:lumOff val="25000"/>
                  </a:schemeClr>
                </a:solidFill>
                <a:latin typeface="Comic Sans MS" panose="030F0702030302020204" pitchFamily="66" charset="0"/>
              </a:rPr>
              <a:t>What do you think the features of informal letters are?</a:t>
            </a:r>
          </a:p>
        </p:txBody>
      </p:sp>
      <p:sp>
        <p:nvSpPr>
          <p:cNvPr id="20483" name="Content Placeholder 2">
            <a:extLst>
              <a:ext uri="{FF2B5EF4-FFF2-40B4-BE49-F238E27FC236}">
                <a16:creationId xmlns:a16="http://schemas.microsoft.com/office/drawing/2014/main" id="{B20167AF-11CF-4F87-A9D6-76C3F5C47232}"/>
              </a:ext>
            </a:extLst>
          </p:cNvPr>
          <p:cNvSpPr>
            <a:spLocks noGrp="1" noChangeArrowheads="1"/>
          </p:cNvSpPr>
          <p:nvPr>
            <p:ph idx="1"/>
          </p:nvPr>
        </p:nvSpPr>
        <p:spPr>
          <a:xfrm>
            <a:off x="2346325" y="1947864"/>
            <a:ext cx="7543800" cy="3921125"/>
          </a:xfrm>
        </p:spPr>
        <p:txBody>
          <a:bodyPr/>
          <a:lstStyle/>
          <a:p>
            <a:pPr eaLnBrk="1" hangingPunct="1"/>
            <a:r>
              <a:rPr lang="en-GB" altLang="en-US">
                <a:latin typeface="Comic Sans MS" panose="030F0702030302020204" pitchFamily="66" charset="0"/>
              </a:rPr>
              <a:t>Look at the examples on the next slides and have a think. </a:t>
            </a:r>
          </a:p>
        </p:txBody>
      </p:sp>
      <p:pic>
        <p:nvPicPr>
          <p:cNvPr id="20484" name="Picture 4" descr="Letter Clipart PNG Images | Vector and PSD Files | Free Download on Pngtree">
            <a:extLst>
              <a:ext uri="{FF2B5EF4-FFF2-40B4-BE49-F238E27FC236}">
                <a16:creationId xmlns:a16="http://schemas.microsoft.com/office/drawing/2014/main" id="{51D72567-E3E7-42A6-A9D6-9AD6634A4D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5001" t="13882" r="15421" b="12494"/>
          <a:stretch>
            <a:fillRect/>
          </a:stretch>
        </p:blipFill>
        <p:spPr bwMode="auto">
          <a:xfrm rot="2718868">
            <a:off x="1924845" y="4001295"/>
            <a:ext cx="2386013"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2" descr="person thinking clipart - Clip Art Library">
            <a:extLst>
              <a:ext uri="{FF2B5EF4-FFF2-40B4-BE49-F238E27FC236}">
                <a16:creationId xmlns:a16="http://schemas.microsoft.com/office/drawing/2014/main" id="{65398207-1813-4116-970A-8D2D4852FA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1213" y="2822575"/>
            <a:ext cx="334645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30307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3EDD4AA-8C3F-429F-A463-53AC322A33CF}"/>
              </a:ext>
            </a:extLst>
          </p:cNvPr>
          <p:cNvSpPr/>
          <p:nvPr/>
        </p:nvSpPr>
        <p:spPr>
          <a:xfrm>
            <a:off x="1567814" y="306706"/>
            <a:ext cx="9912985" cy="6276974"/>
          </a:xfrm>
          <a:prstGeom prst="roundRect">
            <a:avLst>
              <a:gd name="adj" fmla="val 1270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Title 20">
            <a:extLst>
              <a:ext uri="{FF2B5EF4-FFF2-40B4-BE49-F238E27FC236}">
                <a16:creationId xmlns:a16="http://schemas.microsoft.com/office/drawing/2014/main" id="{C4D22EDB-8496-44A1-81A9-08B22085C693}"/>
              </a:ext>
            </a:extLst>
          </p:cNvPr>
          <p:cNvSpPr>
            <a:spLocks noGrp="1"/>
          </p:cNvSpPr>
          <p:nvPr>
            <p:ph type="title" idx="4294967295"/>
          </p:nvPr>
        </p:nvSpPr>
        <p:spPr>
          <a:xfrm>
            <a:off x="3962400" y="479425"/>
            <a:ext cx="8229600" cy="993775"/>
          </a:xfrm>
        </p:spPr>
        <p:txBody>
          <a:bodyPr/>
          <a:lstStyle/>
          <a:p>
            <a:pPr>
              <a:defRPr/>
            </a:pPr>
            <a:r>
              <a:rPr lang="en-GB" altLang="en-US" sz="3200" dirty="0">
                <a:solidFill>
                  <a:schemeClr val="tx1">
                    <a:lumMod val="75000"/>
                    <a:lumOff val="25000"/>
                  </a:schemeClr>
                </a:solidFill>
              </a:rPr>
              <a:t>Example of a Thank-you Letter</a:t>
            </a:r>
          </a:p>
        </p:txBody>
      </p:sp>
      <p:sp>
        <p:nvSpPr>
          <p:cNvPr id="5" name="Rectangle 4">
            <a:extLst>
              <a:ext uri="{FF2B5EF4-FFF2-40B4-BE49-F238E27FC236}">
                <a16:creationId xmlns:a16="http://schemas.microsoft.com/office/drawing/2014/main" id="{9E663A87-3FA3-4036-A2D1-A8217202B5D0}"/>
              </a:ext>
            </a:extLst>
          </p:cNvPr>
          <p:cNvSpPr>
            <a:spLocks noChangeArrowheads="1"/>
          </p:cNvSpPr>
          <p:nvPr/>
        </p:nvSpPr>
        <p:spPr bwMode="auto">
          <a:xfrm>
            <a:off x="2374901" y="1936750"/>
            <a:ext cx="7845425" cy="43005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500">
                <a:latin typeface="Twinkl" pitchFamily="2" charset="0"/>
                <a:cs typeface="Sassoon Infant Rg" pitchFamily="50" charset="0"/>
              </a:rPr>
              <a:t>Dear Santa,</a:t>
            </a:r>
          </a:p>
          <a:p>
            <a:pPr eaLnBrk="1" hangingPunct="1"/>
            <a:endParaRPr lang="en-GB" altLang="en-US" sz="1500">
              <a:latin typeface="Twinkl" pitchFamily="2" charset="0"/>
              <a:cs typeface="Sassoon Infant Rg" pitchFamily="50" charset="0"/>
            </a:endParaRPr>
          </a:p>
          <a:p>
            <a:pPr eaLnBrk="1" hangingPunct="1"/>
            <a:r>
              <a:rPr lang="en-GB" altLang="en-US" sz="1500">
                <a:latin typeface="Twinkl" pitchFamily="2" charset="0"/>
                <a:cs typeface="Sassoon Infant Rg" pitchFamily="50" charset="0"/>
              </a:rPr>
              <a:t>I am writing to thank you for the lovely presents you left at my house on Christmas Eve. I couldn’t believe my eyes when I saw them all and so beautifully wrapped. Your elves must have been very busy this year.</a:t>
            </a:r>
          </a:p>
          <a:p>
            <a:pPr eaLnBrk="1" hangingPunct="1"/>
            <a:endParaRPr lang="en-GB" altLang="en-US" sz="1500">
              <a:latin typeface="Twinkl" pitchFamily="2" charset="0"/>
              <a:cs typeface="Sassoon Infant Rg" pitchFamily="50" charset="0"/>
            </a:endParaRPr>
          </a:p>
          <a:p>
            <a:pPr eaLnBrk="1" hangingPunct="1"/>
            <a:r>
              <a:rPr lang="en-GB" altLang="en-US" sz="1500">
                <a:latin typeface="Twinkl" pitchFamily="2" charset="0"/>
                <a:cs typeface="Sassoon Infant Rg" pitchFamily="50" charset="0"/>
              </a:rPr>
              <a:t>I especially loved the bike and have been learning how to ride it, as I haven’t had one without stabilisers before. The pink helmet is a perfect fit and I wear it to protect my head when I’m on my bike in case I fall off.</a:t>
            </a:r>
          </a:p>
          <a:p>
            <a:pPr eaLnBrk="1" hangingPunct="1"/>
            <a:endParaRPr lang="en-GB" altLang="en-US" sz="1500">
              <a:latin typeface="Twinkl" pitchFamily="2" charset="0"/>
              <a:cs typeface="Sassoon Infant Rg" pitchFamily="50" charset="0"/>
            </a:endParaRPr>
          </a:p>
          <a:p>
            <a:pPr eaLnBrk="1" hangingPunct="1"/>
            <a:r>
              <a:rPr lang="en-GB" altLang="en-US" sz="1500">
                <a:latin typeface="Twinkl" pitchFamily="2" charset="0"/>
                <a:cs typeface="Sassoon Infant Rg" pitchFamily="50" charset="0"/>
              </a:rPr>
              <a:t>My brother James loved his train set and has been playing with it everyday since you delivered it. He loves the noises it makes and connecting all of the carriages together.</a:t>
            </a:r>
          </a:p>
          <a:p>
            <a:pPr eaLnBrk="1" hangingPunct="1"/>
            <a:endParaRPr lang="en-GB" altLang="en-US" sz="1500">
              <a:latin typeface="Twinkl" pitchFamily="2" charset="0"/>
              <a:cs typeface="Sassoon Infant Rg" pitchFamily="50" charset="0"/>
            </a:endParaRPr>
          </a:p>
          <a:p>
            <a:pPr eaLnBrk="1" hangingPunct="1"/>
            <a:r>
              <a:rPr lang="en-GB" altLang="en-US" sz="1500">
                <a:latin typeface="Twinkl" pitchFamily="2" charset="0"/>
                <a:cs typeface="Sassoon Infant Rg" pitchFamily="50" charset="0"/>
              </a:rPr>
              <a:t>I hope you and Mrs Claus have a lovely holiday and the elves and reindeers have a well deserved rest.</a:t>
            </a:r>
          </a:p>
          <a:p>
            <a:pPr eaLnBrk="1" hangingPunct="1"/>
            <a:endParaRPr lang="en-GB" altLang="en-US" sz="1500">
              <a:latin typeface="Twinkl" pitchFamily="2" charset="0"/>
              <a:cs typeface="Sassoon Infant Rg" pitchFamily="50" charset="0"/>
            </a:endParaRPr>
          </a:p>
          <a:p>
            <a:pPr eaLnBrk="1" hangingPunct="1"/>
            <a:r>
              <a:rPr lang="en-GB" altLang="en-US" sz="1500">
                <a:latin typeface="Twinkl" pitchFamily="2" charset="0"/>
                <a:cs typeface="Sassoon Infant Rg" pitchFamily="50" charset="0"/>
              </a:rPr>
              <a:t>Love from</a:t>
            </a:r>
          </a:p>
          <a:p>
            <a:pPr eaLnBrk="1" hangingPunct="1"/>
            <a:r>
              <a:rPr lang="en-GB" altLang="en-US" sz="1500">
                <a:latin typeface="Twinkl" pitchFamily="2" charset="0"/>
                <a:cs typeface="Sassoon Infant Rg" pitchFamily="50" charset="0"/>
              </a:rPr>
              <a:t>Daisy xx </a:t>
            </a:r>
          </a:p>
        </p:txBody>
      </p:sp>
      <p:sp>
        <p:nvSpPr>
          <p:cNvPr id="4" name="Rectangle 3">
            <a:extLst>
              <a:ext uri="{FF2B5EF4-FFF2-40B4-BE49-F238E27FC236}">
                <a16:creationId xmlns:a16="http://schemas.microsoft.com/office/drawing/2014/main" id="{FA3A7AF1-8FEE-45F0-966E-B184C83A13BA}"/>
              </a:ext>
            </a:extLst>
          </p:cNvPr>
          <p:cNvSpPr>
            <a:spLocks noChangeArrowheads="1"/>
          </p:cNvSpPr>
          <p:nvPr/>
        </p:nvSpPr>
        <p:spPr bwMode="auto">
          <a:xfrm>
            <a:off x="2961640" y="599456"/>
            <a:ext cx="8214360"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r>
              <a:rPr lang="en-GB" altLang="en-US" sz="1500" dirty="0">
                <a:latin typeface="Twinkl" pitchFamily="2" charset="0"/>
                <a:cs typeface="Arial" panose="020B0604020202020204" pitchFamily="34" charset="0"/>
              </a:rPr>
              <a:t>                      1 Christmas Lane	</a:t>
            </a:r>
          </a:p>
          <a:p>
            <a:pPr algn="r" eaLnBrk="1" hangingPunct="1"/>
            <a:r>
              <a:rPr lang="en-GB" altLang="en-US" sz="1500" dirty="0">
                <a:latin typeface="Twinkl" pitchFamily="2" charset="0"/>
                <a:cs typeface="Arial" panose="020B0604020202020204" pitchFamily="34" charset="0"/>
              </a:rPr>
              <a:t>			Newtown</a:t>
            </a:r>
          </a:p>
          <a:p>
            <a:pPr algn="r" eaLnBrk="1" hangingPunct="1"/>
            <a:r>
              <a:rPr lang="en-GB" altLang="en-US" sz="1500" dirty="0">
                <a:latin typeface="Twinkl" pitchFamily="2" charset="0"/>
                <a:cs typeface="Arial" panose="020B0604020202020204" pitchFamily="34" charset="0"/>
              </a:rPr>
              <a:t>		 	Northwood</a:t>
            </a:r>
          </a:p>
          <a:p>
            <a:pPr algn="r" eaLnBrk="1" hangingPunct="1"/>
            <a:r>
              <a:rPr lang="en-GB" altLang="en-US" sz="1500" dirty="0">
                <a:latin typeface="Twinkl" pitchFamily="2" charset="0"/>
                <a:cs typeface="Arial" panose="020B0604020202020204" pitchFamily="34" charset="0"/>
              </a:rPr>
              <a:t>		 	SA1 NTA</a:t>
            </a:r>
          </a:p>
          <a:p>
            <a:pPr algn="r" eaLnBrk="1" hangingPunct="1"/>
            <a:r>
              <a:rPr lang="en-GB" altLang="en-US" sz="1500" dirty="0">
                <a:latin typeface="Twinkl" pitchFamily="2" charset="0"/>
                <a:cs typeface="Arial" panose="020B0604020202020204" pitchFamily="34" charset="0"/>
              </a:rPr>
              <a:t>						</a:t>
            </a:r>
            <a:r>
              <a:rPr lang="en-GB" altLang="en-US" sz="1500" dirty="0" smtClean="0">
                <a:latin typeface="Twinkl" pitchFamily="2" charset="0"/>
                <a:cs typeface="Arial" panose="020B0604020202020204" pitchFamily="34" charset="0"/>
              </a:rPr>
              <a:t>Wednesday 16 March 2022</a:t>
            </a:r>
            <a:endParaRPr lang="en-GB" altLang="en-US" sz="1500" dirty="0">
              <a:latin typeface="Twinkl" pitchFamily="2" charset="0"/>
              <a:cs typeface="Arial" panose="020B0604020202020204" pitchFamily="34" charset="0"/>
            </a:endParaRPr>
          </a:p>
        </p:txBody>
      </p:sp>
    </p:spTree>
    <p:extLst>
      <p:ext uri="{BB962C8B-B14F-4D97-AF65-F5344CB8AC3E}">
        <p14:creationId xmlns:p14="http://schemas.microsoft.com/office/powerpoint/2010/main" val="39424267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childTnLst>
                          </p:cTn>
                        </p:par>
                        <p:par>
                          <p:cTn id="8" fill="hold" nodeType="afterGroup">
                            <p:stCondLst>
                              <p:cond delay="3000"/>
                            </p:stCondLst>
                            <p:childTnLst>
                              <p:par>
                                <p:cTn id="9" presetID="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5"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522BF459-F8CA-4C84-80A3-E77C50CCFA29}"/>
              </a:ext>
            </a:extLst>
          </p:cNvPr>
          <p:cNvSpPr>
            <a:spLocks noGrp="1"/>
          </p:cNvSpPr>
          <p:nvPr>
            <p:ph type="title"/>
          </p:nvPr>
        </p:nvSpPr>
        <p:spPr>
          <a:xfrm>
            <a:off x="1981201" y="479426"/>
            <a:ext cx="8220075" cy="993775"/>
          </a:xfrm>
        </p:spPr>
        <p:txBody>
          <a:bodyPr/>
          <a:lstStyle/>
          <a:p>
            <a:pPr>
              <a:defRPr/>
            </a:pPr>
            <a:r>
              <a:rPr lang="en-GB" altLang="en-US" sz="3600">
                <a:solidFill>
                  <a:schemeClr val="tx1">
                    <a:lumMod val="75000"/>
                    <a:lumOff val="25000"/>
                  </a:schemeClr>
                </a:solidFill>
              </a:rPr>
              <a:t>Example of a Postcard</a:t>
            </a:r>
          </a:p>
        </p:txBody>
      </p:sp>
      <p:pic>
        <p:nvPicPr>
          <p:cNvPr id="22531" name="Picture 1">
            <a:extLst>
              <a:ext uri="{FF2B5EF4-FFF2-40B4-BE49-F238E27FC236}">
                <a16:creationId xmlns:a16="http://schemas.microsoft.com/office/drawing/2014/main" id="{49D8AD40-B804-4B34-8B7A-36B606E3270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81301" y="1473201"/>
            <a:ext cx="6619875" cy="462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Box 2">
            <a:extLst>
              <a:ext uri="{FF2B5EF4-FFF2-40B4-BE49-F238E27FC236}">
                <a16:creationId xmlns:a16="http://schemas.microsoft.com/office/drawing/2014/main" id="{A2BC97B9-DF27-4138-8635-80C25124C9B5}"/>
              </a:ext>
            </a:extLst>
          </p:cNvPr>
          <p:cNvSpPr txBox="1">
            <a:spLocks noChangeArrowheads="1"/>
          </p:cNvSpPr>
          <p:nvPr/>
        </p:nvSpPr>
        <p:spPr bwMode="auto">
          <a:xfrm>
            <a:off x="2925763" y="2193925"/>
            <a:ext cx="3092450"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400">
                <a:latin typeface="Twinkl" pitchFamily="2" charset="0"/>
                <a:cs typeface="Sassoon Infant Rg" pitchFamily="50" charset="0"/>
              </a:rPr>
              <a:t>Dear Daisy</a:t>
            </a:r>
          </a:p>
          <a:p>
            <a:pPr eaLnBrk="1" hangingPunct="1"/>
            <a:endParaRPr lang="en-GB" altLang="en-US" sz="1400">
              <a:latin typeface="Twinkl" pitchFamily="2" charset="0"/>
              <a:cs typeface="Sassoon Infant Rg" pitchFamily="50" charset="0"/>
            </a:endParaRPr>
          </a:p>
          <a:p>
            <a:pPr eaLnBrk="1" hangingPunct="1"/>
            <a:r>
              <a:rPr lang="en-GB" altLang="en-US" sz="1400">
                <a:latin typeface="Twinkl" pitchFamily="2" charset="0"/>
                <a:cs typeface="Sassoon Infant Rg" pitchFamily="50" charset="0"/>
              </a:rPr>
              <a:t>How are you? We are at the seaside!</a:t>
            </a:r>
          </a:p>
          <a:p>
            <a:pPr eaLnBrk="1" hangingPunct="1"/>
            <a:r>
              <a:rPr lang="en-GB" altLang="en-US" sz="1400">
                <a:latin typeface="Twinkl" pitchFamily="2" charset="0"/>
                <a:cs typeface="Sassoon Infant Rg" pitchFamily="50" charset="0"/>
              </a:rPr>
              <a:t>It has been like a dream and very nice weather too. What a treat! We have had ice cream every day and my Mum said maybe I can go on a donkey tomorrow and she will teach me to swim, what a week it’s been! We’ve spent lots of money as it isn’t cheap and our feet are tired but it’s been worth it.</a:t>
            </a:r>
          </a:p>
          <a:p>
            <a:pPr eaLnBrk="1" hangingPunct="1"/>
            <a:endParaRPr lang="en-GB" altLang="en-US" sz="1400">
              <a:latin typeface="Twinkl" pitchFamily="2" charset="0"/>
              <a:cs typeface="Sassoon Infant Rg" pitchFamily="50" charset="0"/>
            </a:endParaRPr>
          </a:p>
          <a:p>
            <a:pPr eaLnBrk="1" hangingPunct="1"/>
            <a:r>
              <a:rPr lang="en-GB" altLang="en-US" sz="1400">
                <a:latin typeface="Twinkl" pitchFamily="2" charset="0"/>
                <a:cs typeface="Sassoon Infant Rg" pitchFamily="50" charset="0"/>
              </a:rPr>
              <a:t>Lots of love and see you soon.</a:t>
            </a:r>
          </a:p>
          <a:p>
            <a:pPr eaLnBrk="1" hangingPunct="1"/>
            <a:endParaRPr lang="en-GB" altLang="en-US" sz="1400">
              <a:latin typeface="Twinkl" pitchFamily="2" charset="0"/>
              <a:cs typeface="Sassoon Infant Rg" pitchFamily="50" charset="0"/>
            </a:endParaRPr>
          </a:p>
          <a:p>
            <a:pPr eaLnBrk="1" hangingPunct="1"/>
            <a:r>
              <a:rPr lang="en-GB" altLang="en-US" sz="1400">
                <a:latin typeface="Twinkl" pitchFamily="2" charset="0"/>
                <a:cs typeface="Sassoon Infant Rg" pitchFamily="50" charset="0"/>
              </a:rPr>
              <a:t>May xx</a:t>
            </a:r>
          </a:p>
        </p:txBody>
      </p:sp>
      <p:sp>
        <p:nvSpPr>
          <p:cNvPr id="22533" name="TextBox 6">
            <a:extLst>
              <a:ext uri="{FF2B5EF4-FFF2-40B4-BE49-F238E27FC236}">
                <a16:creationId xmlns:a16="http://schemas.microsoft.com/office/drawing/2014/main" id="{AFCE79BC-F953-498B-ADD5-4564999CA3C5}"/>
              </a:ext>
            </a:extLst>
          </p:cNvPr>
          <p:cNvSpPr txBox="1">
            <a:spLocks noChangeArrowheads="1"/>
          </p:cNvSpPr>
          <p:nvPr/>
        </p:nvSpPr>
        <p:spPr bwMode="auto">
          <a:xfrm>
            <a:off x="6208713" y="3009900"/>
            <a:ext cx="28702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spcAft>
                <a:spcPts val="1800"/>
              </a:spcAft>
            </a:pPr>
            <a:r>
              <a:rPr lang="en-GB" altLang="en-US">
                <a:latin typeface="Twinkl" pitchFamily="2" charset="0"/>
                <a:cs typeface="Sassoon Infant Rg" pitchFamily="50" charset="0"/>
              </a:rPr>
              <a:t>Daisy McClean</a:t>
            </a:r>
          </a:p>
          <a:p>
            <a:pPr>
              <a:spcAft>
                <a:spcPts val="1800"/>
              </a:spcAft>
            </a:pPr>
            <a:r>
              <a:rPr lang="en-GB" altLang="en-US">
                <a:latin typeface="Twinkl" pitchFamily="2" charset="0"/>
                <a:cs typeface="Sassoon Infant Rg" pitchFamily="50" charset="0"/>
              </a:rPr>
              <a:t>3 Sheaf Street</a:t>
            </a:r>
          </a:p>
          <a:p>
            <a:pPr>
              <a:spcAft>
                <a:spcPts val="1800"/>
              </a:spcAft>
            </a:pPr>
            <a:r>
              <a:rPr lang="en-GB" altLang="en-US">
                <a:latin typeface="Twinkl" pitchFamily="2" charset="0"/>
                <a:cs typeface="Sassoon Infant Rg" pitchFamily="50" charset="0"/>
              </a:rPr>
              <a:t>Milton Keynes</a:t>
            </a:r>
          </a:p>
          <a:p>
            <a:pPr>
              <a:spcAft>
                <a:spcPts val="1800"/>
              </a:spcAft>
            </a:pPr>
            <a:r>
              <a:rPr lang="en-GB" altLang="en-US">
                <a:latin typeface="Twinkl" pitchFamily="2" charset="0"/>
                <a:cs typeface="Sassoon Infant Rg" pitchFamily="50" charset="0"/>
              </a:rPr>
              <a:t>MK3 3ET</a:t>
            </a:r>
          </a:p>
        </p:txBody>
      </p:sp>
      <p:cxnSp>
        <p:nvCxnSpPr>
          <p:cNvPr id="8" name="Straight Connector 7">
            <a:extLst>
              <a:ext uri="{FF2B5EF4-FFF2-40B4-BE49-F238E27FC236}">
                <a16:creationId xmlns:a16="http://schemas.microsoft.com/office/drawing/2014/main" id="{DB3D0C29-280A-4EBE-9CF7-63C6E77161E8}"/>
              </a:ext>
            </a:extLst>
          </p:cNvPr>
          <p:cNvCxnSpPr/>
          <p:nvPr/>
        </p:nvCxnSpPr>
        <p:spPr>
          <a:xfrm>
            <a:off x="6313489" y="3292475"/>
            <a:ext cx="2708275" cy="0"/>
          </a:xfrm>
          <a:prstGeom prst="line">
            <a:avLst/>
          </a:prstGeom>
          <a:ln w="9525"/>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09F78BAF-4F43-4389-B36F-09ED05FEDDE4}"/>
              </a:ext>
            </a:extLst>
          </p:cNvPr>
          <p:cNvCxnSpPr/>
          <p:nvPr/>
        </p:nvCxnSpPr>
        <p:spPr>
          <a:xfrm>
            <a:off x="6313489" y="3790950"/>
            <a:ext cx="2708275" cy="0"/>
          </a:xfrm>
          <a:prstGeom prst="line">
            <a:avLst/>
          </a:prstGeom>
          <a:ln w="9525"/>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2AA5AEE9-192E-476B-9971-84073135A92F}"/>
              </a:ext>
            </a:extLst>
          </p:cNvPr>
          <p:cNvCxnSpPr/>
          <p:nvPr/>
        </p:nvCxnSpPr>
        <p:spPr>
          <a:xfrm>
            <a:off x="6313489" y="4289425"/>
            <a:ext cx="2708275" cy="0"/>
          </a:xfrm>
          <a:prstGeom prst="line">
            <a:avLst/>
          </a:prstGeom>
          <a:ln w="9525"/>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F7282463-3349-4B03-B660-860B934FFEA0}"/>
              </a:ext>
            </a:extLst>
          </p:cNvPr>
          <p:cNvCxnSpPr/>
          <p:nvPr/>
        </p:nvCxnSpPr>
        <p:spPr>
          <a:xfrm>
            <a:off x="6313489" y="4787900"/>
            <a:ext cx="2708275" cy="0"/>
          </a:xfrm>
          <a:prstGeom prst="line">
            <a:avLst/>
          </a:prstGeom>
          <a:ln w="9525"/>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74037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12291" name="Title 20">
            <a:extLst>
              <a:ext uri="{FF2B5EF4-FFF2-40B4-BE49-F238E27FC236}">
                <a16:creationId xmlns:a16="http://schemas.microsoft.com/office/drawing/2014/main" id="{93A4C0AC-6CAF-4D06-881C-2C1D52302138}"/>
              </a:ext>
            </a:extLst>
          </p:cNvPr>
          <p:cNvSpPr>
            <a:spLocks noGrp="1"/>
          </p:cNvSpPr>
          <p:nvPr>
            <p:ph type="title"/>
          </p:nvPr>
        </p:nvSpPr>
        <p:spPr>
          <a:xfrm>
            <a:off x="1990725" y="479426"/>
            <a:ext cx="8229600" cy="993775"/>
          </a:xfrm>
        </p:spPr>
        <p:txBody>
          <a:bodyPr/>
          <a:lstStyle/>
          <a:p>
            <a:pPr>
              <a:defRPr/>
            </a:pPr>
            <a:r>
              <a:rPr lang="en-GB" altLang="en-US" sz="3200">
                <a:solidFill>
                  <a:schemeClr val="tx1">
                    <a:lumMod val="75000"/>
                    <a:lumOff val="25000"/>
                  </a:schemeClr>
                </a:solidFill>
              </a:rPr>
              <a:t>Example of a Letter to Friends or Family</a:t>
            </a:r>
          </a:p>
        </p:txBody>
      </p:sp>
      <p:sp>
        <p:nvSpPr>
          <p:cNvPr id="23556" name="Rectangle 4">
            <a:extLst>
              <a:ext uri="{FF2B5EF4-FFF2-40B4-BE49-F238E27FC236}">
                <a16:creationId xmlns:a16="http://schemas.microsoft.com/office/drawing/2014/main" id="{AC8467F0-7DE9-4EAD-A8D5-0E1AA9257060}"/>
              </a:ext>
            </a:extLst>
          </p:cNvPr>
          <p:cNvSpPr>
            <a:spLocks noChangeArrowheads="1"/>
          </p:cNvSpPr>
          <p:nvPr/>
        </p:nvSpPr>
        <p:spPr bwMode="auto">
          <a:xfrm>
            <a:off x="2170113" y="3033714"/>
            <a:ext cx="7924800" cy="22240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500">
                <a:latin typeface="Twinkl" pitchFamily="2" charset="0"/>
                <a:cs typeface="Sassoon Infant Rg" pitchFamily="50" charset="0"/>
              </a:rPr>
              <a:t>Dear Gran,</a:t>
            </a:r>
          </a:p>
          <a:p>
            <a:pPr eaLnBrk="1" hangingPunct="1"/>
            <a:endParaRPr lang="en-GB" altLang="en-US" sz="1500">
              <a:latin typeface="Twinkl" pitchFamily="2" charset="0"/>
              <a:cs typeface="Sassoon Infant Rg" pitchFamily="50" charset="0"/>
            </a:endParaRPr>
          </a:p>
          <a:p>
            <a:pPr eaLnBrk="1" hangingPunct="1"/>
            <a:r>
              <a:rPr lang="en-GB" altLang="en-US" sz="1500">
                <a:latin typeface="Twinkl" pitchFamily="2" charset="0"/>
                <a:cs typeface="Sassoon Infant Rg" pitchFamily="50" charset="0"/>
              </a:rPr>
              <a:t>How are you? Mum told me you haven’t been feeling very well. I have baked you some of your favourite cakes and wondered when it would be possible for me to come and visit?</a:t>
            </a:r>
          </a:p>
          <a:p>
            <a:pPr eaLnBrk="1" hangingPunct="1"/>
            <a:endParaRPr lang="en-GB" altLang="en-US" sz="1500">
              <a:latin typeface="Twinkl" pitchFamily="2" charset="0"/>
              <a:cs typeface="Sassoon Infant Rg" pitchFamily="50" charset="0"/>
            </a:endParaRPr>
          </a:p>
          <a:p>
            <a:pPr eaLnBrk="1" hangingPunct="1"/>
            <a:r>
              <a:rPr lang="en-GB" altLang="en-US" sz="1500">
                <a:latin typeface="Twinkl" pitchFamily="2" charset="0"/>
                <a:cs typeface="Sassoon Infant Rg" pitchFamily="50" charset="0"/>
              </a:rPr>
              <a:t>Hope to see you soon.</a:t>
            </a:r>
          </a:p>
          <a:p>
            <a:pPr eaLnBrk="1" hangingPunct="1"/>
            <a:endParaRPr lang="en-GB" altLang="en-US" sz="1500">
              <a:latin typeface="Twinkl" pitchFamily="2" charset="0"/>
              <a:cs typeface="Sassoon Infant Rg" pitchFamily="50" charset="0"/>
            </a:endParaRPr>
          </a:p>
          <a:p>
            <a:pPr eaLnBrk="1" hangingPunct="1"/>
            <a:r>
              <a:rPr lang="en-GB" altLang="en-US" sz="1500">
                <a:latin typeface="Twinkl" pitchFamily="2" charset="0"/>
                <a:cs typeface="Sassoon Infant Rg" pitchFamily="50" charset="0"/>
              </a:rPr>
              <a:t>Lots of love</a:t>
            </a:r>
          </a:p>
          <a:p>
            <a:pPr eaLnBrk="1" hangingPunct="1"/>
            <a:r>
              <a:rPr lang="en-GB" altLang="en-US" sz="1500">
                <a:latin typeface="Twinkl" pitchFamily="2" charset="0"/>
                <a:cs typeface="Sassoon Infant Rg" pitchFamily="50" charset="0"/>
              </a:rPr>
              <a:t>Little Red Riding Hood xx</a:t>
            </a:r>
          </a:p>
        </p:txBody>
      </p:sp>
      <p:sp>
        <p:nvSpPr>
          <p:cNvPr id="23557" name="Rectangle 3">
            <a:extLst>
              <a:ext uri="{FF2B5EF4-FFF2-40B4-BE49-F238E27FC236}">
                <a16:creationId xmlns:a16="http://schemas.microsoft.com/office/drawing/2014/main" id="{53BBAF13-4395-4FB2-B679-1BF6BCEEF53E}"/>
              </a:ext>
            </a:extLst>
          </p:cNvPr>
          <p:cNvSpPr>
            <a:spLocks noChangeArrowheads="1"/>
          </p:cNvSpPr>
          <p:nvPr/>
        </p:nvSpPr>
        <p:spPr bwMode="auto">
          <a:xfrm>
            <a:off x="4141789" y="1462089"/>
            <a:ext cx="59531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r>
              <a:rPr lang="en-GB" altLang="en-US" sz="1400" dirty="0">
                <a:latin typeface="Twinkl" pitchFamily="2" charset="0"/>
                <a:cs typeface="Arial" panose="020B0604020202020204" pitchFamily="34" charset="0"/>
              </a:rPr>
              <a:t>Little Red Riding Hood</a:t>
            </a:r>
          </a:p>
          <a:p>
            <a:pPr algn="r" eaLnBrk="1" hangingPunct="1"/>
            <a:r>
              <a:rPr lang="en-GB" altLang="en-US" sz="1400" dirty="0">
                <a:latin typeface="Twinkl" pitchFamily="2" charset="0"/>
                <a:cs typeface="Arial" panose="020B0604020202020204" pitchFamily="34" charset="0"/>
              </a:rPr>
              <a:t>				12 Fairy Tale Lane</a:t>
            </a:r>
          </a:p>
          <a:p>
            <a:pPr algn="r" eaLnBrk="1" hangingPunct="1"/>
            <a:r>
              <a:rPr lang="en-GB" altLang="en-US" sz="1400" dirty="0">
                <a:latin typeface="Twinkl" pitchFamily="2" charset="0"/>
                <a:cs typeface="Arial" panose="020B0604020202020204" pitchFamily="34" charset="0"/>
              </a:rPr>
              <a:t>					The Village</a:t>
            </a:r>
          </a:p>
          <a:p>
            <a:pPr algn="r" eaLnBrk="1" hangingPunct="1"/>
            <a:r>
              <a:rPr lang="en-GB" altLang="en-US" sz="1400" dirty="0">
                <a:latin typeface="Twinkl" pitchFamily="2" charset="0"/>
                <a:cs typeface="Arial" panose="020B0604020202020204" pitchFamily="34" charset="0"/>
              </a:rPr>
              <a:t>					    FT7 8VP	</a:t>
            </a:r>
          </a:p>
          <a:p>
            <a:pPr algn="r" eaLnBrk="1" hangingPunct="1"/>
            <a:r>
              <a:rPr lang="en-GB" altLang="en-US" sz="1400" dirty="0">
                <a:latin typeface="Twinkl" pitchFamily="2" charset="0"/>
                <a:cs typeface="Arial" panose="020B0604020202020204" pitchFamily="34" charset="0"/>
              </a:rPr>
              <a:t>						Friday 23rd May </a:t>
            </a:r>
            <a:r>
              <a:rPr lang="en-GB" altLang="en-US" sz="1400" dirty="0" smtClean="0">
                <a:latin typeface="Twinkl" pitchFamily="2" charset="0"/>
                <a:cs typeface="Arial" panose="020B0604020202020204" pitchFamily="34" charset="0"/>
              </a:rPr>
              <a:t>2021</a:t>
            </a:r>
            <a:endParaRPr lang="en-GB" altLang="en-US" sz="1400" dirty="0">
              <a:latin typeface="Twinkl" pitchFamily="2" charset="0"/>
              <a:cs typeface="Arial" panose="020B0604020202020204" pitchFamily="34" charset="0"/>
            </a:endParaRPr>
          </a:p>
        </p:txBody>
      </p:sp>
    </p:spTree>
    <p:extLst>
      <p:ext uri="{BB962C8B-B14F-4D97-AF65-F5344CB8AC3E}">
        <p14:creationId xmlns:p14="http://schemas.microsoft.com/office/powerpoint/2010/main" val="2831046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987E8-8E06-46F8-A413-D8278807470D}"/>
              </a:ext>
            </a:extLst>
          </p:cNvPr>
          <p:cNvSpPr>
            <a:spLocks noGrp="1"/>
          </p:cNvSpPr>
          <p:nvPr>
            <p:ph type="title"/>
          </p:nvPr>
        </p:nvSpPr>
        <p:spPr/>
        <p:txBody>
          <a:bodyPr/>
          <a:lstStyle/>
          <a:p>
            <a:pPr>
              <a:defRPr/>
            </a:pPr>
            <a:r>
              <a:rPr lang="en-GB" dirty="0">
                <a:latin typeface="Comic Sans MS" panose="030F0702030302020204" pitchFamily="66" charset="0"/>
              </a:rPr>
              <a:t>Features of informal letters</a:t>
            </a:r>
          </a:p>
        </p:txBody>
      </p:sp>
      <p:sp>
        <p:nvSpPr>
          <p:cNvPr id="24579" name="Content Placeholder 2">
            <a:extLst>
              <a:ext uri="{FF2B5EF4-FFF2-40B4-BE49-F238E27FC236}">
                <a16:creationId xmlns:a16="http://schemas.microsoft.com/office/drawing/2014/main" id="{59762278-1A81-4BD8-AD99-A2535D61B3B3}"/>
              </a:ext>
            </a:extLst>
          </p:cNvPr>
          <p:cNvSpPr>
            <a:spLocks noGrp="1" noChangeArrowheads="1"/>
          </p:cNvSpPr>
          <p:nvPr>
            <p:ph idx="1"/>
          </p:nvPr>
        </p:nvSpPr>
        <p:spPr/>
        <p:txBody>
          <a:bodyPr>
            <a:normAutofit fontScale="92500" lnSpcReduction="20000"/>
          </a:bodyPr>
          <a:lstStyle/>
          <a:p>
            <a:pPr eaLnBrk="1" hangingPunct="1">
              <a:buFont typeface="Arial" panose="020B0604020202020204" pitchFamily="34" charset="0"/>
              <a:buChar char="•"/>
            </a:pPr>
            <a:r>
              <a:rPr lang="en-GB" altLang="en-US">
                <a:solidFill>
                  <a:schemeClr val="tx1"/>
                </a:solidFill>
                <a:latin typeface="Comic Sans MS" panose="030F0702030302020204" pitchFamily="66" charset="0"/>
              </a:rPr>
              <a:t>The sender’s address</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The date</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An appropriate greeting (hello, hey, hi)</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An introduction (I am writing to you…)</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Paragraphs around a theme</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First person </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Vocabulary that shows a chatty, informal style</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A conclusion</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A complimentary close (lots of love, bye for now, see you soon)</a:t>
            </a:r>
          </a:p>
          <a:p>
            <a:pPr eaLnBrk="1" hangingPunct="1">
              <a:buFont typeface="Arial" panose="020B0604020202020204" pitchFamily="34" charset="0"/>
              <a:buChar char="•"/>
            </a:pPr>
            <a:r>
              <a:rPr lang="en-GB" altLang="en-US">
                <a:solidFill>
                  <a:schemeClr val="tx1"/>
                </a:solidFill>
                <a:latin typeface="Comic Sans MS" panose="030F0702030302020204" pitchFamily="66" charset="0"/>
              </a:rPr>
              <a:t>The sender’s name at the end</a:t>
            </a:r>
          </a:p>
        </p:txBody>
      </p:sp>
      <p:pic>
        <p:nvPicPr>
          <p:cNvPr id="24580" name="Picture 4" descr="Letter Clipart PNG Images | Vector and PSD Files | Free Download on Pngtree">
            <a:extLst>
              <a:ext uri="{FF2B5EF4-FFF2-40B4-BE49-F238E27FC236}">
                <a16:creationId xmlns:a16="http://schemas.microsoft.com/office/drawing/2014/main" id="{BAACB9BA-1FA0-4B23-9F4E-A68A55B9B8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5001" t="13882" r="15421" b="12494"/>
          <a:stretch>
            <a:fillRect/>
          </a:stretch>
        </p:blipFill>
        <p:spPr bwMode="auto">
          <a:xfrm rot="2718868">
            <a:off x="8097045" y="1654970"/>
            <a:ext cx="2386013"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0572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5603" name="Content Placeholder 2">
            <a:extLst>
              <a:ext uri="{FF2B5EF4-FFF2-40B4-BE49-F238E27FC236}">
                <a16:creationId xmlns:a16="http://schemas.microsoft.com/office/drawing/2014/main" id="{F5512CA6-9EEE-4FA3-B004-8EA058F407F3}"/>
              </a:ext>
            </a:extLst>
          </p:cNvPr>
          <p:cNvSpPr>
            <a:spLocks noGrp="1" noChangeArrowheads="1"/>
          </p:cNvSpPr>
          <p:nvPr>
            <p:ph idx="4294967295"/>
          </p:nvPr>
        </p:nvSpPr>
        <p:spPr>
          <a:xfrm>
            <a:off x="2004219" y="3460029"/>
            <a:ext cx="7543800" cy="3295650"/>
          </a:xfrm>
        </p:spPr>
        <p:txBody>
          <a:bodyPr/>
          <a:lstStyle/>
          <a:p>
            <a:pPr eaLnBrk="1" hangingPunct="1"/>
            <a:r>
              <a:rPr lang="en-GB" altLang="en-US" dirty="0">
                <a:solidFill>
                  <a:schemeClr val="tx1"/>
                </a:solidFill>
                <a:latin typeface="Comic Sans MS" panose="030F0702030302020204" pitchFamily="66" charset="0"/>
              </a:rPr>
              <a:t>How are the letters set out? </a:t>
            </a:r>
          </a:p>
          <a:p>
            <a:pPr eaLnBrk="1" hangingPunct="1"/>
            <a:r>
              <a:rPr lang="en-GB" altLang="en-US" dirty="0">
                <a:solidFill>
                  <a:schemeClr val="tx1"/>
                </a:solidFill>
                <a:latin typeface="Comic Sans MS" panose="030F0702030302020204" pitchFamily="66" charset="0"/>
              </a:rPr>
              <a:t>Are they all set out the same way? </a:t>
            </a:r>
          </a:p>
          <a:p>
            <a:pPr eaLnBrk="1" hangingPunct="1"/>
            <a:r>
              <a:rPr lang="en-GB" altLang="en-US" dirty="0">
                <a:solidFill>
                  <a:schemeClr val="tx1"/>
                </a:solidFill>
                <a:latin typeface="Comic Sans MS" panose="030F0702030302020204" pitchFamily="66" charset="0"/>
              </a:rPr>
              <a:t>How?</a:t>
            </a:r>
          </a:p>
        </p:txBody>
      </p:sp>
      <p:pic>
        <p:nvPicPr>
          <p:cNvPr id="25604" name="Picture 5" descr="Think-Pair-Share - Teaching Reading Comprehension Strategies">
            <a:extLst>
              <a:ext uri="{FF2B5EF4-FFF2-40B4-BE49-F238E27FC236}">
                <a16:creationId xmlns:a16="http://schemas.microsoft.com/office/drawing/2014/main" id="{4EC62022-BD2F-473E-92E9-AD3AA19603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4348" y="599643"/>
            <a:ext cx="29146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4" descr="Letter Clipart PNG Images | Vector and PSD Files | Free Download on Pngtree">
            <a:extLst>
              <a:ext uri="{FF2B5EF4-FFF2-40B4-BE49-F238E27FC236}">
                <a16:creationId xmlns:a16="http://schemas.microsoft.com/office/drawing/2014/main" id="{5BA342B2-46F2-409A-849F-3C869876DE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5001" t="13882" r="15421" b="12494"/>
          <a:stretch>
            <a:fillRect/>
          </a:stretch>
        </p:blipFill>
        <p:spPr bwMode="auto">
          <a:xfrm>
            <a:off x="8438140" y="3152776"/>
            <a:ext cx="2386012"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4685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9716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EC67D24D-F0CB-4D5F-AF5E-D1F05865EF72}"/>
              </a:ext>
            </a:extLst>
          </p:cNvPr>
          <p:cNvSpPr/>
          <p:nvPr/>
        </p:nvSpPr>
        <p:spPr>
          <a:xfrm>
            <a:off x="1958975" y="409575"/>
            <a:ext cx="8261350" cy="5983288"/>
          </a:xfrm>
          <a:prstGeom prst="roundRect">
            <a:avLst>
              <a:gd name="adj" fmla="val 1270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15" name="Title 20">
            <a:extLst>
              <a:ext uri="{FF2B5EF4-FFF2-40B4-BE49-F238E27FC236}">
                <a16:creationId xmlns:a16="http://schemas.microsoft.com/office/drawing/2014/main" id="{F50FB323-3C1D-458B-96BA-873A18608E2C}"/>
              </a:ext>
            </a:extLst>
          </p:cNvPr>
          <p:cNvSpPr>
            <a:spLocks noGrp="1"/>
          </p:cNvSpPr>
          <p:nvPr>
            <p:ph type="title"/>
          </p:nvPr>
        </p:nvSpPr>
        <p:spPr>
          <a:xfrm>
            <a:off x="1990725" y="479426"/>
            <a:ext cx="8229600" cy="993775"/>
          </a:xfrm>
        </p:spPr>
        <p:txBody>
          <a:bodyPr/>
          <a:lstStyle/>
          <a:p>
            <a:pPr>
              <a:defRPr/>
            </a:pPr>
            <a:r>
              <a:rPr lang="en-GB" altLang="en-US" sz="3200">
                <a:solidFill>
                  <a:schemeClr val="tx1">
                    <a:lumMod val="75000"/>
                    <a:lumOff val="25000"/>
                  </a:schemeClr>
                </a:solidFill>
              </a:rPr>
              <a:t>How to Write an Informal Letter</a:t>
            </a:r>
          </a:p>
        </p:txBody>
      </p:sp>
      <p:sp>
        <p:nvSpPr>
          <p:cNvPr id="26628" name="Rectangle 4">
            <a:extLst>
              <a:ext uri="{FF2B5EF4-FFF2-40B4-BE49-F238E27FC236}">
                <a16:creationId xmlns:a16="http://schemas.microsoft.com/office/drawing/2014/main" id="{15F99DA4-FE74-4660-959E-1A2D5762454C}"/>
              </a:ext>
            </a:extLst>
          </p:cNvPr>
          <p:cNvSpPr>
            <a:spLocks noChangeArrowheads="1"/>
          </p:cNvSpPr>
          <p:nvPr/>
        </p:nvSpPr>
        <p:spPr bwMode="auto">
          <a:xfrm>
            <a:off x="2170113" y="2030413"/>
            <a:ext cx="7924800" cy="4133850"/>
          </a:xfrm>
          <a:prstGeom prst="rect">
            <a:avLst/>
          </a:prstGeom>
          <a:solidFill>
            <a:schemeClr val="bg1"/>
          </a:solidFill>
          <a:ln w="19050">
            <a:solidFill>
              <a:schemeClr val="tx1"/>
            </a:solidFill>
            <a:miter lim="800000"/>
            <a:headEnd/>
            <a:tailEnd/>
          </a:ln>
        </p:spPr>
        <p:txBody>
          <a:bodyPr lIns="108000" tIns="180000" rIns="108000" bIns="180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r>
              <a:rPr lang="en-GB" altLang="en-US" sz="1500">
                <a:latin typeface="Twinkl" pitchFamily="2" charset="0"/>
                <a:cs typeface="Sassoon Infant Rg" pitchFamily="50" charset="0"/>
              </a:rPr>
              <a:t>    </a:t>
            </a:r>
            <a:r>
              <a:rPr lang="en-GB" altLang="en-US" sz="1600">
                <a:latin typeface="Twinkl" pitchFamily="2" charset="0"/>
                <a:cs typeface="Arial" panose="020B0604020202020204" pitchFamily="34" charset="0"/>
              </a:rPr>
              <a:t>Daisy Happy</a:t>
            </a:r>
          </a:p>
          <a:p>
            <a:pPr algn="r" eaLnBrk="1" hangingPunct="1"/>
            <a:r>
              <a:rPr lang="en-GB" altLang="en-US" sz="1600">
                <a:latin typeface="Twinkl" pitchFamily="2" charset="0"/>
                <a:cs typeface="Arial" panose="020B0604020202020204" pitchFamily="34" charset="0"/>
              </a:rPr>
              <a:t>					Flat 23 Clarence House</a:t>
            </a:r>
          </a:p>
          <a:p>
            <a:pPr algn="r" eaLnBrk="1" hangingPunct="1"/>
            <a:r>
              <a:rPr lang="en-GB" altLang="en-US" sz="1600">
                <a:latin typeface="Twinkl" pitchFamily="2" charset="0"/>
                <a:cs typeface="Arial" panose="020B0604020202020204" pitchFamily="34" charset="0"/>
              </a:rPr>
              <a:t>					Long Lane</a:t>
            </a:r>
          </a:p>
          <a:p>
            <a:pPr algn="r" eaLnBrk="1" hangingPunct="1"/>
            <a:r>
              <a:rPr lang="en-GB" altLang="en-US" sz="1600">
                <a:latin typeface="Twinkl" pitchFamily="2" charset="0"/>
                <a:cs typeface="Arial" panose="020B0604020202020204" pitchFamily="34" charset="0"/>
              </a:rPr>
              <a:t>					Caggletonville</a:t>
            </a:r>
          </a:p>
          <a:p>
            <a:pPr algn="r" eaLnBrk="1" hangingPunct="1"/>
            <a:r>
              <a:rPr lang="en-GB" altLang="en-US" sz="1600">
                <a:latin typeface="Twinkl" pitchFamily="2" charset="0"/>
                <a:cs typeface="Arial" panose="020B0604020202020204" pitchFamily="34" charset="0"/>
              </a:rPr>
              <a:t>					CA12 4ON</a:t>
            </a:r>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a:p>
            <a:pPr algn="r" eaLnBrk="1" hangingPunct="1"/>
            <a:endParaRPr lang="en-GB" altLang="en-US" sz="1500">
              <a:latin typeface="Twinkl" pitchFamily="2" charset="0"/>
              <a:cs typeface="Arial" panose="020B0604020202020204" pitchFamily="34" charset="0"/>
            </a:endParaRPr>
          </a:p>
        </p:txBody>
      </p:sp>
      <p:sp>
        <p:nvSpPr>
          <p:cNvPr id="26629" name="Rectangle 3">
            <a:extLst>
              <a:ext uri="{FF2B5EF4-FFF2-40B4-BE49-F238E27FC236}">
                <a16:creationId xmlns:a16="http://schemas.microsoft.com/office/drawing/2014/main" id="{3228FCEA-90C9-417A-A1DE-6704D79E027D}"/>
              </a:ext>
            </a:extLst>
          </p:cNvPr>
          <p:cNvSpPr>
            <a:spLocks noChangeArrowheads="1"/>
          </p:cNvSpPr>
          <p:nvPr/>
        </p:nvSpPr>
        <p:spPr bwMode="auto">
          <a:xfrm>
            <a:off x="2170113" y="1462089"/>
            <a:ext cx="79248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600">
                <a:latin typeface="Twinkl" pitchFamily="2" charset="0"/>
                <a:cs typeface="Arial" panose="020B0604020202020204" pitchFamily="34" charset="0"/>
              </a:rPr>
              <a:t>Step 1 – Write your address in the top right hand corner of your letter.</a:t>
            </a:r>
          </a:p>
        </p:txBody>
      </p:sp>
      <p:sp>
        <p:nvSpPr>
          <p:cNvPr id="9" name="Rectangle 8">
            <a:extLst>
              <a:ext uri="{FF2B5EF4-FFF2-40B4-BE49-F238E27FC236}">
                <a16:creationId xmlns:a16="http://schemas.microsoft.com/office/drawing/2014/main" id="{6D2BB699-F4F0-4C68-98D2-AA437AF6F726}"/>
              </a:ext>
            </a:extLst>
          </p:cNvPr>
          <p:cNvSpPr/>
          <p:nvPr/>
        </p:nvSpPr>
        <p:spPr>
          <a:xfrm>
            <a:off x="7324725" y="1952625"/>
            <a:ext cx="2770188" cy="166528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29493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F8EE153-E47A-4F41-9AF1-EE204076F94E}"/>
              </a:ext>
            </a:extLst>
          </p:cNvPr>
          <p:cNvSpPr/>
          <p:nvPr/>
        </p:nvSpPr>
        <p:spPr>
          <a:xfrm>
            <a:off x="1958975" y="409575"/>
            <a:ext cx="8261350" cy="5983288"/>
          </a:xfrm>
          <a:prstGeom prst="roundRect">
            <a:avLst>
              <a:gd name="adj" fmla="val 1270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39" name="Title 20">
            <a:extLst>
              <a:ext uri="{FF2B5EF4-FFF2-40B4-BE49-F238E27FC236}">
                <a16:creationId xmlns:a16="http://schemas.microsoft.com/office/drawing/2014/main" id="{425A3A6E-3B9E-4377-9738-2F8459BCC520}"/>
              </a:ext>
            </a:extLst>
          </p:cNvPr>
          <p:cNvSpPr>
            <a:spLocks noGrp="1"/>
          </p:cNvSpPr>
          <p:nvPr>
            <p:ph type="title"/>
          </p:nvPr>
        </p:nvSpPr>
        <p:spPr>
          <a:xfrm>
            <a:off x="1990725" y="479426"/>
            <a:ext cx="8229600" cy="993775"/>
          </a:xfrm>
        </p:spPr>
        <p:txBody>
          <a:bodyPr/>
          <a:lstStyle/>
          <a:p>
            <a:pPr>
              <a:defRPr/>
            </a:pPr>
            <a:r>
              <a:rPr lang="en-GB" altLang="en-US" sz="3200">
                <a:solidFill>
                  <a:schemeClr val="tx1">
                    <a:lumMod val="75000"/>
                    <a:lumOff val="25000"/>
                  </a:schemeClr>
                </a:solidFill>
              </a:rPr>
              <a:t>How to Write an Informal Letter</a:t>
            </a:r>
          </a:p>
        </p:txBody>
      </p:sp>
      <p:sp>
        <p:nvSpPr>
          <p:cNvPr id="27652" name="Rectangle 4">
            <a:extLst>
              <a:ext uri="{FF2B5EF4-FFF2-40B4-BE49-F238E27FC236}">
                <a16:creationId xmlns:a16="http://schemas.microsoft.com/office/drawing/2014/main" id="{C85EDEC9-61DC-46D0-9766-AE60EC2AB680}"/>
              </a:ext>
            </a:extLst>
          </p:cNvPr>
          <p:cNvSpPr>
            <a:spLocks noChangeArrowheads="1"/>
          </p:cNvSpPr>
          <p:nvPr/>
        </p:nvSpPr>
        <p:spPr bwMode="auto">
          <a:xfrm>
            <a:off x="2170113" y="2119314"/>
            <a:ext cx="7924800" cy="4149725"/>
          </a:xfrm>
          <a:prstGeom prst="rect">
            <a:avLst/>
          </a:prstGeom>
          <a:solidFill>
            <a:schemeClr val="bg1"/>
          </a:solidFill>
          <a:ln w="19050">
            <a:solidFill>
              <a:schemeClr val="tx1"/>
            </a:solidFill>
            <a:miter lim="800000"/>
            <a:headEnd/>
            <a:tailEnd/>
          </a:ln>
        </p:spPr>
        <p:txBody>
          <a:bodyPr lIns="108000" tIns="180000" rIns="108000" bIns="180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r>
              <a:rPr lang="en-GB" altLang="en-US" sz="1500" dirty="0">
                <a:latin typeface="Twinkl" pitchFamily="2" charset="0"/>
                <a:cs typeface="Sassoon Infant Rg" pitchFamily="50" charset="0"/>
              </a:rPr>
              <a:t>    </a:t>
            </a:r>
            <a:r>
              <a:rPr lang="en-GB" altLang="en-US" sz="1600" dirty="0">
                <a:latin typeface="Twinkl" pitchFamily="2" charset="0"/>
                <a:cs typeface="Arial" panose="020B0604020202020204" pitchFamily="34" charset="0"/>
              </a:rPr>
              <a:t>Daisy Happy</a:t>
            </a:r>
          </a:p>
          <a:p>
            <a:pPr algn="r" eaLnBrk="1" hangingPunct="1"/>
            <a:r>
              <a:rPr lang="en-GB" altLang="en-US" sz="1600" dirty="0">
                <a:latin typeface="Twinkl" pitchFamily="2" charset="0"/>
                <a:cs typeface="Arial" panose="020B0604020202020204" pitchFamily="34" charset="0"/>
              </a:rPr>
              <a:t>					Flat 23 Clarence House</a:t>
            </a:r>
          </a:p>
          <a:p>
            <a:pPr algn="r" eaLnBrk="1" hangingPunct="1"/>
            <a:r>
              <a:rPr lang="en-GB" altLang="en-US" sz="1600" dirty="0">
                <a:latin typeface="Twinkl" pitchFamily="2" charset="0"/>
                <a:cs typeface="Arial" panose="020B0604020202020204" pitchFamily="34" charset="0"/>
              </a:rPr>
              <a:t>					Long Lane</a:t>
            </a:r>
          </a:p>
          <a:p>
            <a:pPr algn="r" eaLnBrk="1" hangingPunct="1"/>
            <a:r>
              <a:rPr lang="en-GB" altLang="en-US" sz="1600" dirty="0">
                <a:latin typeface="Twinkl" pitchFamily="2" charset="0"/>
                <a:cs typeface="Arial" panose="020B0604020202020204" pitchFamily="34" charset="0"/>
              </a:rPr>
              <a:t>					</a:t>
            </a:r>
            <a:r>
              <a:rPr lang="en-GB" altLang="en-US" sz="1600" dirty="0" err="1">
                <a:latin typeface="Twinkl" pitchFamily="2" charset="0"/>
                <a:cs typeface="Arial" panose="020B0604020202020204" pitchFamily="34" charset="0"/>
              </a:rPr>
              <a:t>Caggletonville</a:t>
            </a:r>
            <a:endParaRPr lang="en-GB" altLang="en-US" sz="1600" dirty="0">
              <a:latin typeface="Twinkl" pitchFamily="2" charset="0"/>
              <a:cs typeface="Arial" panose="020B0604020202020204" pitchFamily="34" charset="0"/>
            </a:endParaRPr>
          </a:p>
          <a:p>
            <a:pPr algn="r" eaLnBrk="1" hangingPunct="1"/>
            <a:r>
              <a:rPr lang="en-GB" altLang="en-US" sz="1600" dirty="0">
                <a:latin typeface="Twinkl" pitchFamily="2" charset="0"/>
                <a:cs typeface="Arial" panose="020B0604020202020204" pitchFamily="34" charset="0"/>
              </a:rPr>
              <a:t>					CA12 4ON</a:t>
            </a:r>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r>
              <a:rPr lang="en-GB" altLang="en-US" sz="1600" dirty="0" smtClean="0">
                <a:latin typeface="Twinkl" pitchFamily="2" charset="0"/>
                <a:cs typeface="Arial" panose="020B0604020202020204" pitchFamily="34" charset="0"/>
              </a:rPr>
              <a:t>Wednesday 16 March 2022</a:t>
            </a:r>
            <a:endParaRPr lang="en-GB" altLang="en-US" sz="16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a:p>
            <a:pPr algn="r" eaLnBrk="1" hangingPunct="1"/>
            <a:endParaRPr lang="en-GB" altLang="en-US" sz="1500" dirty="0">
              <a:latin typeface="Twinkl" pitchFamily="2" charset="0"/>
              <a:cs typeface="Arial" panose="020B0604020202020204" pitchFamily="34" charset="0"/>
            </a:endParaRPr>
          </a:p>
        </p:txBody>
      </p:sp>
      <p:sp>
        <p:nvSpPr>
          <p:cNvPr id="27653" name="Rectangle 3">
            <a:extLst>
              <a:ext uri="{FF2B5EF4-FFF2-40B4-BE49-F238E27FC236}">
                <a16:creationId xmlns:a16="http://schemas.microsoft.com/office/drawing/2014/main" id="{3A9D2D7F-5B4F-4325-9E6F-D4D5FF076EE0}"/>
              </a:ext>
            </a:extLst>
          </p:cNvPr>
          <p:cNvSpPr>
            <a:spLocks noChangeArrowheads="1"/>
          </p:cNvSpPr>
          <p:nvPr/>
        </p:nvSpPr>
        <p:spPr bwMode="auto">
          <a:xfrm>
            <a:off x="2170113" y="1462089"/>
            <a:ext cx="79248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600">
                <a:latin typeface="Twinkl" pitchFamily="2" charset="0"/>
                <a:cs typeface="Arial" panose="020B0604020202020204" pitchFamily="34" charset="0"/>
              </a:rPr>
              <a:t>Step 2 –  Write the date underneath your address.</a:t>
            </a:r>
          </a:p>
        </p:txBody>
      </p:sp>
      <p:sp>
        <p:nvSpPr>
          <p:cNvPr id="9" name="Rectangle 8">
            <a:extLst>
              <a:ext uri="{FF2B5EF4-FFF2-40B4-BE49-F238E27FC236}">
                <a16:creationId xmlns:a16="http://schemas.microsoft.com/office/drawing/2014/main" id="{1FFFD5D1-2B8E-4E1C-95BB-DB73CA101916}"/>
              </a:ext>
            </a:extLst>
          </p:cNvPr>
          <p:cNvSpPr/>
          <p:nvPr/>
        </p:nvSpPr>
        <p:spPr>
          <a:xfrm>
            <a:off x="7278255" y="3697289"/>
            <a:ext cx="2757921" cy="459075"/>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4131520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9D9A5FB-B49A-433F-BE5E-7C874E9B8E95}"/>
              </a:ext>
            </a:extLst>
          </p:cNvPr>
          <p:cNvSpPr/>
          <p:nvPr/>
        </p:nvSpPr>
        <p:spPr>
          <a:xfrm>
            <a:off x="1958975" y="409575"/>
            <a:ext cx="8261350" cy="5983288"/>
          </a:xfrm>
          <a:prstGeom prst="roundRect">
            <a:avLst>
              <a:gd name="adj" fmla="val 1270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Title 20">
            <a:extLst>
              <a:ext uri="{FF2B5EF4-FFF2-40B4-BE49-F238E27FC236}">
                <a16:creationId xmlns:a16="http://schemas.microsoft.com/office/drawing/2014/main" id="{35986DE2-3E63-4C47-BBBC-0EE4450AC00D}"/>
              </a:ext>
            </a:extLst>
          </p:cNvPr>
          <p:cNvSpPr>
            <a:spLocks noGrp="1"/>
          </p:cNvSpPr>
          <p:nvPr>
            <p:ph type="title"/>
          </p:nvPr>
        </p:nvSpPr>
        <p:spPr>
          <a:xfrm>
            <a:off x="1990725" y="479426"/>
            <a:ext cx="8229600" cy="993775"/>
          </a:xfrm>
        </p:spPr>
        <p:txBody>
          <a:bodyPr/>
          <a:lstStyle/>
          <a:p>
            <a:pPr>
              <a:defRPr/>
            </a:pPr>
            <a:r>
              <a:rPr lang="en-GB" altLang="en-US" sz="3200">
                <a:solidFill>
                  <a:schemeClr val="tx1">
                    <a:lumMod val="75000"/>
                    <a:lumOff val="25000"/>
                  </a:schemeClr>
                </a:solidFill>
              </a:rPr>
              <a:t>How to Write an Informal Letter</a:t>
            </a:r>
          </a:p>
        </p:txBody>
      </p:sp>
      <p:sp>
        <p:nvSpPr>
          <p:cNvPr id="28676" name="Rectangle 4">
            <a:extLst>
              <a:ext uri="{FF2B5EF4-FFF2-40B4-BE49-F238E27FC236}">
                <a16:creationId xmlns:a16="http://schemas.microsoft.com/office/drawing/2014/main" id="{78D87811-5857-4E4B-BC32-227C86933303}"/>
              </a:ext>
            </a:extLst>
          </p:cNvPr>
          <p:cNvSpPr>
            <a:spLocks noChangeArrowheads="1"/>
          </p:cNvSpPr>
          <p:nvPr/>
        </p:nvSpPr>
        <p:spPr bwMode="auto">
          <a:xfrm>
            <a:off x="2170113" y="2366963"/>
            <a:ext cx="7924800" cy="3810000"/>
          </a:xfrm>
          <a:prstGeom prst="rect">
            <a:avLst/>
          </a:prstGeom>
          <a:solidFill>
            <a:schemeClr val="bg1"/>
          </a:solidFill>
          <a:ln w="19050">
            <a:solidFill>
              <a:schemeClr val="tx1"/>
            </a:solidFill>
            <a:miter lim="800000"/>
            <a:headEnd/>
            <a:tailEnd/>
          </a:ln>
        </p:spPr>
        <p:txBody>
          <a:bodyPr lIns="108000" tIns="180000" rIns="108000" bIns="180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r>
              <a:rPr lang="en-GB" altLang="en-US" sz="1400" dirty="0">
                <a:latin typeface="Twinkl" pitchFamily="2" charset="0"/>
                <a:cs typeface="Sassoon Infant Rg" pitchFamily="50" charset="0"/>
              </a:rPr>
              <a:t> </a:t>
            </a:r>
            <a:r>
              <a:rPr lang="en-GB" altLang="en-US" sz="1400" dirty="0">
                <a:latin typeface="Twinkl" pitchFamily="2" charset="0"/>
                <a:cs typeface="Arial" panose="020B0604020202020204" pitchFamily="34" charset="0"/>
              </a:rPr>
              <a:t>Daisy Happy</a:t>
            </a:r>
          </a:p>
          <a:p>
            <a:pPr algn="r" eaLnBrk="1" hangingPunct="1"/>
            <a:r>
              <a:rPr lang="en-GB" altLang="en-US" sz="1400" dirty="0">
                <a:latin typeface="Twinkl" pitchFamily="2" charset="0"/>
                <a:cs typeface="Arial" panose="020B0604020202020204" pitchFamily="34" charset="0"/>
              </a:rPr>
              <a:t>					Flat 23 Clarence House</a:t>
            </a:r>
          </a:p>
          <a:p>
            <a:pPr algn="r" eaLnBrk="1" hangingPunct="1"/>
            <a:r>
              <a:rPr lang="en-GB" altLang="en-US" sz="1400" dirty="0">
                <a:latin typeface="Twinkl" pitchFamily="2" charset="0"/>
                <a:cs typeface="Arial" panose="020B0604020202020204" pitchFamily="34" charset="0"/>
              </a:rPr>
              <a:t>					Long Lane</a:t>
            </a:r>
          </a:p>
          <a:p>
            <a:pPr algn="r" eaLnBrk="1" hangingPunct="1"/>
            <a:r>
              <a:rPr lang="en-GB" altLang="en-US" sz="1400" dirty="0">
                <a:latin typeface="Twinkl" pitchFamily="2" charset="0"/>
                <a:cs typeface="Arial" panose="020B0604020202020204" pitchFamily="34" charset="0"/>
              </a:rPr>
              <a:t>					</a:t>
            </a:r>
            <a:r>
              <a:rPr lang="en-GB" altLang="en-US" sz="1400" dirty="0" err="1">
                <a:latin typeface="Twinkl" pitchFamily="2" charset="0"/>
                <a:cs typeface="Arial" panose="020B0604020202020204" pitchFamily="34" charset="0"/>
              </a:rPr>
              <a:t>Caggletonville</a:t>
            </a:r>
            <a:endParaRPr lang="en-GB" altLang="en-US" sz="1400" dirty="0">
              <a:latin typeface="Twinkl" pitchFamily="2" charset="0"/>
              <a:cs typeface="Arial" panose="020B0604020202020204" pitchFamily="34" charset="0"/>
            </a:endParaRPr>
          </a:p>
          <a:p>
            <a:pPr algn="r" eaLnBrk="1" hangingPunct="1"/>
            <a:r>
              <a:rPr lang="en-GB" altLang="en-US" sz="1400" dirty="0">
                <a:latin typeface="Twinkl" pitchFamily="2" charset="0"/>
                <a:cs typeface="Arial" panose="020B0604020202020204" pitchFamily="34" charset="0"/>
              </a:rPr>
              <a:t>					CA12 4ON</a:t>
            </a:r>
          </a:p>
          <a:p>
            <a:pPr algn="r" eaLnBrk="1" hangingPunct="1"/>
            <a:endParaRPr lang="en-GB" altLang="en-US" sz="1400" dirty="0">
              <a:latin typeface="Twinkl" pitchFamily="2" charset="0"/>
              <a:cs typeface="Arial" panose="020B0604020202020204" pitchFamily="34" charset="0"/>
            </a:endParaRPr>
          </a:p>
          <a:p>
            <a:pPr algn="r" eaLnBrk="1" hangingPunct="1"/>
            <a:r>
              <a:rPr lang="en-GB" altLang="en-US" sz="1400" dirty="0" smtClean="0">
                <a:latin typeface="Twinkl" pitchFamily="2" charset="0"/>
                <a:cs typeface="Arial" panose="020B0604020202020204" pitchFamily="34" charset="0"/>
              </a:rPr>
              <a:t>Wednesday 16 March 2022</a:t>
            </a:r>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Dear Santa,</a:t>
            </a:r>
          </a:p>
          <a:p>
            <a:pPr eaLnBrk="1" hangingPunct="1"/>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p:txBody>
      </p:sp>
      <p:sp>
        <p:nvSpPr>
          <p:cNvPr id="28677" name="Rectangle 3">
            <a:extLst>
              <a:ext uri="{FF2B5EF4-FFF2-40B4-BE49-F238E27FC236}">
                <a16:creationId xmlns:a16="http://schemas.microsoft.com/office/drawing/2014/main" id="{C79E1C35-7C9E-49A8-9069-E792BC906130}"/>
              </a:ext>
            </a:extLst>
          </p:cNvPr>
          <p:cNvSpPr>
            <a:spLocks noChangeArrowheads="1"/>
          </p:cNvSpPr>
          <p:nvPr/>
        </p:nvSpPr>
        <p:spPr bwMode="auto">
          <a:xfrm>
            <a:off x="2170113" y="1462088"/>
            <a:ext cx="79248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600">
                <a:latin typeface="Twinkl" pitchFamily="2" charset="0"/>
                <a:cs typeface="Arial" panose="020B0604020202020204" pitchFamily="34" charset="0"/>
              </a:rPr>
              <a:t>Step 3 –  Write the name of the person who the letter is for below the date on the left hand side. You can use ‘Dear’ or a more informal greeting, such as ‘Hello’, or ‘Hi’. Add a comma after the person’s name.</a:t>
            </a:r>
          </a:p>
        </p:txBody>
      </p:sp>
      <p:sp>
        <p:nvSpPr>
          <p:cNvPr id="9" name="Rectangle 8">
            <a:extLst>
              <a:ext uri="{FF2B5EF4-FFF2-40B4-BE49-F238E27FC236}">
                <a16:creationId xmlns:a16="http://schemas.microsoft.com/office/drawing/2014/main" id="{D962BDC5-70AB-49E8-9542-A49531A47D17}"/>
              </a:ext>
            </a:extLst>
          </p:cNvPr>
          <p:cNvSpPr/>
          <p:nvPr/>
        </p:nvSpPr>
        <p:spPr>
          <a:xfrm>
            <a:off x="2211388" y="4165601"/>
            <a:ext cx="1054100" cy="409575"/>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534757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A3B8BCF-C6EE-42B0-B6CB-66A6B9E2E261}"/>
              </a:ext>
            </a:extLst>
          </p:cNvPr>
          <p:cNvSpPr/>
          <p:nvPr/>
        </p:nvSpPr>
        <p:spPr>
          <a:xfrm>
            <a:off x="1958975" y="400050"/>
            <a:ext cx="8261350" cy="5983288"/>
          </a:xfrm>
          <a:prstGeom prst="roundRect">
            <a:avLst>
              <a:gd name="adj" fmla="val 1270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7" name="Title 20">
            <a:extLst>
              <a:ext uri="{FF2B5EF4-FFF2-40B4-BE49-F238E27FC236}">
                <a16:creationId xmlns:a16="http://schemas.microsoft.com/office/drawing/2014/main" id="{C2C374E8-7EDE-42FF-8272-E47086F1138F}"/>
              </a:ext>
            </a:extLst>
          </p:cNvPr>
          <p:cNvSpPr>
            <a:spLocks noGrp="1"/>
          </p:cNvSpPr>
          <p:nvPr>
            <p:ph type="title"/>
          </p:nvPr>
        </p:nvSpPr>
        <p:spPr>
          <a:xfrm>
            <a:off x="1990725" y="479426"/>
            <a:ext cx="8229600" cy="993775"/>
          </a:xfrm>
        </p:spPr>
        <p:txBody>
          <a:bodyPr/>
          <a:lstStyle/>
          <a:p>
            <a:pPr>
              <a:defRPr/>
            </a:pPr>
            <a:r>
              <a:rPr lang="en-GB" altLang="en-US" sz="3200">
                <a:solidFill>
                  <a:schemeClr val="tx1">
                    <a:lumMod val="75000"/>
                    <a:lumOff val="25000"/>
                  </a:schemeClr>
                </a:solidFill>
              </a:rPr>
              <a:t>How to Write an Informal Letter</a:t>
            </a:r>
          </a:p>
        </p:txBody>
      </p:sp>
      <p:sp>
        <p:nvSpPr>
          <p:cNvPr id="29700" name="Rectangle 4">
            <a:extLst>
              <a:ext uri="{FF2B5EF4-FFF2-40B4-BE49-F238E27FC236}">
                <a16:creationId xmlns:a16="http://schemas.microsoft.com/office/drawing/2014/main" id="{AEDE92DF-3261-4622-A919-964FA44BFD18}"/>
              </a:ext>
            </a:extLst>
          </p:cNvPr>
          <p:cNvSpPr>
            <a:spLocks noChangeArrowheads="1"/>
          </p:cNvSpPr>
          <p:nvPr/>
        </p:nvSpPr>
        <p:spPr bwMode="auto">
          <a:xfrm>
            <a:off x="2170113" y="1939925"/>
            <a:ext cx="7924800" cy="4241800"/>
          </a:xfrm>
          <a:prstGeom prst="rect">
            <a:avLst/>
          </a:prstGeom>
          <a:solidFill>
            <a:schemeClr val="bg1"/>
          </a:solidFill>
          <a:ln w="19050">
            <a:solidFill>
              <a:schemeClr val="tx1"/>
            </a:solidFill>
            <a:miter lim="800000"/>
            <a:headEnd/>
            <a:tailEnd/>
          </a:ln>
        </p:spPr>
        <p:txBody>
          <a:bodyPr lIns="108000" tIns="180000" rIns="108000" bIns="180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r>
              <a:rPr lang="en-GB" altLang="en-US" sz="1400" dirty="0">
                <a:latin typeface="Twinkl" pitchFamily="2" charset="0"/>
                <a:cs typeface="Sassoon Infant Rg" pitchFamily="50" charset="0"/>
              </a:rPr>
              <a:t> </a:t>
            </a:r>
            <a:r>
              <a:rPr lang="en-GB" altLang="en-US" sz="1400" dirty="0">
                <a:latin typeface="Twinkl" pitchFamily="2" charset="0"/>
                <a:cs typeface="Arial" panose="020B0604020202020204" pitchFamily="34" charset="0"/>
              </a:rPr>
              <a:t>Daisy Happy</a:t>
            </a:r>
          </a:p>
          <a:p>
            <a:pPr algn="r" eaLnBrk="1" hangingPunct="1"/>
            <a:r>
              <a:rPr lang="en-GB" altLang="en-US" sz="1400" dirty="0">
                <a:latin typeface="Twinkl" pitchFamily="2" charset="0"/>
                <a:cs typeface="Arial" panose="020B0604020202020204" pitchFamily="34" charset="0"/>
              </a:rPr>
              <a:t>					Flat 23 Clarence House</a:t>
            </a:r>
          </a:p>
          <a:p>
            <a:pPr algn="r" eaLnBrk="1" hangingPunct="1"/>
            <a:r>
              <a:rPr lang="en-GB" altLang="en-US" sz="1400" dirty="0">
                <a:latin typeface="Twinkl" pitchFamily="2" charset="0"/>
                <a:cs typeface="Arial" panose="020B0604020202020204" pitchFamily="34" charset="0"/>
              </a:rPr>
              <a:t>					Long Lane</a:t>
            </a:r>
          </a:p>
          <a:p>
            <a:pPr algn="r" eaLnBrk="1" hangingPunct="1"/>
            <a:r>
              <a:rPr lang="en-GB" altLang="en-US" sz="1400" dirty="0">
                <a:latin typeface="Twinkl" pitchFamily="2" charset="0"/>
                <a:cs typeface="Arial" panose="020B0604020202020204" pitchFamily="34" charset="0"/>
              </a:rPr>
              <a:t>					</a:t>
            </a:r>
            <a:r>
              <a:rPr lang="en-GB" altLang="en-US" sz="1400" dirty="0" err="1">
                <a:latin typeface="Twinkl" pitchFamily="2" charset="0"/>
                <a:cs typeface="Arial" panose="020B0604020202020204" pitchFamily="34" charset="0"/>
              </a:rPr>
              <a:t>Caggletonville</a:t>
            </a:r>
            <a:endParaRPr lang="en-GB" altLang="en-US" sz="1400" dirty="0">
              <a:latin typeface="Twinkl" pitchFamily="2" charset="0"/>
              <a:cs typeface="Arial" panose="020B0604020202020204" pitchFamily="34" charset="0"/>
            </a:endParaRPr>
          </a:p>
          <a:p>
            <a:pPr algn="r" eaLnBrk="1" hangingPunct="1"/>
            <a:r>
              <a:rPr lang="en-GB" altLang="en-US" sz="1400" dirty="0">
                <a:latin typeface="Twinkl" pitchFamily="2" charset="0"/>
                <a:cs typeface="Arial" panose="020B0604020202020204" pitchFamily="34" charset="0"/>
              </a:rPr>
              <a:t>					CA12 4ON</a:t>
            </a:r>
          </a:p>
          <a:p>
            <a:pPr algn="r" eaLnBrk="1" hangingPunct="1"/>
            <a:endParaRPr lang="en-GB" altLang="en-US" sz="1400" dirty="0">
              <a:latin typeface="Twinkl" pitchFamily="2" charset="0"/>
              <a:cs typeface="Arial" panose="020B0604020202020204" pitchFamily="34" charset="0"/>
            </a:endParaRPr>
          </a:p>
          <a:p>
            <a:pPr algn="r" eaLnBrk="1" hangingPunct="1"/>
            <a:r>
              <a:rPr lang="en-GB" altLang="en-US" sz="1400" dirty="0" smtClean="0">
                <a:latin typeface="Twinkl" pitchFamily="2" charset="0"/>
                <a:cs typeface="Arial" panose="020B0604020202020204" pitchFamily="34" charset="0"/>
              </a:rPr>
              <a:t>Wednesday 16 March 2022</a:t>
            </a:r>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Dear Santa,</a:t>
            </a:r>
          </a:p>
          <a:p>
            <a:pPr algn="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I am writing to thank you for the lovely presents you left at my house on  Christmas Eve. I couldn’t believe my eyes when I saw them all and so beautifully wrapped. Your elves must have been very busy this year.</a:t>
            </a:r>
          </a:p>
          <a:p>
            <a:pPr eaLnBrk="1" hangingPunct="1"/>
            <a:endParaRPr lang="en-GB" altLang="en-US" sz="1400" dirty="0">
              <a:latin typeface="Twinkl" pitchFamily="2" charset="0"/>
              <a:cs typeface="Arial" panose="020B0604020202020204" pitchFamily="34" charset="0"/>
            </a:endParaRPr>
          </a:p>
          <a:p>
            <a:pPr eaLnBrk="1" hangingPunct="1"/>
            <a:endParaRPr lang="en-GB" altLang="en-US" sz="1400" dirty="0">
              <a:latin typeface="Twinkl" pitchFamily="2" charset="0"/>
              <a:cs typeface="Arial" panose="020B0604020202020204" pitchFamily="34" charset="0"/>
            </a:endParaRPr>
          </a:p>
          <a:p>
            <a:pPr eaLnBrk="1" hangingPunct="1"/>
            <a:endParaRPr lang="en-GB" altLang="en-US" sz="1400" dirty="0">
              <a:latin typeface="Twinkl" pitchFamily="2" charset="0"/>
              <a:cs typeface="Arial" panose="020B0604020202020204" pitchFamily="34" charset="0"/>
            </a:endParaRPr>
          </a:p>
          <a:p>
            <a:pPr eaLnBrk="1" hangingPunct="1"/>
            <a:endParaRPr lang="en-GB" altLang="en-US" sz="1400" dirty="0">
              <a:latin typeface="Twinkl" pitchFamily="2" charset="0"/>
              <a:cs typeface="Arial" panose="020B0604020202020204" pitchFamily="34" charset="0"/>
            </a:endParaRPr>
          </a:p>
          <a:p>
            <a:pPr eaLnBrk="1" hangingPunct="1"/>
            <a:endParaRPr lang="en-GB" altLang="en-US" sz="1400" dirty="0">
              <a:latin typeface="Twinkl" pitchFamily="2" charset="0"/>
              <a:cs typeface="Arial" panose="020B0604020202020204" pitchFamily="34" charset="0"/>
            </a:endParaRPr>
          </a:p>
        </p:txBody>
      </p:sp>
      <p:sp>
        <p:nvSpPr>
          <p:cNvPr id="29701" name="Rectangle 3">
            <a:extLst>
              <a:ext uri="{FF2B5EF4-FFF2-40B4-BE49-F238E27FC236}">
                <a16:creationId xmlns:a16="http://schemas.microsoft.com/office/drawing/2014/main" id="{FE243CEA-C988-4B0E-93EE-D33C4E0BA743}"/>
              </a:ext>
            </a:extLst>
          </p:cNvPr>
          <p:cNvSpPr>
            <a:spLocks noChangeArrowheads="1"/>
          </p:cNvSpPr>
          <p:nvPr/>
        </p:nvSpPr>
        <p:spPr bwMode="auto">
          <a:xfrm>
            <a:off x="2170113" y="1462089"/>
            <a:ext cx="79248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600">
                <a:latin typeface="Twinkl" pitchFamily="2" charset="0"/>
                <a:cs typeface="Arial" panose="020B0604020202020204" pitchFamily="34" charset="0"/>
              </a:rPr>
              <a:t>Step 4 – Tell the person why you are writing to them.</a:t>
            </a:r>
          </a:p>
        </p:txBody>
      </p:sp>
      <p:sp>
        <p:nvSpPr>
          <p:cNvPr id="9" name="Rectangle 8">
            <a:extLst>
              <a:ext uri="{FF2B5EF4-FFF2-40B4-BE49-F238E27FC236}">
                <a16:creationId xmlns:a16="http://schemas.microsoft.com/office/drawing/2014/main" id="{63800F56-7809-4030-A54C-9E4514C6CED4}"/>
              </a:ext>
            </a:extLst>
          </p:cNvPr>
          <p:cNvSpPr/>
          <p:nvPr/>
        </p:nvSpPr>
        <p:spPr>
          <a:xfrm>
            <a:off x="2243138" y="4162425"/>
            <a:ext cx="7777162" cy="86995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4259569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23CC37F-82FE-418D-AC09-3B5CAC28AD2F}"/>
              </a:ext>
            </a:extLst>
          </p:cNvPr>
          <p:cNvSpPr/>
          <p:nvPr/>
        </p:nvSpPr>
        <p:spPr>
          <a:xfrm>
            <a:off x="1958975" y="400050"/>
            <a:ext cx="8261350" cy="5983288"/>
          </a:xfrm>
          <a:prstGeom prst="roundRect">
            <a:avLst>
              <a:gd name="adj" fmla="val 1270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1" name="Title 20">
            <a:extLst>
              <a:ext uri="{FF2B5EF4-FFF2-40B4-BE49-F238E27FC236}">
                <a16:creationId xmlns:a16="http://schemas.microsoft.com/office/drawing/2014/main" id="{AE7C74E9-FC95-471A-B626-1AD73668BBF1}"/>
              </a:ext>
            </a:extLst>
          </p:cNvPr>
          <p:cNvSpPr>
            <a:spLocks noGrp="1"/>
          </p:cNvSpPr>
          <p:nvPr>
            <p:ph type="title"/>
          </p:nvPr>
        </p:nvSpPr>
        <p:spPr>
          <a:xfrm>
            <a:off x="1990725" y="479426"/>
            <a:ext cx="8229600" cy="993775"/>
          </a:xfrm>
        </p:spPr>
        <p:txBody>
          <a:bodyPr/>
          <a:lstStyle/>
          <a:p>
            <a:pPr>
              <a:defRPr/>
            </a:pPr>
            <a:r>
              <a:rPr lang="en-GB" altLang="en-US" sz="3200">
                <a:solidFill>
                  <a:schemeClr val="tx1">
                    <a:lumMod val="75000"/>
                    <a:lumOff val="25000"/>
                  </a:schemeClr>
                </a:solidFill>
              </a:rPr>
              <a:t>How to Write an Informal Letter</a:t>
            </a:r>
          </a:p>
        </p:txBody>
      </p:sp>
      <p:sp>
        <p:nvSpPr>
          <p:cNvPr id="30724" name="Rectangle 4">
            <a:extLst>
              <a:ext uri="{FF2B5EF4-FFF2-40B4-BE49-F238E27FC236}">
                <a16:creationId xmlns:a16="http://schemas.microsoft.com/office/drawing/2014/main" id="{050C4297-CD02-4255-834F-5096B01B0718}"/>
              </a:ext>
            </a:extLst>
          </p:cNvPr>
          <p:cNvSpPr>
            <a:spLocks noChangeArrowheads="1"/>
          </p:cNvSpPr>
          <p:nvPr/>
        </p:nvSpPr>
        <p:spPr bwMode="auto">
          <a:xfrm>
            <a:off x="2170113" y="1939925"/>
            <a:ext cx="7924800" cy="4241800"/>
          </a:xfrm>
          <a:prstGeom prst="rect">
            <a:avLst/>
          </a:prstGeom>
          <a:solidFill>
            <a:schemeClr val="bg1"/>
          </a:solidFill>
          <a:ln w="19050">
            <a:solidFill>
              <a:schemeClr val="tx1"/>
            </a:solidFill>
            <a:miter lim="800000"/>
            <a:headEnd/>
            <a:tailEnd/>
          </a:ln>
        </p:spPr>
        <p:txBody>
          <a:bodyPr lIns="108000" tIns="180000" rIns="108000" bIns="180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r>
              <a:rPr lang="en-GB" altLang="en-US" sz="1400" dirty="0">
                <a:latin typeface="Twinkl" pitchFamily="2" charset="0"/>
                <a:cs typeface="Sassoon Infant Rg" pitchFamily="50" charset="0"/>
              </a:rPr>
              <a:t> </a:t>
            </a:r>
            <a:r>
              <a:rPr lang="en-GB" altLang="en-US" sz="1400" dirty="0">
                <a:latin typeface="Twinkl" pitchFamily="2" charset="0"/>
                <a:cs typeface="Arial" panose="020B0604020202020204" pitchFamily="34" charset="0"/>
              </a:rPr>
              <a:t>Daisy Happy</a:t>
            </a:r>
          </a:p>
          <a:p>
            <a:pPr algn="r" eaLnBrk="1" hangingPunct="1"/>
            <a:r>
              <a:rPr lang="en-GB" altLang="en-US" sz="1400" dirty="0">
                <a:latin typeface="Twinkl" pitchFamily="2" charset="0"/>
                <a:cs typeface="Arial" panose="020B0604020202020204" pitchFamily="34" charset="0"/>
              </a:rPr>
              <a:t>					Flat 23 Clarence House</a:t>
            </a:r>
          </a:p>
          <a:p>
            <a:pPr algn="r" eaLnBrk="1" hangingPunct="1"/>
            <a:r>
              <a:rPr lang="en-GB" altLang="en-US" sz="1400" dirty="0">
                <a:latin typeface="Twinkl" pitchFamily="2" charset="0"/>
                <a:cs typeface="Arial" panose="020B0604020202020204" pitchFamily="34" charset="0"/>
              </a:rPr>
              <a:t>					Long Lane</a:t>
            </a:r>
          </a:p>
          <a:p>
            <a:pPr algn="r" eaLnBrk="1" hangingPunct="1"/>
            <a:r>
              <a:rPr lang="en-GB" altLang="en-US" sz="1400" dirty="0">
                <a:latin typeface="Twinkl" pitchFamily="2" charset="0"/>
                <a:cs typeface="Arial" panose="020B0604020202020204" pitchFamily="34" charset="0"/>
              </a:rPr>
              <a:t>					</a:t>
            </a:r>
            <a:r>
              <a:rPr lang="en-GB" altLang="en-US" sz="1400" dirty="0" err="1">
                <a:latin typeface="Twinkl" pitchFamily="2" charset="0"/>
                <a:cs typeface="Arial" panose="020B0604020202020204" pitchFamily="34" charset="0"/>
              </a:rPr>
              <a:t>Caggletonville</a:t>
            </a:r>
            <a:endParaRPr lang="en-GB" altLang="en-US" sz="1400" dirty="0">
              <a:latin typeface="Twinkl" pitchFamily="2" charset="0"/>
              <a:cs typeface="Arial" panose="020B0604020202020204" pitchFamily="34" charset="0"/>
            </a:endParaRPr>
          </a:p>
          <a:p>
            <a:pPr algn="r" eaLnBrk="1" hangingPunct="1"/>
            <a:r>
              <a:rPr lang="en-GB" altLang="en-US" sz="1400" dirty="0">
                <a:latin typeface="Twinkl" pitchFamily="2" charset="0"/>
                <a:cs typeface="Arial" panose="020B0604020202020204" pitchFamily="34" charset="0"/>
              </a:rPr>
              <a:t>					CA12 4ON</a:t>
            </a:r>
          </a:p>
          <a:p>
            <a:pPr algn="r" eaLnBrk="1" hangingPunct="1"/>
            <a:endParaRPr lang="en-GB" altLang="en-US" sz="1400" dirty="0">
              <a:latin typeface="Twinkl" pitchFamily="2" charset="0"/>
              <a:cs typeface="Arial" panose="020B0604020202020204" pitchFamily="34" charset="0"/>
            </a:endParaRPr>
          </a:p>
          <a:p>
            <a:pPr algn="r" eaLnBrk="1" hangingPunct="1"/>
            <a:r>
              <a:rPr lang="en-GB" altLang="en-US" sz="1400" dirty="0" smtClean="0">
                <a:latin typeface="Twinkl" pitchFamily="2" charset="0"/>
                <a:cs typeface="Arial" panose="020B0604020202020204" pitchFamily="34" charset="0"/>
              </a:rPr>
              <a:t>Wednesday 16 March 2022</a:t>
            </a:r>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Dear Santa,</a:t>
            </a:r>
          </a:p>
          <a:p>
            <a:pPr algn="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I am writing to thank you for the lovely presents you left at my house on  Christmas Eve. I couldn’t believe my eyes when I saw them all and so beautifully wrapped. Your elves must have been very busy this year.</a:t>
            </a:r>
          </a:p>
          <a:p>
            <a:pP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I especially loved the bike and have been learning how to ride it, as I haven’t had one without stabilisers before. The pink helmet is a perfect fit and I wear it to protect my head when I’m on my bike in case I fall off.</a:t>
            </a:r>
          </a:p>
          <a:p>
            <a:pPr eaLnBrk="1" hangingPunct="1"/>
            <a:endParaRPr lang="en-GB" altLang="en-US" sz="1400" dirty="0">
              <a:latin typeface="Twinkl" pitchFamily="2" charset="0"/>
              <a:cs typeface="Arial" panose="020B0604020202020204" pitchFamily="34" charset="0"/>
            </a:endParaRPr>
          </a:p>
        </p:txBody>
      </p:sp>
      <p:sp>
        <p:nvSpPr>
          <p:cNvPr id="30725" name="Rectangle 3">
            <a:extLst>
              <a:ext uri="{FF2B5EF4-FFF2-40B4-BE49-F238E27FC236}">
                <a16:creationId xmlns:a16="http://schemas.microsoft.com/office/drawing/2014/main" id="{96F4831B-E548-4E6D-9E80-3567053C29DE}"/>
              </a:ext>
            </a:extLst>
          </p:cNvPr>
          <p:cNvSpPr>
            <a:spLocks noChangeArrowheads="1"/>
          </p:cNvSpPr>
          <p:nvPr/>
        </p:nvSpPr>
        <p:spPr bwMode="auto">
          <a:xfrm>
            <a:off x="2170113" y="1462089"/>
            <a:ext cx="79248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600">
                <a:latin typeface="Twinkl" pitchFamily="2" charset="0"/>
                <a:cs typeface="Arial" panose="020B0604020202020204" pitchFamily="34" charset="0"/>
              </a:rPr>
              <a:t>Step 5 – Add any extra information you would like to tell them.</a:t>
            </a:r>
          </a:p>
        </p:txBody>
      </p:sp>
      <p:sp>
        <p:nvSpPr>
          <p:cNvPr id="9" name="Rectangle 8">
            <a:extLst>
              <a:ext uri="{FF2B5EF4-FFF2-40B4-BE49-F238E27FC236}">
                <a16:creationId xmlns:a16="http://schemas.microsoft.com/office/drawing/2014/main" id="{725AD3BF-0111-4E44-A290-A89E534FB163}"/>
              </a:ext>
            </a:extLst>
          </p:cNvPr>
          <p:cNvSpPr/>
          <p:nvPr/>
        </p:nvSpPr>
        <p:spPr>
          <a:xfrm>
            <a:off x="2243138" y="4994275"/>
            <a:ext cx="7777162" cy="86995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220344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774F34F-1AF1-4DE0-AB43-F4BCBDC340FD}"/>
              </a:ext>
            </a:extLst>
          </p:cNvPr>
          <p:cNvSpPr/>
          <p:nvPr/>
        </p:nvSpPr>
        <p:spPr>
          <a:xfrm>
            <a:off x="1958975" y="400050"/>
            <a:ext cx="8261350" cy="5983288"/>
          </a:xfrm>
          <a:prstGeom prst="roundRect">
            <a:avLst>
              <a:gd name="adj" fmla="val 1270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5" name="Title 20">
            <a:extLst>
              <a:ext uri="{FF2B5EF4-FFF2-40B4-BE49-F238E27FC236}">
                <a16:creationId xmlns:a16="http://schemas.microsoft.com/office/drawing/2014/main" id="{C56FBCC7-CD0E-4094-A720-2BAB665523A2}"/>
              </a:ext>
            </a:extLst>
          </p:cNvPr>
          <p:cNvSpPr>
            <a:spLocks noGrp="1"/>
          </p:cNvSpPr>
          <p:nvPr>
            <p:ph type="title"/>
          </p:nvPr>
        </p:nvSpPr>
        <p:spPr>
          <a:xfrm>
            <a:off x="2000250" y="127001"/>
            <a:ext cx="8229600" cy="995363"/>
          </a:xfrm>
        </p:spPr>
        <p:txBody>
          <a:bodyPr/>
          <a:lstStyle/>
          <a:p>
            <a:pPr>
              <a:defRPr/>
            </a:pPr>
            <a:r>
              <a:rPr lang="en-GB" altLang="en-US" sz="3200" dirty="0">
                <a:solidFill>
                  <a:schemeClr val="tx1">
                    <a:lumMod val="75000"/>
                    <a:lumOff val="25000"/>
                  </a:schemeClr>
                </a:solidFill>
              </a:rPr>
              <a:t>How to Write an Informal Letter</a:t>
            </a:r>
          </a:p>
        </p:txBody>
      </p:sp>
      <p:sp>
        <p:nvSpPr>
          <p:cNvPr id="31748" name="Rectangle 4">
            <a:extLst>
              <a:ext uri="{FF2B5EF4-FFF2-40B4-BE49-F238E27FC236}">
                <a16:creationId xmlns:a16="http://schemas.microsoft.com/office/drawing/2014/main" id="{4F9A4168-AF3E-4B12-9901-7DE78BC9E171}"/>
              </a:ext>
            </a:extLst>
          </p:cNvPr>
          <p:cNvSpPr>
            <a:spLocks noChangeArrowheads="1"/>
          </p:cNvSpPr>
          <p:nvPr/>
        </p:nvSpPr>
        <p:spPr bwMode="auto">
          <a:xfrm>
            <a:off x="2170113" y="1730376"/>
            <a:ext cx="7924800" cy="4672013"/>
          </a:xfrm>
          <a:prstGeom prst="rect">
            <a:avLst/>
          </a:prstGeom>
          <a:solidFill>
            <a:schemeClr val="bg1"/>
          </a:solidFill>
          <a:ln w="19050">
            <a:solidFill>
              <a:schemeClr val="tx1"/>
            </a:solidFill>
            <a:miter lim="800000"/>
            <a:headEnd/>
            <a:tailEnd/>
          </a:ln>
        </p:spPr>
        <p:txBody>
          <a:bodyPr lIns="108000" tIns="180000" rIns="108000" bIns="180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r>
              <a:rPr lang="en-GB" altLang="en-US" sz="1400" dirty="0">
                <a:latin typeface="Twinkl" pitchFamily="2" charset="0"/>
                <a:cs typeface="Sassoon Infant Rg" pitchFamily="50" charset="0"/>
              </a:rPr>
              <a:t> </a:t>
            </a:r>
            <a:r>
              <a:rPr lang="en-GB" altLang="en-US" sz="1400" dirty="0">
                <a:latin typeface="Twinkl" pitchFamily="2" charset="0"/>
                <a:cs typeface="Arial" panose="020B0604020202020204" pitchFamily="34" charset="0"/>
              </a:rPr>
              <a:t>Daisy Happy</a:t>
            </a:r>
          </a:p>
          <a:p>
            <a:pPr algn="r" eaLnBrk="1" hangingPunct="1"/>
            <a:r>
              <a:rPr lang="en-GB" altLang="en-US" sz="1400" dirty="0">
                <a:latin typeface="Twinkl" pitchFamily="2" charset="0"/>
                <a:cs typeface="Arial" panose="020B0604020202020204" pitchFamily="34" charset="0"/>
              </a:rPr>
              <a:t>					Flat 23 Clarence House</a:t>
            </a:r>
          </a:p>
          <a:p>
            <a:pPr algn="r" eaLnBrk="1" hangingPunct="1"/>
            <a:r>
              <a:rPr lang="en-GB" altLang="en-US" sz="1400" dirty="0">
                <a:latin typeface="Twinkl" pitchFamily="2" charset="0"/>
                <a:cs typeface="Arial" panose="020B0604020202020204" pitchFamily="34" charset="0"/>
              </a:rPr>
              <a:t>					Long Lane</a:t>
            </a:r>
          </a:p>
          <a:p>
            <a:pPr algn="r" eaLnBrk="1" hangingPunct="1"/>
            <a:r>
              <a:rPr lang="en-GB" altLang="en-US" sz="1400" dirty="0">
                <a:latin typeface="Twinkl" pitchFamily="2" charset="0"/>
                <a:cs typeface="Arial" panose="020B0604020202020204" pitchFamily="34" charset="0"/>
              </a:rPr>
              <a:t>					</a:t>
            </a:r>
            <a:r>
              <a:rPr lang="en-GB" altLang="en-US" sz="1400" dirty="0" err="1">
                <a:latin typeface="Twinkl" pitchFamily="2" charset="0"/>
                <a:cs typeface="Arial" panose="020B0604020202020204" pitchFamily="34" charset="0"/>
              </a:rPr>
              <a:t>Caggletonville</a:t>
            </a:r>
            <a:endParaRPr lang="en-GB" altLang="en-US" sz="1400" dirty="0">
              <a:latin typeface="Twinkl" pitchFamily="2" charset="0"/>
              <a:cs typeface="Arial" panose="020B0604020202020204" pitchFamily="34" charset="0"/>
            </a:endParaRPr>
          </a:p>
          <a:p>
            <a:pPr algn="r" eaLnBrk="1" hangingPunct="1"/>
            <a:r>
              <a:rPr lang="en-GB" altLang="en-US" sz="1400" dirty="0">
                <a:latin typeface="Twinkl" pitchFamily="2" charset="0"/>
                <a:cs typeface="Arial" panose="020B0604020202020204" pitchFamily="34" charset="0"/>
              </a:rPr>
              <a:t>					CA12 4ON</a:t>
            </a:r>
          </a:p>
          <a:p>
            <a:pPr algn="r" eaLnBrk="1" hangingPunct="1"/>
            <a:endParaRPr lang="en-GB" altLang="en-US" sz="1400" dirty="0">
              <a:latin typeface="Twinkl" pitchFamily="2" charset="0"/>
              <a:cs typeface="Arial" panose="020B0604020202020204" pitchFamily="34" charset="0"/>
            </a:endParaRPr>
          </a:p>
          <a:p>
            <a:pPr algn="r" eaLnBrk="1" hangingPunct="1"/>
            <a:r>
              <a:rPr lang="en-GB" altLang="en-US" sz="1400" dirty="0" smtClean="0">
                <a:latin typeface="Twinkl" pitchFamily="2" charset="0"/>
                <a:cs typeface="Arial" panose="020B0604020202020204" pitchFamily="34" charset="0"/>
              </a:rPr>
              <a:t>Wednesday 16 March 2022</a:t>
            </a:r>
            <a:endParaRPr lang="en-GB" altLang="en-US" sz="1400" dirty="0">
              <a:latin typeface="Twinkl" pitchFamily="2" charset="0"/>
              <a:cs typeface="Arial" panose="020B0604020202020204" pitchFamily="34" charset="0"/>
            </a:endParaRPr>
          </a:p>
          <a:p>
            <a:pPr algn="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Dear Santa,</a:t>
            </a:r>
          </a:p>
          <a:p>
            <a:pPr algn="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I am writing to thank you for the lovely presents you left at my house on  Christmas Eve. I couldn’t believe my eyes when I saw them all and so beautifully wrapped. Your elves must have been very busy this year.</a:t>
            </a:r>
          </a:p>
          <a:p>
            <a:pP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I especially loved the bike and have been learning how to ride it, as I haven’t had one without stabilisers before. The pink helmet is a perfect fit and I wear it to protect my head when I’m on my bike in case I fall off.</a:t>
            </a:r>
          </a:p>
          <a:p>
            <a:pPr eaLnBrk="1" hangingPunct="1"/>
            <a:endParaRPr lang="en-GB" altLang="en-US" sz="1400" dirty="0">
              <a:latin typeface="Twinkl" pitchFamily="2" charset="0"/>
              <a:cs typeface="Arial" panose="020B0604020202020204" pitchFamily="34" charset="0"/>
            </a:endParaRPr>
          </a:p>
          <a:p>
            <a:pPr eaLnBrk="1" hangingPunct="1"/>
            <a:r>
              <a:rPr lang="en-GB" altLang="en-US" sz="1400" dirty="0">
                <a:latin typeface="Twinkl" pitchFamily="2" charset="0"/>
                <a:cs typeface="Arial" panose="020B0604020202020204" pitchFamily="34" charset="0"/>
              </a:rPr>
              <a:t>Love from</a:t>
            </a:r>
          </a:p>
          <a:p>
            <a:pPr eaLnBrk="1" hangingPunct="1"/>
            <a:r>
              <a:rPr lang="en-GB" altLang="en-US" sz="1400" dirty="0">
                <a:latin typeface="Twinkl" pitchFamily="2" charset="0"/>
                <a:cs typeface="Arial" panose="020B0604020202020204" pitchFamily="34" charset="0"/>
              </a:rPr>
              <a:t>Daisy xx</a:t>
            </a:r>
          </a:p>
        </p:txBody>
      </p:sp>
      <p:sp>
        <p:nvSpPr>
          <p:cNvPr id="31749" name="Rectangle 3">
            <a:extLst>
              <a:ext uri="{FF2B5EF4-FFF2-40B4-BE49-F238E27FC236}">
                <a16:creationId xmlns:a16="http://schemas.microsoft.com/office/drawing/2014/main" id="{5041ECA5-7022-4AAE-AFB8-9F2E0F69B18B}"/>
              </a:ext>
            </a:extLst>
          </p:cNvPr>
          <p:cNvSpPr>
            <a:spLocks noChangeArrowheads="1"/>
          </p:cNvSpPr>
          <p:nvPr/>
        </p:nvSpPr>
        <p:spPr bwMode="auto">
          <a:xfrm>
            <a:off x="2170113" y="1122364"/>
            <a:ext cx="79248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1600">
                <a:latin typeface="Twinkl" pitchFamily="2" charset="0"/>
                <a:cs typeface="Arial" panose="020B0604020202020204" pitchFamily="34" charset="0"/>
              </a:rPr>
              <a:t>Step 6 – Finish off your letter using an appropriate ending e.g. ‘Love from’ or ‘See you soon’, followed by your name.</a:t>
            </a:r>
          </a:p>
        </p:txBody>
      </p:sp>
      <p:sp>
        <p:nvSpPr>
          <p:cNvPr id="9" name="Rectangle 8">
            <a:extLst>
              <a:ext uri="{FF2B5EF4-FFF2-40B4-BE49-F238E27FC236}">
                <a16:creationId xmlns:a16="http://schemas.microsoft.com/office/drawing/2014/main" id="{3298BF1B-3499-4B55-9470-9121A5BECEA0}"/>
              </a:ext>
            </a:extLst>
          </p:cNvPr>
          <p:cNvSpPr/>
          <p:nvPr/>
        </p:nvSpPr>
        <p:spPr>
          <a:xfrm>
            <a:off x="2220913" y="5686426"/>
            <a:ext cx="914400" cy="561975"/>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512972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F4274-1FFD-4696-9AA2-9A13A897348E}"/>
              </a:ext>
            </a:extLst>
          </p:cNvPr>
          <p:cNvSpPr>
            <a:spLocks noGrp="1"/>
          </p:cNvSpPr>
          <p:nvPr>
            <p:ph type="title"/>
          </p:nvPr>
        </p:nvSpPr>
        <p:spPr/>
        <p:txBody>
          <a:bodyPr/>
          <a:lstStyle/>
          <a:p>
            <a:pPr algn="ctr">
              <a:defRPr/>
            </a:pPr>
            <a:r>
              <a:rPr lang="en-GB" u="sng" dirty="0">
                <a:solidFill>
                  <a:schemeClr val="tx1"/>
                </a:solidFill>
                <a:latin typeface="Comic Sans MS" panose="030F0702030302020204" pitchFamily="66" charset="0"/>
              </a:rPr>
              <a:t>Activity:</a:t>
            </a:r>
          </a:p>
        </p:txBody>
      </p:sp>
      <p:sp>
        <p:nvSpPr>
          <p:cNvPr id="32771" name="Content Placeholder 2">
            <a:extLst>
              <a:ext uri="{FF2B5EF4-FFF2-40B4-BE49-F238E27FC236}">
                <a16:creationId xmlns:a16="http://schemas.microsoft.com/office/drawing/2014/main" id="{E3D63AC9-A909-4A93-82D4-DEEB67C80099}"/>
              </a:ext>
            </a:extLst>
          </p:cNvPr>
          <p:cNvSpPr>
            <a:spLocks noGrp="1" noChangeArrowheads="1"/>
          </p:cNvSpPr>
          <p:nvPr>
            <p:ph idx="1"/>
          </p:nvPr>
        </p:nvSpPr>
        <p:spPr/>
        <p:txBody>
          <a:bodyPr>
            <a:normAutofit fontScale="92500" lnSpcReduction="20000"/>
          </a:bodyPr>
          <a:lstStyle/>
          <a:p>
            <a:pPr eaLnBrk="1" hangingPunct="1"/>
            <a:r>
              <a:rPr lang="en-GB" altLang="en-US">
                <a:solidFill>
                  <a:schemeClr val="tx1"/>
                </a:solidFill>
                <a:latin typeface="Comic Sans MS" panose="030F0702030302020204" pitchFamily="66" charset="0"/>
              </a:rPr>
              <a:t>1. Set your page out like an informal letter.</a:t>
            </a:r>
          </a:p>
          <a:p>
            <a:pPr eaLnBrk="1" hangingPunct="1"/>
            <a:r>
              <a:rPr lang="en-GB" altLang="en-US">
                <a:solidFill>
                  <a:schemeClr val="tx1"/>
                </a:solidFill>
                <a:latin typeface="Comic Sans MS" panose="030F0702030302020204" pitchFamily="66" charset="0"/>
              </a:rPr>
              <a:t>Annotate and number each step so you can follow the structure later in the week when you write your own letters!</a:t>
            </a:r>
          </a:p>
          <a:p>
            <a:pPr eaLnBrk="1" hangingPunct="1"/>
            <a:endParaRPr lang="en-GB" altLang="en-US">
              <a:solidFill>
                <a:schemeClr val="tx1"/>
              </a:solidFill>
              <a:latin typeface="Comic Sans MS" panose="030F0702030302020204" pitchFamily="66" charset="0"/>
            </a:endParaRPr>
          </a:p>
          <a:p>
            <a:pPr eaLnBrk="1" hangingPunct="1"/>
            <a:r>
              <a:rPr lang="en-GB" altLang="en-US">
                <a:solidFill>
                  <a:schemeClr val="tx1"/>
                </a:solidFill>
                <a:latin typeface="Comic Sans MS" panose="030F0702030302020204" pitchFamily="66" charset="0"/>
              </a:rPr>
              <a:t>2. Underneath, write a list of all the things you will need to remember to include when you write your own informal letter.</a:t>
            </a:r>
          </a:p>
          <a:p>
            <a:pPr eaLnBrk="1" hangingPunct="1"/>
            <a:endParaRPr lang="en-GB" altLang="en-US" i="1">
              <a:solidFill>
                <a:schemeClr val="tx1"/>
              </a:solidFill>
              <a:latin typeface="Comic Sans MS" panose="030F0702030302020204" pitchFamily="66" charset="0"/>
            </a:endParaRPr>
          </a:p>
          <a:p>
            <a:pPr eaLnBrk="1" hangingPunct="1"/>
            <a:r>
              <a:rPr lang="en-GB" altLang="en-US" i="1">
                <a:solidFill>
                  <a:schemeClr val="tx1"/>
                </a:solidFill>
                <a:latin typeface="Comic Sans MS" panose="030F0702030302020204" pitchFamily="66" charset="0"/>
              </a:rPr>
              <a:t>When I write my informal letter, I will include…</a:t>
            </a:r>
          </a:p>
          <a:p>
            <a:pPr eaLnBrk="1" hangingPunct="1"/>
            <a:endParaRPr lang="en-GB" altLang="en-US" i="1">
              <a:latin typeface="Comic Sans MS" panose="030F0702030302020204" pitchFamily="66" charset="0"/>
            </a:endParaRPr>
          </a:p>
          <a:p>
            <a:pPr eaLnBrk="1" hangingPunct="1"/>
            <a:r>
              <a:rPr lang="en-GB" altLang="en-US" b="1">
                <a:solidFill>
                  <a:srgbClr val="FF0000"/>
                </a:solidFill>
                <a:latin typeface="Comic Sans MS" panose="030F0702030302020204" pitchFamily="66" charset="0"/>
              </a:rPr>
              <a:t>Red Pen: </a:t>
            </a:r>
            <a:r>
              <a:rPr lang="en-GB" altLang="en-US">
                <a:solidFill>
                  <a:srgbClr val="FF0000"/>
                </a:solidFill>
                <a:latin typeface="Comic Sans MS" panose="030F0702030302020204" pitchFamily="66" charset="0"/>
              </a:rPr>
              <a:t>note down any words/phrases you would like to use from the example informal letters.</a:t>
            </a:r>
            <a:endParaRPr lang="en-GB" altLang="en-US" b="1">
              <a:solidFill>
                <a:srgbClr val="FF0000"/>
              </a:solidFill>
              <a:latin typeface="Comic Sans MS" panose="030F0702030302020204" pitchFamily="66" charset="0"/>
            </a:endParaRPr>
          </a:p>
        </p:txBody>
      </p:sp>
    </p:spTree>
    <p:extLst>
      <p:ext uri="{BB962C8B-B14F-4D97-AF65-F5344CB8AC3E}">
        <p14:creationId xmlns:p14="http://schemas.microsoft.com/office/powerpoint/2010/main" val="262457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9008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849</Words>
  <Application>Microsoft Office PowerPoint</Application>
  <PresentationFormat>Widescreen</PresentationFormat>
  <Paragraphs>209</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Comic Sans MS</vt:lpstr>
      <vt:lpstr>Sassoon Infant Rg</vt:lpstr>
      <vt:lpstr>Twinkl</vt:lpstr>
      <vt:lpstr>Twinkl SemiBold</vt:lpstr>
      <vt:lpstr>Office Theme</vt:lpstr>
      <vt:lpstr>PowerPoint Presentation</vt:lpstr>
      <vt:lpstr>I received something in the post from a friend today!  Have a look! What do you think it is?</vt:lpstr>
      <vt:lpstr>It’s a letter!</vt:lpstr>
      <vt:lpstr>Shouldn’t all letters look like this?</vt:lpstr>
      <vt:lpstr>PowerPoint Presentation</vt:lpstr>
      <vt:lpstr>An informal letter…</vt:lpstr>
      <vt:lpstr>What do you think the features of informal letters are?</vt:lpstr>
      <vt:lpstr>Example of a Thank-you Letter</vt:lpstr>
      <vt:lpstr>Example of a Postcard</vt:lpstr>
      <vt:lpstr>Example of a Letter to Friends or Family</vt:lpstr>
      <vt:lpstr>Features of informal letters</vt:lpstr>
      <vt:lpstr>PowerPoint Presentation</vt:lpstr>
      <vt:lpstr>PowerPoint Presentation</vt:lpstr>
      <vt:lpstr>How to Write an Informal Letter</vt:lpstr>
      <vt:lpstr>How to Write an Informal Letter</vt:lpstr>
      <vt:lpstr>How to Write an Informal Letter</vt:lpstr>
      <vt:lpstr>How to Write an Informal Letter</vt:lpstr>
      <vt:lpstr>How to Write an Informal Letter</vt:lpstr>
      <vt:lpstr>How to Write an Informal Letter</vt:lpstr>
      <vt:lpstr>Activity: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4</cp:revision>
  <dcterms:created xsi:type="dcterms:W3CDTF">2022-03-13T22:32:39Z</dcterms:created>
  <dcterms:modified xsi:type="dcterms:W3CDTF">2022-03-13T22:43:44Z</dcterms:modified>
</cp:coreProperties>
</file>