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tiff" ContentType="image/tif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60" r:id="rId1"/>
  </p:sldMasterIdLst>
  <p:notesMasterIdLst>
    <p:notesMasterId r:id="rId17"/>
  </p:notesMasterIdLst>
  <p:handoutMasterIdLst>
    <p:handoutMasterId r:id="rId18"/>
  </p:handoutMasterIdLst>
  <p:sldIdLst>
    <p:sldId id="258" r:id="rId2"/>
    <p:sldId id="264" r:id="rId3"/>
    <p:sldId id="268" r:id="rId4"/>
    <p:sldId id="269" r:id="rId5"/>
    <p:sldId id="270" r:id="rId6"/>
    <p:sldId id="271" r:id="rId7"/>
    <p:sldId id="272" r:id="rId8"/>
    <p:sldId id="273" r:id="rId9"/>
    <p:sldId id="276" r:id="rId10"/>
    <p:sldId id="274" r:id="rId11"/>
    <p:sldId id="275" r:id="rId12"/>
    <p:sldId id="277" r:id="rId13"/>
    <p:sldId id="278" r:id="rId14"/>
    <p:sldId id="279" r:id="rId15"/>
    <p:sldId id="267" r:id="rId16"/>
  </p:sldIdLst>
  <p:sldSz cx="9144000" cy="6858000" type="screen4x3"/>
  <p:notesSz cx="6858000" cy="9144000"/>
  <p:embeddedFontLst>
    <p:embeddedFont>
      <p:font typeface="Report Rg" panose="020F0503030200020004" charset="0"/>
      <p:regular r:id="rId19"/>
      <p:bold r:id="rId20"/>
    </p:embeddedFont>
    <p:embeddedFont>
      <p:font typeface="Calibri" panose="020F0502020204030204" pitchFamily="34" charset="0"/>
      <p:regular r:id="rId21"/>
      <p:bold r:id="rId22"/>
      <p:italic r:id="rId23"/>
      <p:boldItalic r:id="rId24"/>
    </p:embeddedFont>
    <p:embeddedFont>
      <p:font typeface="Twinkl" panose="020B0604020202020204" pitchFamily="2" charset="0"/>
      <p:regular r:id="rId25"/>
      <p:bold r:id="rId26"/>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8A0DB"/>
    <a:srgbClr val="DE1E5A"/>
    <a:srgbClr val="BC0105"/>
    <a:srgbClr val="4DB1E3"/>
    <a:srgbClr val="80C1EB"/>
    <a:srgbClr val="ACDDFC"/>
    <a:srgbClr val="FFFFFF"/>
    <a:srgbClr val="4AA1D9"/>
    <a:srgbClr val="21A6F9"/>
    <a:srgbClr val="1C1C1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showGuides="1">
      <p:cViewPr varScale="1">
        <p:scale>
          <a:sx n="69" d="100"/>
          <a:sy n="69" d="100"/>
        </p:scale>
        <p:origin x="1184" y="52"/>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handoutMaster" Target="handoutMasters/handoutMaster1.xml"/><Relationship Id="rId26" Type="http://schemas.openxmlformats.org/officeDocument/2006/relationships/font" Target="fonts/font8.fntdata"/><Relationship Id="rId3" Type="http://schemas.openxmlformats.org/officeDocument/2006/relationships/slide" Target="slides/slide2.xml"/><Relationship Id="rId21" Type="http://schemas.openxmlformats.org/officeDocument/2006/relationships/font" Target="fonts/font3.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5" Type="http://schemas.openxmlformats.org/officeDocument/2006/relationships/font" Target="fonts/font7.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font" Target="fonts/font2.fntdata"/><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6.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5.fntdata"/><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font" Target="fonts/font1.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4.fntdata"/><Relationship Id="rId27" Type="http://schemas.openxmlformats.org/officeDocument/2006/relationships/presProps" Target="presProps.xml"/><Relationship Id="rId30"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08/10/2021</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08/10/2021</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Report Rg" panose="020F0503030200020004" pitchFamily="34"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18A0DB"/>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Report Rg" panose="020F0503030200020004" pitchFamily="34"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Report Rg" panose="020F0503030200020004" pitchFamily="34" charset="0"/>
          <a:ea typeface="Report Rg" panose="020F0503030200020004" pitchFamily="34"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Report Rg" panose="020F0503030200020004" pitchFamily="34" charset="0"/>
          <a:ea typeface="Report Rg" panose="020F0503030200020004" pitchFamily="34"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Report Rg" panose="020F0503030200020004" pitchFamily="34" charset="0"/>
          <a:ea typeface="Report Rg" panose="020F0503030200020004" pitchFamily="34"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Report Rg" panose="020F0503030200020004" pitchFamily="34" charset="0"/>
          <a:ea typeface="Report Rg" panose="020F0503030200020004" pitchFamily="34"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Report Rg" panose="020F0503030200020004" pitchFamily="34" charset="0"/>
          <a:ea typeface="Report Rg" panose="020F0503030200020004" pitchFamily="34"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hyperlink" Target="https://www.twinkl.co.uk/resources/kindergarten-usa/holidays-festivals-and-special-events-social-studies-steam-kindergarten-usa/black-history-month-holidays-festivals-and-special-events-social-studies-steam-kindergarten-usa" TargetMode="Externa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6.tiff"/><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image" Target="../media/image7.tiff"/><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11.tiff"/><Relationship Id="rId2" Type="http://schemas.openxmlformats.org/officeDocument/2006/relationships/image" Target="../media/image10.tiff"/><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14.tiff"/><Relationship Id="rId2" Type="http://schemas.openxmlformats.org/officeDocument/2006/relationships/image" Target="../media/image13.tiff"/><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hyperlink" Target="https://www.twinkl.co.uk/resources/kindergarten-usa/holidays-festivals-and-special-events-social-studies-steam-kindergarten-usa/black-history-month-holidays-festivals-and-special-events-social-studies-steam-kindergarten-usa" TargetMode="External"/><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hlinkClick r:id="rId2"/>
            <a:extLst>
              <a:ext uri="{FF2B5EF4-FFF2-40B4-BE49-F238E27FC236}">
                <a16:creationId xmlns:a16="http://schemas.microsoft.com/office/drawing/2014/main" id="{8B119C4E-1A7B-4001-8C56-F01A3E461B61}"/>
              </a:ext>
            </a:extLst>
          </p:cNvPr>
          <p:cNvSpPr/>
          <p:nvPr/>
        </p:nvSpPr>
        <p:spPr>
          <a:xfrm>
            <a:off x="7881257" y="5947954"/>
            <a:ext cx="1166949" cy="7924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2118862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solidFill>
                  <a:schemeClr val="accent6">
                    <a:lumMod val="75000"/>
                  </a:schemeClr>
                </a:solidFill>
              </a:rPr>
              <a:t>Early Life</a:t>
            </a:r>
          </a:p>
        </p:txBody>
      </p:sp>
      <p:pic>
        <p:nvPicPr>
          <p:cNvPr id="6" name="Picture 5" descr="A drawing of a person&#10;&#10;Description automatically generated with low confidence">
            <a:extLst>
              <a:ext uri="{FF2B5EF4-FFF2-40B4-BE49-F238E27FC236}">
                <a16:creationId xmlns:a16="http://schemas.microsoft.com/office/drawing/2014/main" id="{305563D3-8800-4471-8366-53C9C6ABDBFF}"/>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428930" y="1895434"/>
            <a:ext cx="5509801" cy="4962566"/>
          </a:xfrm>
          <a:prstGeom prst="rect">
            <a:avLst/>
          </a:prstGeom>
        </p:spPr>
      </p:pic>
      <p:sp>
        <p:nvSpPr>
          <p:cNvPr id="2" name="TextBox 1">
            <a:extLst>
              <a:ext uri="{FF2B5EF4-FFF2-40B4-BE49-F238E27FC236}">
                <a16:creationId xmlns:a16="http://schemas.microsoft.com/office/drawing/2014/main" id="{459CD7C9-B749-4BEF-BD07-09086E82898C}"/>
              </a:ext>
            </a:extLst>
          </p:cNvPr>
          <p:cNvSpPr txBox="1"/>
          <p:nvPr/>
        </p:nvSpPr>
        <p:spPr>
          <a:xfrm>
            <a:off x="687977" y="1854926"/>
            <a:ext cx="4258492" cy="3683060"/>
          </a:xfrm>
          <a:prstGeom prst="rect">
            <a:avLst/>
          </a:prstGeom>
          <a:noFill/>
        </p:spPr>
        <p:txBody>
          <a:bodyPr wrap="square" rtlCol="0">
            <a:spAutoFit/>
          </a:bodyPr>
          <a:lstStyle/>
          <a:p>
            <a:pPr rtl="0">
              <a:spcBef>
                <a:spcPts val="0"/>
              </a:spcBef>
              <a:spcAft>
                <a:spcPts val="0"/>
              </a:spcAft>
            </a:pPr>
            <a:r>
              <a:rPr lang="en-GB" sz="2000" b="0" i="0" u="none" strike="noStrike" dirty="0">
                <a:solidFill>
                  <a:srgbClr val="000000"/>
                </a:solidFill>
                <a:effectLst/>
                <a:latin typeface="Report Rg" panose="020F0503030200020004" pitchFamily="34" charset="-18"/>
              </a:rPr>
              <a:t>Rosa Parks was born on February 4, 1913.</a:t>
            </a:r>
            <a:endParaRPr lang="en-GB" sz="2000" b="0" dirty="0">
              <a:effectLst/>
              <a:latin typeface="Report Rg" panose="020F0503030200020004" pitchFamily="34" charset="-18"/>
            </a:endParaRPr>
          </a:p>
          <a:p>
            <a:pPr rtl="0">
              <a:spcBef>
                <a:spcPts val="1000"/>
              </a:spcBef>
              <a:spcAft>
                <a:spcPts val="0"/>
              </a:spcAft>
            </a:pPr>
            <a:r>
              <a:rPr lang="en-GB" sz="2000" b="0" dirty="0">
                <a:effectLst/>
                <a:latin typeface="Report Rg" panose="020F0503030200020004" pitchFamily="34" charset="-18"/>
              </a:rPr>
              <a:t/>
            </a:r>
            <a:br>
              <a:rPr lang="en-GB" sz="2000" b="0" dirty="0">
                <a:effectLst/>
                <a:latin typeface="Report Rg" panose="020F0503030200020004" pitchFamily="34" charset="-18"/>
              </a:rPr>
            </a:br>
            <a:r>
              <a:rPr lang="en-GB" sz="2000" b="0" i="0" u="none" strike="noStrike" dirty="0">
                <a:solidFill>
                  <a:srgbClr val="000000"/>
                </a:solidFill>
                <a:effectLst/>
                <a:latin typeface="Report Rg" panose="020F0503030200020004" pitchFamily="34" charset="-18"/>
              </a:rPr>
              <a:t>She grew up in Tuskegee, Alabama. </a:t>
            </a:r>
            <a:endParaRPr lang="en-GB" sz="2000" i="0" u="none" strike="noStrike" dirty="0">
              <a:solidFill>
                <a:srgbClr val="000000"/>
              </a:solidFill>
              <a:latin typeface="Report Rg" panose="020F0503030200020004" pitchFamily="34" charset="-18"/>
            </a:endParaRPr>
          </a:p>
          <a:p>
            <a:pPr rtl="0">
              <a:spcBef>
                <a:spcPts val="1000"/>
              </a:spcBef>
              <a:spcAft>
                <a:spcPts val="0"/>
              </a:spcAft>
            </a:pPr>
            <a:r>
              <a:rPr lang="en-GB" sz="2000" b="0" dirty="0">
                <a:effectLst/>
                <a:latin typeface="Report Rg" panose="020F0503030200020004" pitchFamily="34" charset="-18"/>
              </a:rPr>
              <a:t/>
            </a:r>
            <a:br>
              <a:rPr lang="en-GB" sz="2000" b="0" dirty="0">
                <a:effectLst/>
                <a:latin typeface="Report Rg" panose="020F0503030200020004" pitchFamily="34" charset="-18"/>
              </a:rPr>
            </a:br>
            <a:r>
              <a:rPr lang="en-GB" sz="2000" b="0" i="0" u="none" strike="noStrike" dirty="0">
                <a:solidFill>
                  <a:srgbClr val="000000"/>
                </a:solidFill>
                <a:effectLst/>
                <a:latin typeface="Report Rg" panose="020F0503030200020004" pitchFamily="34" charset="-18"/>
              </a:rPr>
              <a:t>Rosa lived on her grandparents’ farm.</a:t>
            </a:r>
          </a:p>
          <a:p>
            <a:pPr rtl="0">
              <a:spcBef>
                <a:spcPts val="1000"/>
              </a:spcBef>
              <a:spcAft>
                <a:spcPts val="0"/>
              </a:spcAft>
            </a:pPr>
            <a:r>
              <a:rPr lang="en-GB" sz="2000" b="0" i="0" u="none" strike="noStrike" dirty="0">
                <a:solidFill>
                  <a:srgbClr val="000000"/>
                </a:solidFill>
                <a:effectLst/>
                <a:latin typeface="Report Rg" panose="020F0503030200020004" pitchFamily="34" charset="-18"/>
              </a:rPr>
              <a:t> </a:t>
            </a:r>
            <a:endParaRPr lang="en-GB" sz="2000" b="0" dirty="0">
              <a:effectLst/>
              <a:latin typeface="Report Rg" panose="020F0503030200020004" pitchFamily="34" charset="-18"/>
            </a:endParaRPr>
          </a:p>
          <a:p>
            <a:pPr rtl="0">
              <a:spcBef>
                <a:spcPts val="1000"/>
              </a:spcBef>
              <a:spcAft>
                <a:spcPts val="0"/>
              </a:spcAft>
            </a:pPr>
            <a:r>
              <a:rPr lang="en-GB" sz="2000" b="0" i="0" u="none" strike="noStrike" dirty="0">
                <a:solidFill>
                  <a:srgbClr val="000000"/>
                </a:solidFill>
                <a:effectLst/>
                <a:latin typeface="Report Rg" panose="020F0503030200020004" pitchFamily="34" charset="-18"/>
              </a:rPr>
              <a:t>Her mother was a teacher and </a:t>
            </a:r>
            <a:r>
              <a:rPr lang="en-GB" sz="2000" b="0" i="0" u="none" strike="noStrike" dirty="0" err="1">
                <a:solidFill>
                  <a:srgbClr val="000000"/>
                </a:solidFill>
                <a:effectLst/>
                <a:latin typeface="Report Rg" panose="020F0503030200020004" pitchFamily="34" charset="-18"/>
              </a:rPr>
              <a:t>homeschooled</a:t>
            </a:r>
            <a:r>
              <a:rPr lang="en-GB" sz="2000" b="0" i="0" u="none" strike="noStrike" dirty="0">
                <a:solidFill>
                  <a:srgbClr val="000000"/>
                </a:solidFill>
                <a:effectLst/>
                <a:latin typeface="Report Rg" panose="020F0503030200020004" pitchFamily="34" charset="-18"/>
              </a:rPr>
              <a:t> her. </a:t>
            </a:r>
            <a:endParaRPr lang="en-GB" sz="2000" b="0" dirty="0">
              <a:effectLst/>
              <a:latin typeface="Report Rg" panose="020F0503030200020004" pitchFamily="34" charset="-18"/>
            </a:endParaRPr>
          </a:p>
          <a:p>
            <a:endParaRPr lang="en-GB" sz="2000" dirty="0">
              <a:latin typeface="Report Rg" panose="020F0503030200020004" pitchFamily="34" charset="-18"/>
            </a:endParaRPr>
          </a:p>
        </p:txBody>
      </p:sp>
    </p:spTree>
    <p:extLst>
      <p:ext uri="{BB962C8B-B14F-4D97-AF65-F5344CB8AC3E}">
        <p14:creationId xmlns:p14="http://schemas.microsoft.com/office/powerpoint/2010/main" val="12862372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A5906146-EF29-47ED-8E9D-ED524F408069}"/>
              </a:ext>
            </a:extLst>
          </p:cNvPr>
          <p:cNvSpPr/>
          <p:nvPr/>
        </p:nvSpPr>
        <p:spPr>
          <a:xfrm>
            <a:off x="3492134" y="5237217"/>
            <a:ext cx="2168435" cy="766354"/>
          </a:xfrm>
          <a:prstGeom prst="round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0" i="0" dirty="0">
                <a:solidFill>
                  <a:schemeClr val="bg1"/>
                </a:solidFill>
                <a:effectLst/>
                <a:latin typeface="Report Rg" panose="020F0503030200020004" pitchFamily="34" charset="-18"/>
              </a:rPr>
              <a:t>What does segregated mean?</a:t>
            </a:r>
            <a:endParaRPr lang="en-GB" dirty="0">
              <a:solidFill>
                <a:schemeClr val="bg1"/>
              </a:solidFill>
              <a:latin typeface="Report Rg" panose="020F0503030200020004" pitchFamily="34" charset="-18"/>
            </a:endParaRPr>
          </a:p>
        </p:txBody>
      </p:sp>
      <p:sp>
        <p:nvSpPr>
          <p:cNvPr id="6" name="info">
            <a:extLst>
              <a:ext uri="{FF2B5EF4-FFF2-40B4-BE49-F238E27FC236}">
                <a16:creationId xmlns:a16="http://schemas.microsoft.com/office/drawing/2014/main" id="{EA4EC556-615A-4182-974A-B0FD4A8F2B9C}"/>
              </a:ext>
            </a:extLst>
          </p:cNvPr>
          <p:cNvSpPr/>
          <p:nvPr/>
        </p:nvSpPr>
        <p:spPr>
          <a:xfrm>
            <a:off x="687975" y="5092537"/>
            <a:ext cx="7776755" cy="1055714"/>
          </a:xfrm>
          <a:prstGeom prst="round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0" i="0" dirty="0">
                <a:solidFill>
                  <a:schemeClr val="bg1"/>
                </a:solidFill>
                <a:effectLst/>
                <a:latin typeface="Report Rg" panose="020F0503030200020004" pitchFamily="34" charset="-18"/>
              </a:rPr>
              <a:t>To segregate means to separate people from each other. At this time, segregation was based on skin </a:t>
            </a:r>
            <a:r>
              <a:rPr lang="en-GB" b="0" i="0" dirty="0" err="1">
                <a:solidFill>
                  <a:schemeClr val="bg1"/>
                </a:solidFill>
                <a:effectLst/>
                <a:latin typeface="Report Rg" panose="020F0503030200020004" pitchFamily="34" charset="-18"/>
              </a:rPr>
              <a:t>color</a:t>
            </a:r>
            <a:r>
              <a:rPr lang="en-GB" b="0" i="0" dirty="0">
                <a:solidFill>
                  <a:schemeClr val="bg1"/>
                </a:solidFill>
                <a:effectLst/>
                <a:latin typeface="Report Rg" panose="020F0503030200020004" pitchFamily="34" charset="-18"/>
              </a:rPr>
              <a:t>.</a:t>
            </a:r>
            <a:endParaRPr lang="en-GB" dirty="0">
              <a:solidFill>
                <a:schemeClr val="bg1"/>
              </a:solidFill>
              <a:latin typeface="Report Rg" panose="020F0503030200020004" pitchFamily="34" charset="-18"/>
            </a:endParaRPr>
          </a:p>
        </p:txBody>
      </p:sp>
      <p:sp>
        <p:nvSpPr>
          <p:cNvPr id="21" name="Title 20"/>
          <p:cNvSpPr>
            <a:spLocks noGrp="1"/>
          </p:cNvSpPr>
          <p:nvPr>
            <p:ph type="title"/>
          </p:nvPr>
        </p:nvSpPr>
        <p:spPr/>
        <p:txBody>
          <a:bodyPr/>
          <a:lstStyle/>
          <a:p>
            <a:r>
              <a:rPr lang="en-GB" sz="3600" dirty="0">
                <a:solidFill>
                  <a:schemeClr val="accent6">
                    <a:lumMod val="75000"/>
                  </a:schemeClr>
                </a:solidFill>
              </a:rPr>
              <a:t>Segregation</a:t>
            </a:r>
          </a:p>
        </p:txBody>
      </p:sp>
      <p:sp>
        <p:nvSpPr>
          <p:cNvPr id="5" name="TextBox 4">
            <a:extLst>
              <a:ext uri="{FF2B5EF4-FFF2-40B4-BE49-F238E27FC236}">
                <a16:creationId xmlns:a16="http://schemas.microsoft.com/office/drawing/2014/main" id="{EF4D9957-3979-498E-B1A8-A08A852FA5E0}"/>
              </a:ext>
            </a:extLst>
          </p:cNvPr>
          <p:cNvSpPr txBox="1"/>
          <p:nvPr/>
        </p:nvSpPr>
        <p:spPr>
          <a:xfrm>
            <a:off x="687975" y="1382286"/>
            <a:ext cx="7776755" cy="3477875"/>
          </a:xfrm>
          <a:prstGeom prst="rect">
            <a:avLst/>
          </a:prstGeom>
          <a:noFill/>
        </p:spPr>
        <p:txBody>
          <a:bodyPr wrap="square" rtlCol="0">
            <a:spAutoFit/>
          </a:bodyPr>
          <a:lstStyle/>
          <a:p>
            <a:pPr rtl="0">
              <a:spcBef>
                <a:spcPts val="0"/>
              </a:spcBef>
              <a:spcAft>
                <a:spcPts val="0"/>
              </a:spcAft>
            </a:pPr>
            <a:r>
              <a:rPr lang="en-GB" sz="2000" b="0" i="0" u="none" strike="noStrike" dirty="0">
                <a:solidFill>
                  <a:srgbClr val="000000"/>
                </a:solidFill>
                <a:effectLst/>
                <a:latin typeface="Report Rg" panose="020F0503030200020004" pitchFamily="34" charset="-18"/>
              </a:rPr>
              <a:t>Rosa experienced racism as a child.</a:t>
            </a:r>
          </a:p>
          <a:p>
            <a:pPr rtl="0">
              <a:spcBef>
                <a:spcPts val="0"/>
              </a:spcBef>
              <a:spcAft>
                <a:spcPts val="0"/>
              </a:spcAft>
            </a:pPr>
            <a:endParaRPr lang="en-GB" sz="2000" b="0" i="0" u="none" strike="noStrike" dirty="0">
              <a:solidFill>
                <a:srgbClr val="000000"/>
              </a:solidFill>
              <a:effectLst/>
              <a:latin typeface="Report Rg" panose="020F0503030200020004" pitchFamily="34" charset="-18"/>
            </a:endParaRPr>
          </a:p>
          <a:p>
            <a:pPr rtl="0">
              <a:spcBef>
                <a:spcPts val="0"/>
              </a:spcBef>
              <a:spcAft>
                <a:spcPts val="0"/>
              </a:spcAft>
            </a:pPr>
            <a:r>
              <a:rPr lang="en-GB" sz="2000" b="0" i="0" u="none" strike="noStrike" dirty="0">
                <a:solidFill>
                  <a:srgbClr val="000000"/>
                </a:solidFill>
                <a:effectLst/>
                <a:latin typeface="Report Rg" panose="020F0503030200020004" pitchFamily="34" charset="-18"/>
              </a:rPr>
              <a:t>She saw how laws separated people based on the </a:t>
            </a:r>
            <a:r>
              <a:rPr lang="en-GB" sz="2000" b="0" i="0" u="none" strike="noStrike" dirty="0" err="1">
                <a:solidFill>
                  <a:srgbClr val="000000"/>
                </a:solidFill>
                <a:effectLst/>
                <a:latin typeface="Report Rg" panose="020F0503030200020004" pitchFamily="34" charset="-18"/>
              </a:rPr>
              <a:t>color</a:t>
            </a:r>
            <a:r>
              <a:rPr lang="en-GB" sz="2000" b="0" i="0" u="none" strike="noStrike" dirty="0">
                <a:solidFill>
                  <a:srgbClr val="000000"/>
                </a:solidFill>
                <a:effectLst/>
                <a:latin typeface="Report Rg" panose="020F0503030200020004" pitchFamily="34" charset="-18"/>
              </a:rPr>
              <a:t> of their skin.</a:t>
            </a:r>
          </a:p>
          <a:p>
            <a:pPr rtl="0">
              <a:spcBef>
                <a:spcPts val="0"/>
              </a:spcBef>
              <a:spcAft>
                <a:spcPts val="0"/>
              </a:spcAft>
            </a:pPr>
            <a:endParaRPr lang="en-GB" sz="2000" b="0" i="0" u="none" strike="noStrike" dirty="0">
              <a:solidFill>
                <a:srgbClr val="000000"/>
              </a:solidFill>
              <a:effectLst/>
              <a:latin typeface="Report Rg" panose="020F0503030200020004" pitchFamily="34" charset="-18"/>
            </a:endParaRPr>
          </a:p>
          <a:p>
            <a:pPr rtl="0">
              <a:spcBef>
                <a:spcPts val="0"/>
              </a:spcBef>
              <a:spcAft>
                <a:spcPts val="0"/>
              </a:spcAft>
            </a:pPr>
            <a:r>
              <a:rPr lang="en-GB" sz="2000" b="0" i="0" u="none" strike="noStrike" dirty="0">
                <a:solidFill>
                  <a:srgbClr val="000000"/>
                </a:solidFill>
                <a:effectLst/>
                <a:latin typeface="Report Rg" panose="020F0503030200020004" pitchFamily="34" charset="-18"/>
              </a:rPr>
              <a:t>During this time in history, many things were segregated.</a:t>
            </a:r>
          </a:p>
          <a:p>
            <a:pPr rtl="0">
              <a:spcBef>
                <a:spcPts val="0"/>
              </a:spcBef>
              <a:spcAft>
                <a:spcPts val="0"/>
              </a:spcAft>
            </a:pPr>
            <a:endParaRPr lang="en-GB" sz="2000" b="0" i="0" u="none" strike="noStrike" dirty="0">
              <a:solidFill>
                <a:srgbClr val="000000"/>
              </a:solidFill>
              <a:effectLst/>
              <a:latin typeface="Report Rg" panose="020F0503030200020004" pitchFamily="34" charset="-18"/>
            </a:endParaRPr>
          </a:p>
          <a:p>
            <a:pPr rtl="0">
              <a:spcBef>
                <a:spcPts val="0"/>
              </a:spcBef>
              <a:spcAft>
                <a:spcPts val="0"/>
              </a:spcAft>
            </a:pPr>
            <a:r>
              <a:rPr lang="en-GB" sz="2000" b="0" i="0" u="none" strike="noStrike" dirty="0">
                <a:solidFill>
                  <a:srgbClr val="000000"/>
                </a:solidFill>
                <a:effectLst/>
                <a:latin typeface="Report Rg" panose="020F0503030200020004" pitchFamily="34" charset="-18"/>
              </a:rPr>
              <a:t>Black and white people had separate restaurants, parks, and even bathrooms. </a:t>
            </a:r>
          </a:p>
          <a:p>
            <a:pPr rtl="0">
              <a:spcBef>
                <a:spcPts val="0"/>
              </a:spcBef>
              <a:spcAft>
                <a:spcPts val="0"/>
              </a:spcAft>
            </a:pPr>
            <a:endParaRPr lang="en-GB" sz="2000" b="0" i="0" u="none" strike="noStrike" dirty="0">
              <a:solidFill>
                <a:srgbClr val="000000"/>
              </a:solidFill>
              <a:effectLst/>
              <a:latin typeface="Report Rg" panose="020F0503030200020004" pitchFamily="34" charset="-18"/>
            </a:endParaRPr>
          </a:p>
          <a:p>
            <a:pPr rtl="0">
              <a:spcBef>
                <a:spcPts val="0"/>
              </a:spcBef>
              <a:spcAft>
                <a:spcPts val="0"/>
              </a:spcAft>
            </a:pPr>
            <a:r>
              <a:rPr lang="en-GB" sz="2000" b="0" i="0" u="none" strike="noStrike" dirty="0">
                <a:solidFill>
                  <a:srgbClr val="000000"/>
                </a:solidFill>
                <a:effectLst/>
                <a:latin typeface="Report Rg" panose="020F0503030200020004" pitchFamily="34" charset="-18"/>
              </a:rPr>
              <a:t>Black children were not allowed to go to the same schools as white children. </a:t>
            </a:r>
          </a:p>
        </p:txBody>
      </p:sp>
    </p:spTree>
    <p:extLst>
      <p:ext uri="{BB962C8B-B14F-4D97-AF65-F5344CB8AC3E}">
        <p14:creationId xmlns:p14="http://schemas.microsoft.com/office/powerpoint/2010/main" val="72589431"/>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nextCondLst>
                <p:cond evt="onClick" delay="0">
                  <p:tgtEl>
                    <p:spTgt spid="2"/>
                  </p:tgtEl>
                </p:cond>
              </p:nextCondLst>
            </p:seq>
          </p:childTnLst>
        </p:cTn>
      </p:par>
    </p:tnLst>
    <p:bldLst>
      <p:bldP spid="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solidFill>
                  <a:schemeClr val="accent6">
                    <a:lumMod val="75000"/>
                  </a:schemeClr>
                </a:solidFill>
              </a:rPr>
              <a:t>Who Was Rosa Parks?</a:t>
            </a:r>
          </a:p>
        </p:txBody>
      </p:sp>
      <p:sp>
        <p:nvSpPr>
          <p:cNvPr id="4" name="TextBox 3">
            <a:extLst>
              <a:ext uri="{FF2B5EF4-FFF2-40B4-BE49-F238E27FC236}">
                <a16:creationId xmlns:a16="http://schemas.microsoft.com/office/drawing/2014/main" id="{9EF29429-3E05-40FA-AF7A-4BED9F85CC96}"/>
              </a:ext>
            </a:extLst>
          </p:cNvPr>
          <p:cNvSpPr txBox="1"/>
          <p:nvPr/>
        </p:nvSpPr>
        <p:spPr>
          <a:xfrm>
            <a:off x="687977" y="1854926"/>
            <a:ext cx="4258492" cy="2862322"/>
          </a:xfrm>
          <a:prstGeom prst="rect">
            <a:avLst/>
          </a:prstGeom>
          <a:noFill/>
        </p:spPr>
        <p:txBody>
          <a:bodyPr wrap="square" rtlCol="0">
            <a:spAutoFit/>
          </a:bodyPr>
          <a:lstStyle/>
          <a:p>
            <a:pPr rtl="0">
              <a:spcBef>
                <a:spcPts val="0"/>
              </a:spcBef>
              <a:spcAft>
                <a:spcPts val="0"/>
              </a:spcAft>
            </a:pPr>
            <a:r>
              <a:rPr lang="en-GB" sz="2000" b="0" i="0" u="none" strike="noStrike" dirty="0">
                <a:solidFill>
                  <a:srgbClr val="000000"/>
                </a:solidFill>
                <a:effectLst/>
                <a:latin typeface="Report Rg" panose="020F0503030200020004" pitchFamily="34" charset="-18"/>
              </a:rPr>
              <a:t>Rosa married Raymond Parks in 1932.</a:t>
            </a:r>
          </a:p>
          <a:p>
            <a:pPr rtl="0">
              <a:spcBef>
                <a:spcPts val="0"/>
              </a:spcBef>
              <a:spcAft>
                <a:spcPts val="0"/>
              </a:spcAft>
            </a:pPr>
            <a:r>
              <a:rPr lang="en-GB" sz="2000" b="0" i="0" u="none" strike="noStrike" dirty="0">
                <a:solidFill>
                  <a:srgbClr val="000000"/>
                </a:solidFill>
                <a:effectLst/>
                <a:latin typeface="Report Rg" panose="020F0503030200020004" pitchFamily="34" charset="-18"/>
              </a:rPr>
              <a:t> </a:t>
            </a:r>
          </a:p>
          <a:p>
            <a:pPr rtl="0">
              <a:spcBef>
                <a:spcPts val="0"/>
              </a:spcBef>
              <a:spcAft>
                <a:spcPts val="0"/>
              </a:spcAft>
            </a:pPr>
            <a:r>
              <a:rPr lang="en-GB" sz="2000" b="0" i="0" u="none" strike="noStrike" dirty="0">
                <a:solidFill>
                  <a:srgbClr val="000000"/>
                </a:solidFill>
                <a:effectLst/>
                <a:latin typeface="Report Rg" panose="020F0503030200020004" pitchFamily="34" charset="-18"/>
              </a:rPr>
              <a:t>They lived in Montgomery, Alabama.</a:t>
            </a:r>
          </a:p>
          <a:p>
            <a:pPr rtl="0">
              <a:spcBef>
                <a:spcPts val="0"/>
              </a:spcBef>
              <a:spcAft>
                <a:spcPts val="0"/>
              </a:spcAft>
            </a:pPr>
            <a:r>
              <a:rPr lang="en-GB" sz="2000" b="0" i="0" u="none" strike="noStrike" dirty="0">
                <a:solidFill>
                  <a:srgbClr val="000000"/>
                </a:solidFill>
                <a:effectLst/>
                <a:latin typeface="Report Rg" panose="020F0503030200020004" pitchFamily="34" charset="-18"/>
              </a:rPr>
              <a:t> </a:t>
            </a:r>
          </a:p>
          <a:p>
            <a:pPr rtl="0">
              <a:spcBef>
                <a:spcPts val="0"/>
              </a:spcBef>
              <a:spcAft>
                <a:spcPts val="0"/>
              </a:spcAft>
            </a:pPr>
            <a:r>
              <a:rPr lang="en-GB" sz="2000" b="0" i="0" u="none" strike="noStrike" dirty="0">
                <a:solidFill>
                  <a:srgbClr val="000000"/>
                </a:solidFill>
                <a:effectLst/>
                <a:latin typeface="Report Rg" panose="020F0503030200020004" pitchFamily="34" charset="-18"/>
              </a:rPr>
              <a:t>Rosa worked as a seamstress. </a:t>
            </a:r>
          </a:p>
          <a:p>
            <a:pPr rtl="0">
              <a:spcBef>
                <a:spcPts val="0"/>
              </a:spcBef>
              <a:spcAft>
                <a:spcPts val="0"/>
              </a:spcAft>
            </a:pPr>
            <a:endParaRPr lang="en-GB" sz="2000" b="0" i="0" u="none" strike="noStrike" dirty="0">
              <a:solidFill>
                <a:srgbClr val="000000"/>
              </a:solidFill>
              <a:effectLst/>
              <a:latin typeface="Report Rg" panose="020F0503030200020004" pitchFamily="34" charset="-18"/>
            </a:endParaRPr>
          </a:p>
          <a:p>
            <a:pPr rtl="0">
              <a:spcBef>
                <a:spcPts val="0"/>
              </a:spcBef>
              <a:spcAft>
                <a:spcPts val="0"/>
              </a:spcAft>
            </a:pPr>
            <a:r>
              <a:rPr lang="en-GB" sz="2000" b="0" i="0" u="none" strike="noStrike" dirty="0">
                <a:solidFill>
                  <a:srgbClr val="000000"/>
                </a:solidFill>
                <a:effectLst/>
                <a:latin typeface="Report Rg" panose="020F0503030200020004" pitchFamily="34" charset="-18"/>
              </a:rPr>
              <a:t>She was a civil rights activist.</a:t>
            </a:r>
          </a:p>
          <a:p>
            <a:pPr rtl="0">
              <a:spcBef>
                <a:spcPts val="0"/>
              </a:spcBef>
              <a:spcAft>
                <a:spcPts val="0"/>
              </a:spcAft>
            </a:pPr>
            <a:endParaRPr lang="en-GB" sz="2000" b="0" i="0" u="none" strike="noStrike" dirty="0">
              <a:solidFill>
                <a:srgbClr val="000000"/>
              </a:solidFill>
              <a:effectLst/>
              <a:latin typeface="Report Rg" panose="020F0503030200020004" pitchFamily="34" charset="-18"/>
            </a:endParaRPr>
          </a:p>
          <a:p>
            <a:pPr rtl="0">
              <a:spcBef>
                <a:spcPts val="0"/>
              </a:spcBef>
              <a:spcAft>
                <a:spcPts val="0"/>
              </a:spcAft>
            </a:pPr>
            <a:r>
              <a:rPr lang="en-GB" sz="2000" b="0" i="0" u="none" strike="noStrike" dirty="0">
                <a:solidFill>
                  <a:srgbClr val="000000"/>
                </a:solidFill>
                <a:effectLst/>
                <a:latin typeface="Report Rg" panose="020F0503030200020004" pitchFamily="34" charset="-18"/>
              </a:rPr>
              <a:t>She was a member of the NAACP.</a:t>
            </a:r>
          </a:p>
        </p:txBody>
      </p:sp>
      <p:pic>
        <p:nvPicPr>
          <p:cNvPr id="5" name="Picture 4" descr="A picture containing text&#10;&#10;Description automatically generated">
            <a:extLst>
              <a:ext uri="{FF2B5EF4-FFF2-40B4-BE49-F238E27FC236}">
                <a16:creationId xmlns:a16="http://schemas.microsoft.com/office/drawing/2014/main" id="{65B74B79-0EAF-49C7-B3ED-23EF876703A1}"/>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415311" y="1854926"/>
            <a:ext cx="3613992" cy="14090246"/>
          </a:xfrm>
          <a:prstGeom prst="rect">
            <a:avLst/>
          </a:prstGeom>
        </p:spPr>
      </p:pic>
    </p:spTree>
    <p:extLst>
      <p:ext uri="{BB962C8B-B14F-4D97-AF65-F5344CB8AC3E}">
        <p14:creationId xmlns:p14="http://schemas.microsoft.com/office/powerpoint/2010/main" val="295371920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solidFill>
                  <a:schemeClr val="accent6">
                    <a:lumMod val="75000"/>
                  </a:schemeClr>
                </a:solidFill>
              </a:rPr>
              <a:t>Bus Segregation</a:t>
            </a:r>
          </a:p>
        </p:txBody>
      </p:sp>
      <p:pic>
        <p:nvPicPr>
          <p:cNvPr id="3" name="Picture 2" descr="A picture containing text, transport, bus&#10;&#10;Description automatically generated">
            <a:extLst>
              <a:ext uri="{FF2B5EF4-FFF2-40B4-BE49-F238E27FC236}">
                <a16:creationId xmlns:a16="http://schemas.microsoft.com/office/drawing/2014/main" id="{0B273371-0D73-4693-8D75-98AB9E9646D8}"/>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784469" y="4037916"/>
            <a:ext cx="5601188" cy="2240248"/>
          </a:xfrm>
          <a:prstGeom prst="rect">
            <a:avLst/>
          </a:prstGeom>
        </p:spPr>
      </p:pic>
      <p:sp>
        <p:nvSpPr>
          <p:cNvPr id="4" name="TextBox 3">
            <a:extLst>
              <a:ext uri="{FF2B5EF4-FFF2-40B4-BE49-F238E27FC236}">
                <a16:creationId xmlns:a16="http://schemas.microsoft.com/office/drawing/2014/main" id="{B7333656-2959-4338-BA11-248B76096FD7}"/>
              </a:ext>
            </a:extLst>
          </p:cNvPr>
          <p:cNvSpPr txBox="1"/>
          <p:nvPr/>
        </p:nvSpPr>
        <p:spPr>
          <a:xfrm>
            <a:off x="687977" y="1432119"/>
            <a:ext cx="7794172" cy="2246769"/>
          </a:xfrm>
          <a:prstGeom prst="rect">
            <a:avLst/>
          </a:prstGeom>
          <a:noFill/>
        </p:spPr>
        <p:txBody>
          <a:bodyPr wrap="square" rtlCol="0">
            <a:spAutoFit/>
          </a:bodyPr>
          <a:lstStyle/>
          <a:p>
            <a:pPr rtl="0">
              <a:spcBef>
                <a:spcPts val="0"/>
              </a:spcBef>
              <a:spcAft>
                <a:spcPts val="0"/>
              </a:spcAft>
            </a:pPr>
            <a:r>
              <a:rPr lang="en-GB" sz="2000" b="0" i="0" u="none" strike="noStrike" dirty="0">
                <a:solidFill>
                  <a:srgbClr val="000000"/>
                </a:solidFill>
                <a:effectLst/>
                <a:latin typeface="Report Rg" panose="020F0503030200020004" pitchFamily="34" charset="-18"/>
              </a:rPr>
              <a:t>Buses were segregated in Montgomery. </a:t>
            </a:r>
          </a:p>
          <a:p>
            <a:pPr rtl="0">
              <a:spcBef>
                <a:spcPts val="0"/>
              </a:spcBef>
              <a:spcAft>
                <a:spcPts val="0"/>
              </a:spcAft>
            </a:pPr>
            <a:endParaRPr lang="en-GB" sz="2000" b="0" i="0" u="none" strike="noStrike" dirty="0">
              <a:solidFill>
                <a:srgbClr val="000000"/>
              </a:solidFill>
              <a:effectLst/>
              <a:latin typeface="Report Rg" panose="020F0503030200020004" pitchFamily="34" charset="-18"/>
            </a:endParaRPr>
          </a:p>
          <a:p>
            <a:pPr rtl="0">
              <a:spcBef>
                <a:spcPts val="0"/>
              </a:spcBef>
              <a:spcAft>
                <a:spcPts val="0"/>
              </a:spcAft>
            </a:pPr>
            <a:r>
              <a:rPr lang="en-GB" sz="2000" b="0" i="0" u="none" strike="noStrike" dirty="0">
                <a:solidFill>
                  <a:srgbClr val="000000"/>
                </a:solidFill>
                <a:effectLst/>
                <a:latin typeface="Report Rg" panose="020F0503030200020004" pitchFamily="34" charset="-18"/>
              </a:rPr>
              <a:t>The rule was that Black people had to sit at the back of the bus. </a:t>
            </a:r>
          </a:p>
          <a:p>
            <a:pPr rtl="0">
              <a:spcBef>
                <a:spcPts val="0"/>
              </a:spcBef>
              <a:spcAft>
                <a:spcPts val="0"/>
              </a:spcAft>
            </a:pPr>
            <a:endParaRPr lang="en-GB" sz="2000" b="0" i="0" u="none" strike="noStrike" dirty="0">
              <a:solidFill>
                <a:srgbClr val="000000"/>
              </a:solidFill>
              <a:effectLst/>
              <a:latin typeface="Report Rg" panose="020F0503030200020004" pitchFamily="34" charset="-18"/>
            </a:endParaRPr>
          </a:p>
          <a:p>
            <a:pPr rtl="0">
              <a:spcBef>
                <a:spcPts val="0"/>
              </a:spcBef>
              <a:spcAft>
                <a:spcPts val="0"/>
              </a:spcAft>
            </a:pPr>
            <a:r>
              <a:rPr lang="en-GB" sz="2000" b="0" i="0" u="none" strike="noStrike" dirty="0">
                <a:solidFill>
                  <a:srgbClr val="000000"/>
                </a:solidFill>
                <a:effectLst/>
                <a:latin typeface="Report Rg" panose="020F0503030200020004" pitchFamily="34" charset="-18"/>
              </a:rPr>
              <a:t>They also had to give up their seat to white passengers. </a:t>
            </a:r>
          </a:p>
          <a:p>
            <a:pPr rtl="0">
              <a:spcBef>
                <a:spcPts val="0"/>
              </a:spcBef>
              <a:spcAft>
                <a:spcPts val="0"/>
              </a:spcAft>
            </a:pPr>
            <a:endParaRPr lang="en-GB" sz="2000" b="0" i="0" u="none" strike="noStrike" dirty="0">
              <a:solidFill>
                <a:srgbClr val="000000"/>
              </a:solidFill>
              <a:effectLst/>
              <a:latin typeface="Report Rg" panose="020F0503030200020004" pitchFamily="34" charset="-18"/>
            </a:endParaRPr>
          </a:p>
          <a:p>
            <a:pPr rtl="0">
              <a:spcBef>
                <a:spcPts val="0"/>
              </a:spcBef>
              <a:spcAft>
                <a:spcPts val="0"/>
              </a:spcAft>
            </a:pPr>
            <a:r>
              <a:rPr lang="en-GB" sz="2000" b="0" i="0" u="none" strike="noStrike" dirty="0">
                <a:solidFill>
                  <a:srgbClr val="000000"/>
                </a:solidFill>
                <a:effectLst/>
                <a:latin typeface="Report Rg" panose="020F0503030200020004" pitchFamily="34" charset="-18"/>
              </a:rPr>
              <a:t>Black passengers that did not obey the rules could be fined or arrested.</a:t>
            </a:r>
          </a:p>
        </p:txBody>
      </p:sp>
    </p:spTree>
    <p:extLst>
      <p:ext uri="{BB962C8B-B14F-4D97-AF65-F5344CB8AC3E}">
        <p14:creationId xmlns:p14="http://schemas.microsoft.com/office/powerpoint/2010/main" val="233625204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solidFill>
                  <a:schemeClr val="accent6">
                    <a:lumMod val="75000"/>
                  </a:schemeClr>
                </a:solidFill>
              </a:rPr>
              <a:t>December 1, 1955</a:t>
            </a:r>
          </a:p>
        </p:txBody>
      </p:sp>
      <p:pic>
        <p:nvPicPr>
          <p:cNvPr id="3" name="Picture 2" descr="A picture containing text&#10;&#10;Description automatically generated">
            <a:extLst>
              <a:ext uri="{FF2B5EF4-FFF2-40B4-BE49-F238E27FC236}">
                <a16:creationId xmlns:a16="http://schemas.microsoft.com/office/drawing/2014/main" id="{37577BA8-CDB4-49B9-92E5-1AE75373D294}"/>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050973" y="1400126"/>
            <a:ext cx="4865988" cy="5457874"/>
          </a:xfrm>
          <a:prstGeom prst="rect">
            <a:avLst/>
          </a:prstGeom>
        </p:spPr>
      </p:pic>
      <p:sp>
        <p:nvSpPr>
          <p:cNvPr id="4" name="TextBox 3">
            <a:extLst>
              <a:ext uri="{FF2B5EF4-FFF2-40B4-BE49-F238E27FC236}">
                <a16:creationId xmlns:a16="http://schemas.microsoft.com/office/drawing/2014/main" id="{166B295B-2F19-4645-A0F4-EFD995F97097}"/>
              </a:ext>
            </a:extLst>
          </p:cNvPr>
          <p:cNvSpPr txBox="1"/>
          <p:nvPr/>
        </p:nvSpPr>
        <p:spPr>
          <a:xfrm>
            <a:off x="687977" y="1432119"/>
            <a:ext cx="4865988" cy="3477875"/>
          </a:xfrm>
          <a:prstGeom prst="rect">
            <a:avLst/>
          </a:prstGeom>
          <a:noFill/>
        </p:spPr>
        <p:txBody>
          <a:bodyPr wrap="square" rtlCol="0">
            <a:spAutoFit/>
          </a:bodyPr>
          <a:lstStyle/>
          <a:p>
            <a:pPr rtl="0">
              <a:spcBef>
                <a:spcPts val="0"/>
              </a:spcBef>
              <a:spcAft>
                <a:spcPts val="0"/>
              </a:spcAft>
            </a:pPr>
            <a:r>
              <a:rPr lang="en-GB" sz="2000" b="0" i="0" u="none" strike="noStrike" dirty="0">
                <a:solidFill>
                  <a:srgbClr val="000000"/>
                </a:solidFill>
                <a:effectLst/>
                <a:latin typeface="Report Rg" panose="020F0503030200020004" pitchFamily="34" charset="-18"/>
              </a:rPr>
              <a:t>Rosa Parks rode the bus to work each day.</a:t>
            </a:r>
          </a:p>
          <a:p>
            <a:pPr rtl="0">
              <a:spcBef>
                <a:spcPts val="0"/>
              </a:spcBef>
              <a:spcAft>
                <a:spcPts val="0"/>
              </a:spcAft>
            </a:pPr>
            <a:endParaRPr lang="en-GB" sz="2000" b="0" i="0" u="none" strike="noStrike" dirty="0">
              <a:solidFill>
                <a:srgbClr val="000000"/>
              </a:solidFill>
              <a:effectLst/>
              <a:latin typeface="Report Rg" panose="020F0503030200020004" pitchFamily="34" charset="-18"/>
            </a:endParaRPr>
          </a:p>
          <a:p>
            <a:pPr rtl="0">
              <a:spcBef>
                <a:spcPts val="0"/>
              </a:spcBef>
              <a:spcAft>
                <a:spcPts val="0"/>
              </a:spcAft>
            </a:pPr>
            <a:r>
              <a:rPr lang="en-GB" sz="2000" b="0" i="0" u="none" strike="noStrike" dirty="0">
                <a:solidFill>
                  <a:srgbClr val="000000"/>
                </a:solidFill>
                <a:effectLst/>
                <a:latin typeface="Report Rg" panose="020F0503030200020004" pitchFamily="34" charset="-18"/>
              </a:rPr>
              <a:t>On December 1, 1955, Rosa refused to give her seat up to a white passenger. </a:t>
            </a:r>
          </a:p>
          <a:p>
            <a:pPr rtl="0">
              <a:spcBef>
                <a:spcPts val="0"/>
              </a:spcBef>
              <a:spcAft>
                <a:spcPts val="0"/>
              </a:spcAft>
            </a:pPr>
            <a:endParaRPr lang="en-GB" sz="2000" b="0" i="0" u="none" strike="noStrike" dirty="0">
              <a:solidFill>
                <a:srgbClr val="000000"/>
              </a:solidFill>
              <a:effectLst/>
              <a:latin typeface="Report Rg" panose="020F0503030200020004" pitchFamily="34" charset="-18"/>
            </a:endParaRPr>
          </a:p>
          <a:p>
            <a:pPr rtl="0">
              <a:spcBef>
                <a:spcPts val="0"/>
              </a:spcBef>
              <a:spcAft>
                <a:spcPts val="0"/>
              </a:spcAft>
            </a:pPr>
            <a:r>
              <a:rPr lang="en-GB" sz="2000" b="0" i="0" u="none" strike="noStrike" dirty="0">
                <a:solidFill>
                  <a:srgbClr val="000000"/>
                </a:solidFill>
                <a:effectLst/>
                <a:latin typeface="Report Rg" panose="020F0503030200020004" pitchFamily="34" charset="-18"/>
              </a:rPr>
              <a:t>The bus driver told her she had to move to the Black section of seats.</a:t>
            </a:r>
          </a:p>
          <a:p>
            <a:pPr rtl="0">
              <a:spcBef>
                <a:spcPts val="0"/>
              </a:spcBef>
              <a:spcAft>
                <a:spcPts val="0"/>
              </a:spcAft>
            </a:pPr>
            <a:endParaRPr lang="en-GB" sz="2000" b="0" i="0" u="none" strike="noStrike" dirty="0">
              <a:solidFill>
                <a:srgbClr val="000000"/>
              </a:solidFill>
              <a:effectLst/>
              <a:latin typeface="Report Rg" panose="020F0503030200020004" pitchFamily="34" charset="-18"/>
            </a:endParaRPr>
          </a:p>
          <a:p>
            <a:pPr rtl="0">
              <a:spcBef>
                <a:spcPts val="0"/>
              </a:spcBef>
              <a:spcAft>
                <a:spcPts val="0"/>
              </a:spcAft>
            </a:pPr>
            <a:r>
              <a:rPr lang="en-GB" sz="2000" b="0" i="0" u="none" strike="noStrike" dirty="0">
                <a:solidFill>
                  <a:srgbClr val="000000"/>
                </a:solidFill>
                <a:effectLst/>
                <a:latin typeface="Report Rg" panose="020F0503030200020004" pitchFamily="34" charset="-18"/>
              </a:rPr>
              <a:t>She refused to move. </a:t>
            </a:r>
          </a:p>
          <a:p>
            <a:pPr rtl="0">
              <a:spcBef>
                <a:spcPts val="0"/>
              </a:spcBef>
              <a:spcAft>
                <a:spcPts val="0"/>
              </a:spcAft>
            </a:pPr>
            <a:endParaRPr lang="en-GB" sz="2000" b="0" i="0" u="none" strike="noStrike" dirty="0">
              <a:solidFill>
                <a:srgbClr val="000000"/>
              </a:solidFill>
              <a:effectLst/>
              <a:latin typeface="Report Rg" panose="020F0503030200020004" pitchFamily="34" charset="-18"/>
            </a:endParaRPr>
          </a:p>
          <a:p>
            <a:pPr rtl="0">
              <a:spcBef>
                <a:spcPts val="0"/>
              </a:spcBef>
              <a:spcAft>
                <a:spcPts val="0"/>
              </a:spcAft>
            </a:pPr>
            <a:r>
              <a:rPr lang="en-GB" sz="2000" b="0" i="0" u="none" strike="noStrike" dirty="0">
                <a:solidFill>
                  <a:srgbClr val="000000"/>
                </a:solidFill>
                <a:effectLst/>
                <a:latin typeface="Report Rg" panose="020F0503030200020004" pitchFamily="34" charset="-18"/>
              </a:rPr>
              <a:t>Rosa Parks was arrested and went to jail.</a:t>
            </a:r>
          </a:p>
        </p:txBody>
      </p:sp>
    </p:spTree>
    <p:extLst>
      <p:ext uri="{BB962C8B-B14F-4D97-AF65-F5344CB8AC3E}">
        <p14:creationId xmlns:p14="http://schemas.microsoft.com/office/powerpoint/2010/main" val="365467857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solidFill>
                  <a:schemeClr val="accent6">
                    <a:lumMod val="75000"/>
                  </a:schemeClr>
                </a:solidFill>
              </a:rPr>
              <a:t>Why Didn’t She Move?</a:t>
            </a:r>
          </a:p>
        </p:txBody>
      </p:sp>
      <p:sp>
        <p:nvSpPr>
          <p:cNvPr id="6" name="TextBox 5">
            <a:extLst>
              <a:ext uri="{FF2B5EF4-FFF2-40B4-BE49-F238E27FC236}">
                <a16:creationId xmlns:a16="http://schemas.microsoft.com/office/drawing/2014/main" id="{EBBD0C06-0BAE-4827-80AD-7CC3C7603DCB}"/>
              </a:ext>
            </a:extLst>
          </p:cNvPr>
          <p:cNvSpPr txBox="1"/>
          <p:nvPr/>
        </p:nvSpPr>
        <p:spPr>
          <a:xfrm>
            <a:off x="687977" y="1432119"/>
            <a:ext cx="7794172" cy="400110"/>
          </a:xfrm>
          <a:prstGeom prst="rect">
            <a:avLst/>
          </a:prstGeom>
          <a:noFill/>
        </p:spPr>
        <p:txBody>
          <a:bodyPr wrap="square" rtlCol="0">
            <a:spAutoFit/>
          </a:bodyPr>
          <a:lstStyle/>
          <a:p>
            <a:pPr rtl="0">
              <a:spcBef>
                <a:spcPts val="0"/>
              </a:spcBef>
              <a:spcAft>
                <a:spcPts val="0"/>
              </a:spcAft>
            </a:pPr>
            <a:r>
              <a:rPr lang="en-GB" sz="2000" b="0" i="0" u="none" strike="noStrike" dirty="0">
                <a:solidFill>
                  <a:srgbClr val="000000"/>
                </a:solidFill>
                <a:effectLst/>
                <a:latin typeface="Report Rg" panose="020F0503030200020004" pitchFamily="34" charset="-18"/>
              </a:rPr>
              <a:t>Why do you think Rosa Parks did not move?</a:t>
            </a:r>
          </a:p>
        </p:txBody>
      </p:sp>
      <p:grpSp>
        <p:nvGrpSpPr>
          <p:cNvPr id="10" name="Group 9">
            <a:extLst>
              <a:ext uri="{FF2B5EF4-FFF2-40B4-BE49-F238E27FC236}">
                <a16:creationId xmlns:a16="http://schemas.microsoft.com/office/drawing/2014/main" id="{ED64CA91-6882-4472-9747-3D62C096C179}"/>
              </a:ext>
            </a:extLst>
          </p:cNvPr>
          <p:cNvGrpSpPr/>
          <p:nvPr/>
        </p:nvGrpSpPr>
        <p:grpSpPr>
          <a:xfrm>
            <a:off x="5051640" y="2254231"/>
            <a:ext cx="3486291" cy="3110249"/>
            <a:chOff x="5199691" y="2254231"/>
            <a:chExt cx="3477582" cy="3110249"/>
          </a:xfrm>
        </p:grpSpPr>
        <p:sp>
          <p:nvSpPr>
            <p:cNvPr id="9" name="Rectangle 8">
              <a:extLst>
                <a:ext uri="{FF2B5EF4-FFF2-40B4-BE49-F238E27FC236}">
                  <a16:creationId xmlns:a16="http://schemas.microsoft.com/office/drawing/2014/main" id="{2FB9D6C3-D863-427D-82EE-B2668BC6DC18}"/>
                </a:ext>
              </a:extLst>
            </p:cNvPr>
            <p:cNvSpPr/>
            <p:nvPr/>
          </p:nvSpPr>
          <p:spPr>
            <a:xfrm>
              <a:off x="5199691" y="2254231"/>
              <a:ext cx="3477582" cy="3110249"/>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a:extLst>
                <a:ext uri="{FF2B5EF4-FFF2-40B4-BE49-F238E27FC236}">
                  <a16:creationId xmlns:a16="http://schemas.microsoft.com/office/drawing/2014/main" id="{AFD2CAC6-3E13-41A2-BDA3-A852CBF49CAA}"/>
                </a:ext>
              </a:extLst>
            </p:cNvPr>
            <p:cNvSpPr txBox="1"/>
            <p:nvPr/>
          </p:nvSpPr>
          <p:spPr>
            <a:xfrm>
              <a:off x="5295485" y="2532082"/>
              <a:ext cx="3282458" cy="2554545"/>
            </a:xfrm>
            <a:prstGeom prst="rect">
              <a:avLst/>
            </a:prstGeom>
            <a:noFill/>
          </p:spPr>
          <p:txBody>
            <a:bodyPr wrap="square" rtlCol="0">
              <a:spAutoFit/>
            </a:bodyPr>
            <a:lstStyle/>
            <a:p>
              <a:pPr rtl="0">
                <a:spcBef>
                  <a:spcPts val="0"/>
                </a:spcBef>
                <a:spcAft>
                  <a:spcPts val="0"/>
                </a:spcAft>
              </a:pPr>
              <a:r>
                <a:rPr lang="en-GB" sz="2000" b="0" i="0" u="none" strike="noStrike" dirty="0">
                  <a:solidFill>
                    <a:schemeClr val="bg1"/>
                  </a:solidFill>
                  <a:effectLst/>
                  <a:latin typeface="Report Rg" panose="020F0503030200020004" pitchFamily="34" charset="-18"/>
                </a:rPr>
                <a:t>Rosa did not feel she should have to move. She was feeling angry about the unfair segregation that had been happening. Rosa felt that Black people in society were being treated differently than white people.</a:t>
              </a:r>
            </a:p>
          </p:txBody>
        </p:sp>
      </p:grpSp>
      <p:grpSp>
        <p:nvGrpSpPr>
          <p:cNvPr id="2" name="Group 1">
            <a:extLst>
              <a:ext uri="{FF2B5EF4-FFF2-40B4-BE49-F238E27FC236}">
                <a16:creationId xmlns:a16="http://schemas.microsoft.com/office/drawing/2014/main" id="{34DBCFBB-73C1-4470-BE57-49617DD54E5E}"/>
              </a:ext>
            </a:extLst>
          </p:cNvPr>
          <p:cNvGrpSpPr/>
          <p:nvPr/>
        </p:nvGrpSpPr>
        <p:grpSpPr>
          <a:xfrm>
            <a:off x="655121" y="2254231"/>
            <a:ext cx="4401693" cy="3109229"/>
            <a:chOff x="655121" y="2254231"/>
            <a:chExt cx="4401693" cy="3109229"/>
          </a:xfrm>
        </p:grpSpPr>
        <p:pic>
          <p:nvPicPr>
            <p:cNvPr id="14" name="Picture 13">
              <a:extLst>
                <a:ext uri="{FF2B5EF4-FFF2-40B4-BE49-F238E27FC236}">
                  <a16:creationId xmlns:a16="http://schemas.microsoft.com/office/drawing/2014/main" id="{E7FB6A63-4FF1-482D-8D1F-FAE9A7E71468}"/>
                </a:ext>
              </a:extLst>
            </p:cNvPr>
            <p:cNvPicPr>
              <a:picLocks noChangeAspect="1"/>
            </p:cNvPicPr>
            <p:nvPr/>
          </p:nvPicPr>
          <p:blipFill>
            <a:blip r:embed="rId2"/>
            <a:stretch>
              <a:fillRect/>
            </a:stretch>
          </p:blipFill>
          <p:spPr>
            <a:xfrm>
              <a:off x="655121" y="2254231"/>
              <a:ext cx="4401693" cy="3109229"/>
            </a:xfrm>
            <a:prstGeom prst="rect">
              <a:avLst/>
            </a:prstGeom>
          </p:spPr>
        </p:pic>
        <p:sp>
          <p:nvSpPr>
            <p:cNvPr id="16" name="TextBox 15">
              <a:extLst>
                <a:ext uri="{FF2B5EF4-FFF2-40B4-BE49-F238E27FC236}">
                  <a16:creationId xmlns:a16="http://schemas.microsoft.com/office/drawing/2014/main" id="{E1612C74-8EF9-41C8-BFE6-B34E9C13A7D9}"/>
                </a:ext>
              </a:extLst>
            </p:cNvPr>
            <p:cNvSpPr txBox="1"/>
            <p:nvPr/>
          </p:nvSpPr>
          <p:spPr>
            <a:xfrm>
              <a:off x="655121" y="4929051"/>
              <a:ext cx="3089561" cy="369332"/>
            </a:xfrm>
            <a:prstGeom prst="rect">
              <a:avLst/>
            </a:prstGeom>
            <a:noFill/>
          </p:spPr>
          <p:txBody>
            <a:bodyPr wrap="square" rtlCol="0">
              <a:spAutoFit/>
            </a:bodyPr>
            <a:lstStyle/>
            <a:p>
              <a:pPr algn="ctr"/>
              <a:r>
                <a:rPr lang="en-GB" dirty="0">
                  <a:solidFill>
                    <a:schemeClr val="bg1"/>
                  </a:solidFill>
                  <a:latin typeface="Report Rg" panose="020F0503030200020004" pitchFamily="34" charset="-18"/>
                </a:rPr>
                <a:t>click for answer</a:t>
              </a:r>
            </a:p>
          </p:txBody>
        </p:sp>
      </p:grpSp>
    </p:spTree>
    <p:extLst>
      <p:ext uri="{BB962C8B-B14F-4D97-AF65-F5344CB8AC3E}">
        <p14:creationId xmlns:p14="http://schemas.microsoft.com/office/powerpoint/2010/main" val="1467375529"/>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childTnLst>
              </p:cTn>
              <p:nextCondLst>
                <p:cond evt="onClick" delay="0">
                  <p:tgtEl>
                    <p:spTgt spid="2"/>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solidFill>
                  <a:schemeClr val="accent6">
                    <a:lumMod val="75000"/>
                  </a:schemeClr>
                </a:solidFill>
              </a:rPr>
              <a:t>Montgomery Bus Boycott</a:t>
            </a:r>
          </a:p>
        </p:txBody>
      </p:sp>
      <p:pic>
        <p:nvPicPr>
          <p:cNvPr id="3" name="Picture 2" descr="A picture containing text, transport, bus&#10;&#10;Description automatically generated">
            <a:extLst>
              <a:ext uri="{FF2B5EF4-FFF2-40B4-BE49-F238E27FC236}">
                <a16:creationId xmlns:a16="http://schemas.microsoft.com/office/drawing/2014/main" id="{56879003-888C-4524-A4C9-0493D4EE00DD}"/>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475544" y="4969046"/>
            <a:ext cx="3980479" cy="1592030"/>
          </a:xfrm>
          <a:prstGeom prst="rect">
            <a:avLst/>
          </a:prstGeom>
        </p:spPr>
      </p:pic>
      <p:pic>
        <p:nvPicPr>
          <p:cNvPr id="4" name="Picture 3" descr="A picture containing text, group, posing&#10;&#10;Description automatically generated">
            <a:extLst>
              <a:ext uri="{FF2B5EF4-FFF2-40B4-BE49-F238E27FC236}">
                <a16:creationId xmlns:a16="http://schemas.microsoft.com/office/drawing/2014/main" id="{E349C009-0229-4806-9ECA-D2A121638E3C}"/>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b="18940"/>
          <a:stretch/>
        </p:blipFill>
        <p:spPr>
          <a:xfrm>
            <a:off x="4712403" y="4776572"/>
            <a:ext cx="1548448" cy="1602534"/>
          </a:xfrm>
          <a:prstGeom prst="rect">
            <a:avLst/>
          </a:prstGeom>
        </p:spPr>
      </p:pic>
      <p:sp>
        <p:nvSpPr>
          <p:cNvPr id="5" name="TextBox 4">
            <a:extLst>
              <a:ext uri="{FF2B5EF4-FFF2-40B4-BE49-F238E27FC236}">
                <a16:creationId xmlns:a16="http://schemas.microsoft.com/office/drawing/2014/main" id="{39E4B782-6DEA-4697-9F10-1CAACFCCFA0C}"/>
              </a:ext>
            </a:extLst>
          </p:cNvPr>
          <p:cNvSpPr txBox="1"/>
          <p:nvPr/>
        </p:nvSpPr>
        <p:spPr>
          <a:xfrm>
            <a:off x="687977" y="1432119"/>
            <a:ext cx="7794172" cy="3170099"/>
          </a:xfrm>
          <a:prstGeom prst="rect">
            <a:avLst/>
          </a:prstGeom>
          <a:noFill/>
        </p:spPr>
        <p:txBody>
          <a:bodyPr wrap="square" rtlCol="0">
            <a:spAutoFit/>
          </a:bodyPr>
          <a:lstStyle/>
          <a:p>
            <a:pPr rtl="0">
              <a:spcBef>
                <a:spcPts val="0"/>
              </a:spcBef>
              <a:spcAft>
                <a:spcPts val="0"/>
              </a:spcAft>
            </a:pPr>
            <a:r>
              <a:rPr lang="en-GB" sz="2000" b="0" i="0" u="none" strike="noStrike" dirty="0">
                <a:solidFill>
                  <a:srgbClr val="000000"/>
                </a:solidFill>
                <a:effectLst/>
                <a:latin typeface="Report Rg" panose="020F0503030200020004" pitchFamily="34" charset="-18"/>
              </a:rPr>
              <a:t>People were angry about the arrest of Rosa Parks. </a:t>
            </a:r>
          </a:p>
          <a:p>
            <a:pPr rtl="0">
              <a:spcBef>
                <a:spcPts val="0"/>
              </a:spcBef>
              <a:spcAft>
                <a:spcPts val="0"/>
              </a:spcAft>
            </a:pPr>
            <a:endParaRPr lang="en-GB" sz="2000" b="0" i="0" u="none" strike="noStrike" dirty="0">
              <a:solidFill>
                <a:srgbClr val="000000"/>
              </a:solidFill>
              <a:effectLst/>
              <a:latin typeface="Report Rg" panose="020F0503030200020004" pitchFamily="34" charset="-18"/>
            </a:endParaRPr>
          </a:p>
          <a:p>
            <a:pPr rtl="0">
              <a:spcBef>
                <a:spcPts val="0"/>
              </a:spcBef>
              <a:spcAft>
                <a:spcPts val="0"/>
              </a:spcAft>
            </a:pPr>
            <a:r>
              <a:rPr lang="en-GB" sz="2000" b="0" i="0" u="none" strike="noStrike" dirty="0">
                <a:solidFill>
                  <a:srgbClr val="000000"/>
                </a:solidFill>
                <a:effectLst/>
                <a:latin typeface="Report Rg" panose="020F0503030200020004" pitchFamily="34" charset="-18"/>
              </a:rPr>
              <a:t>They organized a bus boycott. </a:t>
            </a:r>
          </a:p>
          <a:p>
            <a:pPr rtl="0">
              <a:spcBef>
                <a:spcPts val="0"/>
              </a:spcBef>
              <a:spcAft>
                <a:spcPts val="0"/>
              </a:spcAft>
            </a:pPr>
            <a:endParaRPr lang="en-GB" sz="2000" b="0" i="0" u="none" strike="noStrike" dirty="0">
              <a:solidFill>
                <a:srgbClr val="000000"/>
              </a:solidFill>
              <a:effectLst/>
              <a:latin typeface="Report Rg" panose="020F0503030200020004" pitchFamily="34" charset="-18"/>
            </a:endParaRPr>
          </a:p>
          <a:p>
            <a:pPr rtl="0">
              <a:spcBef>
                <a:spcPts val="0"/>
              </a:spcBef>
              <a:spcAft>
                <a:spcPts val="0"/>
              </a:spcAft>
            </a:pPr>
            <a:r>
              <a:rPr lang="en-GB" sz="2000" b="0" i="0" u="none" strike="noStrike" dirty="0">
                <a:solidFill>
                  <a:srgbClr val="000000"/>
                </a:solidFill>
                <a:effectLst/>
                <a:latin typeface="Report Rg" panose="020F0503030200020004" pitchFamily="34" charset="-18"/>
              </a:rPr>
              <a:t>Black people would refuse to use any buses until the bus segregation ended.</a:t>
            </a:r>
          </a:p>
          <a:p>
            <a:pPr rtl="0">
              <a:spcBef>
                <a:spcPts val="0"/>
              </a:spcBef>
              <a:spcAft>
                <a:spcPts val="0"/>
              </a:spcAft>
            </a:pPr>
            <a:endParaRPr lang="en-GB" sz="2000" b="0" i="0" u="none" strike="noStrike" dirty="0">
              <a:solidFill>
                <a:srgbClr val="000000"/>
              </a:solidFill>
              <a:effectLst/>
              <a:latin typeface="Report Rg" panose="020F0503030200020004" pitchFamily="34" charset="-18"/>
            </a:endParaRPr>
          </a:p>
          <a:p>
            <a:pPr rtl="0">
              <a:spcBef>
                <a:spcPts val="0"/>
              </a:spcBef>
              <a:spcAft>
                <a:spcPts val="0"/>
              </a:spcAft>
            </a:pPr>
            <a:r>
              <a:rPr lang="en-GB" sz="2000" b="0" i="0" u="none" strike="noStrike" dirty="0">
                <a:solidFill>
                  <a:srgbClr val="000000"/>
                </a:solidFill>
                <a:effectLst/>
                <a:latin typeface="Report Rg" panose="020F0503030200020004" pitchFamily="34" charset="-18"/>
              </a:rPr>
              <a:t>Martin Luther King Jr. led the bus boycott. </a:t>
            </a:r>
          </a:p>
          <a:p>
            <a:pPr rtl="0">
              <a:spcBef>
                <a:spcPts val="0"/>
              </a:spcBef>
              <a:spcAft>
                <a:spcPts val="0"/>
              </a:spcAft>
            </a:pPr>
            <a:endParaRPr lang="en-GB" sz="2000" b="0" i="0" u="none" strike="noStrike" dirty="0">
              <a:solidFill>
                <a:srgbClr val="000000"/>
              </a:solidFill>
              <a:effectLst/>
              <a:latin typeface="Report Rg" panose="020F0503030200020004" pitchFamily="34" charset="-18"/>
            </a:endParaRPr>
          </a:p>
          <a:p>
            <a:pPr rtl="0">
              <a:spcBef>
                <a:spcPts val="0"/>
              </a:spcBef>
              <a:spcAft>
                <a:spcPts val="0"/>
              </a:spcAft>
            </a:pPr>
            <a:r>
              <a:rPr lang="en-GB" sz="2000" b="0" i="0" u="none" strike="noStrike" dirty="0">
                <a:solidFill>
                  <a:srgbClr val="000000"/>
                </a:solidFill>
                <a:effectLst/>
                <a:latin typeface="Report Rg" panose="020F0503030200020004" pitchFamily="34" charset="-18"/>
              </a:rPr>
              <a:t>For 381 days, 40,000 people did not ride the buses.</a:t>
            </a:r>
          </a:p>
        </p:txBody>
      </p:sp>
    </p:spTree>
    <p:extLst>
      <p:ext uri="{BB962C8B-B14F-4D97-AF65-F5344CB8AC3E}">
        <p14:creationId xmlns:p14="http://schemas.microsoft.com/office/powerpoint/2010/main" val="143515339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descr="A group of people in a bus&#10;&#10;Description automatically generated with low confidence">
            <a:extLst>
              <a:ext uri="{FF2B5EF4-FFF2-40B4-BE49-F238E27FC236}">
                <a16:creationId xmlns:a16="http://schemas.microsoft.com/office/drawing/2014/main" id="{6F0E1AA8-E10A-4423-A087-3007863F1102}"/>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t="22613" b="29830"/>
          <a:stretch/>
        </p:blipFill>
        <p:spPr>
          <a:xfrm>
            <a:off x="683211" y="3536013"/>
            <a:ext cx="7772814" cy="2612238"/>
          </a:xfrm>
          <a:prstGeom prst="rect">
            <a:avLst/>
          </a:prstGeom>
        </p:spPr>
      </p:pic>
      <p:sp>
        <p:nvSpPr>
          <p:cNvPr id="9" name="Rectangle: Rounded Corners 8">
            <a:extLst>
              <a:ext uri="{FF2B5EF4-FFF2-40B4-BE49-F238E27FC236}">
                <a16:creationId xmlns:a16="http://schemas.microsoft.com/office/drawing/2014/main" id="{E2DA492B-805F-466B-9D4B-05406901A7F0}"/>
              </a:ext>
            </a:extLst>
          </p:cNvPr>
          <p:cNvSpPr/>
          <p:nvPr/>
        </p:nvSpPr>
        <p:spPr>
          <a:xfrm>
            <a:off x="3268669" y="5237217"/>
            <a:ext cx="2606662" cy="766354"/>
          </a:xfrm>
          <a:prstGeom prst="round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0" i="0" dirty="0">
                <a:solidFill>
                  <a:schemeClr val="bg1"/>
                </a:solidFill>
                <a:effectLst/>
                <a:latin typeface="Report Rg" panose="020F0503030200020004" pitchFamily="34" charset="-18"/>
              </a:rPr>
              <a:t>What do you think unconstitutional means?</a:t>
            </a:r>
            <a:endParaRPr lang="en-GB" dirty="0">
              <a:solidFill>
                <a:schemeClr val="bg1"/>
              </a:solidFill>
              <a:latin typeface="Report Rg" panose="020F0503030200020004" pitchFamily="34" charset="-18"/>
            </a:endParaRPr>
          </a:p>
        </p:txBody>
      </p:sp>
      <p:sp>
        <p:nvSpPr>
          <p:cNvPr id="21" name="Title 20"/>
          <p:cNvSpPr>
            <a:spLocks noGrp="1"/>
          </p:cNvSpPr>
          <p:nvPr>
            <p:ph type="title"/>
          </p:nvPr>
        </p:nvSpPr>
        <p:spPr/>
        <p:txBody>
          <a:bodyPr/>
          <a:lstStyle/>
          <a:p>
            <a:r>
              <a:rPr lang="en-GB" sz="3600" dirty="0">
                <a:solidFill>
                  <a:schemeClr val="accent6">
                    <a:lumMod val="75000"/>
                  </a:schemeClr>
                </a:solidFill>
              </a:rPr>
              <a:t>End of Bus Segregation</a:t>
            </a:r>
          </a:p>
        </p:txBody>
      </p:sp>
      <p:sp>
        <p:nvSpPr>
          <p:cNvPr id="8" name="info">
            <a:extLst>
              <a:ext uri="{FF2B5EF4-FFF2-40B4-BE49-F238E27FC236}">
                <a16:creationId xmlns:a16="http://schemas.microsoft.com/office/drawing/2014/main" id="{984767A7-6F4D-4E39-846D-042096AF139A}"/>
              </a:ext>
            </a:extLst>
          </p:cNvPr>
          <p:cNvSpPr/>
          <p:nvPr/>
        </p:nvSpPr>
        <p:spPr>
          <a:xfrm>
            <a:off x="687975" y="5092537"/>
            <a:ext cx="7776755" cy="1055714"/>
          </a:xfrm>
          <a:prstGeom prst="round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bg1"/>
                </a:solidFill>
                <a:latin typeface="Report Rg" panose="020F0503030200020004" pitchFamily="34" charset="-18"/>
              </a:rPr>
              <a:t>Turn and talk with a partner about that word.</a:t>
            </a:r>
          </a:p>
        </p:txBody>
      </p:sp>
      <p:sp>
        <p:nvSpPr>
          <p:cNvPr id="10" name="TextBox 9">
            <a:extLst>
              <a:ext uri="{FF2B5EF4-FFF2-40B4-BE49-F238E27FC236}">
                <a16:creationId xmlns:a16="http://schemas.microsoft.com/office/drawing/2014/main" id="{75F99EFF-6738-4F60-A290-FEB9395B502A}"/>
              </a:ext>
            </a:extLst>
          </p:cNvPr>
          <p:cNvSpPr txBox="1"/>
          <p:nvPr/>
        </p:nvSpPr>
        <p:spPr>
          <a:xfrm>
            <a:off x="687977" y="1381785"/>
            <a:ext cx="7794172" cy="1938992"/>
          </a:xfrm>
          <a:prstGeom prst="rect">
            <a:avLst/>
          </a:prstGeom>
          <a:noFill/>
        </p:spPr>
        <p:txBody>
          <a:bodyPr wrap="square" rtlCol="0">
            <a:spAutoFit/>
          </a:bodyPr>
          <a:lstStyle/>
          <a:p>
            <a:pPr rtl="0">
              <a:spcBef>
                <a:spcPts val="0"/>
              </a:spcBef>
              <a:spcAft>
                <a:spcPts val="0"/>
              </a:spcAft>
            </a:pPr>
            <a:r>
              <a:rPr lang="en-GB" sz="2000" b="0" i="0" u="none" strike="noStrike" dirty="0">
                <a:solidFill>
                  <a:srgbClr val="000000"/>
                </a:solidFill>
                <a:effectLst/>
                <a:latin typeface="Report Rg" panose="020F0503030200020004" pitchFamily="34" charset="-18"/>
              </a:rPr>
              <a:t>The boycott officially ended on December 20, 1956.</a:t>
            </a:r>
          </a:p>
          <a:p>
            <a:pPr rtl="0">
              <a:spcBef>
                <a:spcPts val="0"/>
              </a:spcBef>
              <a:spcAft>
                <a:spcPts val="0"/>
              </a:spcAft>
            </a:pPr>
            <a:endParaRPr lang="en-GB" sz="2000" b="0" i="0" u="none" strike="noStrike" dirty="0">
              <a:solidFill>
                <a:srgbClr val="000000"/>
              </a:solidFill>
              <a:effectLst/>
              <a:latin typeface="Report Rg" panose="020F0503030200020004" pitchFamily="34" charset="-18"/>
            </a:endParaRPr>
          </a:p>
          <a:p>
            <a:pPr rtl="0">
              <a:spcBef>
                <a:spcPts val="0"/>
              </a:spcBef>
              <a:spcAft>
                <a:spcPts val="0"/>
              </a:spcAft>
            </a:pPr>
            <a:r>
              <a:rPr lang="en-GB" sz="2000" b="0" i="0" u="none" strike="noStrike" dirty="0">
                <a:solidFill>
                  <a:srgbClr val="000000"/>
                </a:solidFill>
                <a:effectLst/>
                <a:latin typeface="Report Rg" panose="020F0503030200020004" pitchFamily="34" charset="-18"/>
              </a:rPr>
              <a:t>The Supreme Court declared that the Alabama and Montgomery laws</a:t>
            </a:r>
          </a:p>
          <a:p>
            <a:pPr rtl="0">
              <a:spcBef>
                <a:spcPts val="0"/>
              </a:spcBef>
              <a:spcAft>
                <a:spcPts val="0"/>
              </a:spcAft>
            </a:pPr>
            <a:r>
              <a:rPr lang="en-GB" sz="2000" b="0" i="0" u="none" strike="noStrike" dirty="0">
                <a:solidFill>
                  <a:srgbClr val="000000"/>
                </a:solidFill>
                <a:effectLst/>
                <a:latin typeface="Report Rg" panose="020F0503030200020004" pitchFamily="34" charset="-18"/>
              </a:rPr>
              <a:t>that segregated buses were unconstitutional. </a:t>
            </a:r>
          </a:p>
          <a:p>
            <a:pPr rtl="0">
              <a:spcBef>
                <a:spcPts val="0"/>
              </a:spcBef>
              <a:spcAft>
                <a:spcPts val="0"/>
              </a:spcAft>
            </a:pPr>
            <a:endParaRPr lang="en-GB" sz="2000" b="0" i="0" u="none" strike="noStrike" dirty="0">
              <a:solidFill>
                <a:srgbClr val="000000"/>
              </a:solidFill>
              <a:effectLst/>
              <a:latin typeface="Report Rg" panose="020F0503030200020004" pitchFamily="34" charset="-18"/>
            </a:endParaRPr>
          </a:p>
          <a:p>
            <a:pPr rtl="0">
              <a:spcBef>
                <a:spcPts val="0"/>
              </a:spcBef>
              <a:spcAft>
                <a:spcPts val="0"/>
              </a:spcAft>
            </a:pPr>
            <a:r>
              <a:rPr lang="en-GB" sz="2000" b="0" i="0" u="none" strike="noStrike" dirty="0">
                <a:solidFill>
                  <a:srgbClr val="000000"/>
                </a:solidFill>
                <a:effectLst/>
                <a:latin typeface="Report Rg" panose="020F0503030200020004" pitchFamily="34" charset="-18"/>
              </a:rPr>
              <a:t>Rosa Parks’ bravery had led to the end of bus segregation. </a:t>
            </a:r>
          </a:p>
        </p:txBody>
      </p:sp>
    </p:spTree>
    <p:extLst>
      <p:ext uri="{BB962C8B-B14F-4D97-AF65-F5344CB8AC3E}">
        <p14:creationId xmlns:p14="http://schemas.microsoft.com/office/powerpoint/2010/main" val="27705227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solidFill>
                  <a:schemeClr val="accent6">
                    <a:lumMod val="75000"/>
                  </a:schemeClr>
                </a:solidFill>
              </a:rPr>
              <a:t>Legacy of Rosa Parks</a:t>
            </a:r>
          </a:p>
        </p:txBody>
      </p:sp>
      <p:sp>
        <p:nvSpPr>
          <p:cNvPr id="4" name="TextBox 3">
            <a:extLst>
              <a:ext uri="{FF2B5EF4-FFF2-40B4-BE49-F238E27FC236}">
                <a16:creationId xmlns:a16="http://schemas.microsoft.com/office/drawing/2014/main" id="{9CD99B45-F9C2-40D0-B602-F74F7897A861}"/>
              </a:ext>
            </a:extLst>
          </p:cNvPr>
          <p:cNvSpPr txBox="1"/>
          <p:nvPr/>
        </p:nvSpPr>
        <p:spPr>
          <a:xfrm>
            <a:off x="687977" y="1381785"/>
            <a:ext cx="7794172" cy="2554545"/>
          </a:xfrm>
          <a:prstGeom prst="rect">
            <a:avLst/>
          </a:prstGeom>
          <a:noFill/>
        </p:spPr>
        <p:txBody>
          <a:bodyPr wrap="square" rtlCol="0">
            <a:spAutoFit/>
          </a:bodyPr>
          <a:lstStyle/>
          <a:p>
            <a:pPr rtl="0">
              <a:spcBef>
                <a:spcPts val="0"/>
              </a:spcBef>
              <a:spcAft>
                <a:spcPts val="0"/>
              </a:spcAft>
            </a:pPr>
            <a:r>
              <a:rPr lang="en-GB" sz="2000" b="0" i="0" u="none" strike="noStrike" dirty="0">
                <a:solidFill>
                  <a:srgbClr val="000000"/>
                </a:solidFill>
                <a:effectLst/>
                <a:latin typeface="Report Rg" panose="020F0503030200020004" pitchFamily="34" charset="-18"/>
              </a:rPr>
              <a:t>Rosa Parks is remembered for her civil rights activism. </a:t>
            </a:r>
          </a:p>
          <a:p>
            <a:pPr rtl="0">
              <a:spcBef>
                <a:spcPts val="0"/>
              </a:spcBef>
              <a:spcAft>
                <a:spcPts val="0"/>
              </a:spcAft>
            </a:pPr>
            <a:endParaRPr lang="en-GB" sz="2000" b="0" i="0" u="none" strike="noStrike" dirty="0">
              <a:solidFill>
                <a:srgbClr val="000000"/>
              </a:solidFill>
              <a:effectLst/>
              <a:latin typeface="Report Rg" panose="020F0503030200020004" pitchFamily="34" charset="-18"/>
            </a:endParaRPr>
          </a:p>
          <a:p>
            <a:pPr rtl="0">
              <a:spcBef>
                <a:spcPts val="0"/>
              </a:spcBef>
              <a:spcAft>
                <a:spcPts val="0"/>
              </a:spcAft>
            </a:pPr>
            <a:r>
              <a:rPr lang="en-GB" sz="2000" b="0" i="0" u="none" strike="noStrike" dirty="0">
                <a:solidFill>
                  <a:srgbClr val="000000"/>
                </a:solidFill>
                <a:effectLst/>
                <a:latin typeface="Report Rg" panose="020F0503030200020004" pitchFamily="34" charset="-18"/>
              </a:rPr>
              <a:t>She is called “the first lady of civil rights.”</a:t>
            </a:r>
          </a:p>
          <a:p>
            <a:pPr rtl="0">
              <a:spcBef>
                <a:spcPts val="0"/>
              </a:spcBef>
              <a:spcAft>
                <a:spcPts val="0"/>
              </a:spcAft>
            </a:pPr>
            <a:endParaRPr lang="en-GB" sz="2000" b="0" i="0" u="none" strike="noStrike" dirty="0">
              <a:solidFill>
                <a:srgbClr val="000000"/>
              </a:solidFill>
              <a:effectLst/>
              <a:latin typeface="Report Rg" panose="020F0503030200020004" pitchFamily="34" charset="-18"/>
            </a:endParaRPr>
          </a:p>
          <a:p>
            <a:pPr rtl="0">
              <a:spcBef>
                <a:spcPts val="0"/>
              </a:spcBef>
              <a:spcAft>
                <a:spcPts val="0"/>
              </a:spcAft>
            </a:pPr>
            <a:r>
              <a:rPr lang="en-GB" sz="2000" b="0" i="0" u="none" strike="noStrike" dirty="0">
                <a:solidFill>
                  <a:srgbClr val="000000"/>
                </a:solidFill>
                <a:effectLst/>
                <a:latin typeface="Report Rg" panose="020F0503030200020004" pitchFamily="34" charset="-18"/>
              </a:rPr>
              <a:t>Rosa Parks received the Presidential Medal of Freedom and the Congressional Gold Medal for her role in the civil rights movement.</a:t>
            </a:r>
          </a:p>
          <a:p>
            <a:pPr rtl="0">
              <a:spcBef>
                <a:spcPts val="0"/>
              </a:spcBef>
              <a:spcAft>
                <a:spcPts val="0"/>
              </a:spcAft>
            </a:pPr>
            <a:endParaRPr lang="en-GB" sz="2000" b="0" i="0" u="none" strike="noStrike" dirty="0">
              <a:solidFill>
                <a:srgbClr val="000000"/>
              </a:solidFill>
              <a:effectLst/>
              <a:latin typeface="Report Rg" panose="020F0503030200020004" pitchFamily="34" charset="-18"/>
            </a:endParaRPr>
          </a:p>
          <a:p>
            <a:pPr rtl="0">
              <a:spcBef>
                <a:spcPts val="0"/>
              </a:spcBef>
              <a:spcAft>
                <a:spcPts val="0"/>
              </a:spcAft>
            </a:pPr>
            <a:r>
              <a:rPr lang="en-GB" sz="2000" b="0" i="0" u="none" strike="noStrike" dirty="0">
                <a:solidFill>
                  <a:srgbClr val="000000"/>
                </a:solidFill>
                <a:effectLst/>
                <a:latin typeface="Report Rg" panose="020F0503030200020004" pitchFamily="34" charset="-18"/>
              </a:rPr>
              <a:t>Rosa Parks Day is celebrated each year on February 4. </a:t>
            </a:r>
          </a:p>
        </p:txBody>
      </p:sp>
      <p:grpSp>
        <p:nvGrpSpPr>
          <p:cNvPr id="10" name="Group 9">
            <a:extLst>
              <a:ext uri="{FF2B5EF4-FFF2-40B4-BE49-F238E27FC236}">
                <a16:creationId xmlns:a16="http://schemas.microsoft.com/office/drawing/2014/main" id="{93D96E6B-9384-4FD8-BBF1-0DBADC4DF2BA}"/>
              </a:ext>
            </a:extLst>
          </p:cNvPr>
          <p:cNvGrpSpPr/>
          <p:nvPr/>
        </p:nvGrpSpPr>
        <p:grpSpPr>
          <a:xfrm>
            <a:off x="-180654" y="3485874"/>
            <a:ext cx="9505309" cy="4546208"/>
            <a:chOff x="-180654" y="3485874"/>
            <a:chExt cx="9505309" cy="4546208"/>
          </a:xfrm>
        </p:grpSpPr>
        <p:pic>
          <p:nvPicPr>
            <p:cNvPr id="7" name="Picture 6" descr="A picture containing text, sign, porcelain&#10;&#10;Description automatically generated">
              <a:extLst>
                <a:ext uri="{FF2B5EF4-FFF2-40B4-BE49-F238E27FC236}">
                  <a16:creationId xmlns:a16="http://schemas.microsoft.com/office/drawing/2014/main" id="{79AFD510-BB86-4F70-A74F-CA2B5B8744F3}"/>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486414" y="4311942"/>
              <a:ext cx="1718168" cy="1678867"/>
            </a:xfrm>
            <a:prstGeom prst="rect">
              <a:avLst/>
            </a:prstGeom>
          </p:spPr>
        </p:pic>
        <p:grpSp>
          <p:nvGrpSpPr>
            <p:cNvPr id="8" name="Group 7">
              <a:extLst>
                <a:ext uri="{FF2B5EF4-FFF2-40B4-BE49-F238E27FC236}">
                  <a16:creationId xmlns:a16="http://schemas.microsoft.com/office/drawing/2014/main" id="{2C799C1B-1707-427B-9AB8-F0C9A253EFEC}"/>
                </a:ext>
              </a:extLst>
            </p:cNvPr>
            <p:cNvGrpSpPr/>
            <p:nvPr/>
          </p:nvGrpSpPr>
          <p:grpSpPr>
            <a:xfrm>
              <a:off x="-180654" y="3485874"/>
              <a:ext cx="9505309" cy="4546208"/>
              <a:chOff x="140086" y="3485874"/>
              <a:chExt cx="9505309" cy="4546208"/>
            </a:xfrm>
          </p:grpSpPr>
          <p:pic>
            <p:nvPicPr>
              <p:cNvPr id="5" name="Picture 4" descr="A close - up of a necklace&#10;&#10;Description automatically generated with medium confidence">
                <a:extLst>
                  <a:ext uri="{FF2B5EF4-FFF2-40B4-BE49-F238E27FC236}">
                    <a16:creationId xmlns:a16="http://schemas.microsoft.com/office/drawing/2014/main" id="{578AC8D0-FE98-4D41-9B8C-17A4CE8CEBD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3500000">
                <a:off x="-318596" y="3944556"/>
                <a:ext cx="4546208" cy="3628843"/>
              </a:xfrm>
              <a:prstGeom prst="rect">
                <a:avLst/>
              </a:prstGeom>
            </p:spPr>
          </p:pic>
          <p:pic>
            <p:nvPicPr>
              <p:cNvPr id="9" name="Picture 8" descr="A close - up of a necklace&#10;&#10;Description automatically generated with medium confidence">
                <a:extLst>
                  <a:ext uri="{FF2B5EF4-FFF2-40B4-BE49-F238E27FC236}">
                    <a16:creationId xmlns:a16="http://schemas.microsoft.com/office/drawing/2014/main" id="{C062C3A7-9721-4962-BEBA-F10CCB4AE32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8100000" flipH="1">
                <a:off x="5099187" y="3944554"/>
                <a:ext cx="4546208" cy="3628843"/>
              </a:xfrm>
              <a:prstGeom prst="rect">
                <a:avLst/>
              </a:prstGeom>
            </p:spPr>
          </p:pic>
        </p:grpSp>
      </p:grpSp>
    </p:spTree>
    <p:extLst>
      <p:ext uri="{BB962C8B-B14F-4D97-AF65-F5344CB8AC3E}">
        <p14:creationId xmlns:p14="http://schemas.microsoft.com/office/powerpoint/2010/main" val="220120129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 name="Rectangle 41">
            <a:extLst>
              <a:ext uri="{FF2B5EF4-FFF2-40B4-BE49-F238E27FC236}">
                <a16:creationId xmlns:a16="http://schemas.microsoft.com/office/drawing/2014/main" id="{39C515C6-124C-40F8-841E-830821606624}"/>
              </a:ext>
            </a:extLst>
          </p:cNvPr>
          <p:cNvSpPr/>
          <p:nvPr/>
        </p:nvSpPr>
        <p:spPr>
          <a:xfrm>
            <a:off x="595618" y="4488325"/>
            <a:ext cx="7886531" cy="464393"/>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1" name="Rectangle 40">
            <a:extLst>
              <a:ext uri="{FF2B5EF4-FFF2-40B4-BE49-F238E27FC236}">
                <a16:creationId xmlns:a16="http://schemas.microsoft.com/office/drawing/2014/main" id="{8970694F-4209-488B-812D-BC89119B629E}"/>
              </a:ext>
            </a:extLst>
          </p:cNvPr>
          <p:cNvSpPr/>
          <p:nvPr/>
        </p:nvSpPr>
        <p:spPr>
          <a:xfrm>
            <a:off x="595618" y="3061671"/>
            <a:ext cx="7886531" cy="464393"/>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0" name="Rectangle 39">
            <a:extLst>
              <a:ext uri="{FF2B5EF4-FFF2-40B4-BE49-F238E27FC236}">
                <a16:creationId xmlns:a16="http://schemas.microsoft.com/office/drawing/2014/main" id="{58CFA19C-907B-4E4C-B257-F4F55D379551}"/>
              </a:ext>
            </a:extLst>
          </p:cNvPr>
          <p:cNvSpPr/>
          <p:nvPr/>
        </p:nvSpPr>
        <p:spPr>
          <a:xfrm>
            <a:off x="595618" y="1577130"/>
            <a:ext cx="7886531" cy="464393"/>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Title 20"/>
          <p:cNvSpPr>
            <a:spLocks noGrp="1"/>
          </p:cNvSpPr>
          <p:nvPr>
            <p:ph type="title"/>
          </p:nvPr>
        </p:nvSpPr>
        <p:spPr/>
        <p:txBody>
          <a:bodyPr/>
          <a:lstStyle/>
          <a:p>
            <a:r>
              <a:rPr lang="en-GB" sz="3600" dirty="0">
                <a:solidFill>
                  <a:schemeClr val="accent6">
                    <a:lumMod val="75000"/>
                  </a:schemeClr>
                </a:solidFill>
              </a:rPr>
              <a:t>Check Your Knowledge</a:t>
            </a:r>
          </a:p>
        </p:txBody>
      </p:sp>
      <p:sp>
        <p:nvSpPr>
          <p:cNvPr id="4" name="TextBox 3">
            <a:extLst>
              <a:ext uri="{FF2B5EF4-FFF2-40B4-BE49-F238E27FC236}">
                <a16:creationId xmlns:a16="http://schemas.microsoft.com/office/drawing/2014/main" id="{5B069562-39FB-4432-8226-361B8C5CB80B}"/>
              </a:ext>
            </a:extLst>
          </p:cNvPr>
          <p:cNvSpPr txBox="1"/>
          <p:nvPr/>
        </p:nvSpPr>
        <p:spPr>
          <a:xfrm>
            <a:off x="687977" y="1616677"/>
            <a:ext cx="7794172" cy="400110"/>
          </a:xfrm>
          <a:prstGeom prst="rect">
            <a:avLst/>
          </a:prstGeom>
          <a:noFill/>
        </p:spPr>
        <p:txBody>
          <a:bodyPr wrap="square" rtlCol="0">
            <a:spAutoFit/>
          </a:bodyPr>
          <a:lstStyle/>
          <a:p>
            <a:pPr rtl="0">
              <a:spcBef>
                <a:spcPts val="0"/>
              </a:spcBef>
              <a:spcAft>
                <a:spcPts val="0"/>
              </a:spcAft>
            </a:pPr>
            <a:r>
              <a:rPr lang="en-GB" sz="2000" b="0" i="0" u="none" strike="noStrike" dirty="0">
                <a:solidFill>
                  <a:schemeClr val="bg1"/>
                </a:solidFill>
                <a:effectLst/>
                <a:latin typeface="Report Rg" panose="020F0503030200020004" pitchFamily="34" charset="-18"/>
              </a:rPr>
              <a:t>1. What year was Rosa Parks arrested? </a:t>
            </a:r>
          </a:p>
        </p:txBody>
      </p:sp>
      <p:sp>
        <p:nvSpPr>
          <p:cNvPr id="5" name="Oval 4">
            <a:extLst>
              <a:ext uri="{FF2B5EF4-FFF2-40B4-BE49-F238E27FC236}">
                <a16:creationId xmlns:a16="http://schemas.microsoft.com/office/drawing/2014/main" id="{35A44139-776C-4651-83AD-3F770DBCC0A8}"/>
              </a:ext>
            </a:extLst>
          </p:cNvPr>
          <p:cNvSpPr/>
          <p:nvPr/>
        </p:nvSpPr>
        <p:spPr>
          <a:xfrm>
            <a:off x="822121" y="2281806"/>
            <a:ext cx="536896" cy="536896"/>
          </a:xfrm>
          <a:prstGeom prst="ellipse">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GB" sz="3000" b="1" dirty="0">
              <a:latin typeface="Report Rg" panose="020F0503030200020004" pitchFamily="34" charset="-18"/>
            </a:endParaRPr>
          </a:p>
        </p:txBody>
      </p:sp>
      <p:sp>
        <p:nvSpPr>
          <p:cNvPr id="6" name="TextBox 5">
            <a:extLst>
              <a:ext uri="{FF2B5EF4-FFF2-40B4-BE49-F238E27FC236}">
                <a16:creationId xmlns:a16="http://schemas.microsoft.com/office/drawing/2014/main" id="{9802E3B6-CB11-4BC6-A090-9B7ED4EB1704}"/>
              </a:ext>
            </a:extLst>
          </p:cNvPr>
          <p:cNvSpPr txBox="1"/>
          <p:nvPr/>
        </p:nvSpPr>
        <p:spPr>
          <a:xfrm>
            <a:off x="853872" y="2151861"/>
            <a:ext cx="536896" cy="707886"/>
          </a:xfrm>
          <a:prstGeom prst="rect">
            <a:avLst/>
          </a:prstGeom>
          <a:noFill/>
        </p:spPr>
        <p:txBody>
          <a:bodyPr wrap="square" rtlCol="0">
            <a:spAutoFit/>
          </a:bodyPr>
          <a:lstStyle/>
          <a:p>
            <a:r>
              <a:rPr lang="en-GB" sz="4000" b="1" dirty="0">
                <a:solidFill>
                  <a:schemeClr val="bg1"/>
                </a:solidFill>
                <a:latin typeface="Report Rg" panose="020F0503030200020004" pitchFamily="34" charset="-18"/>
              </a:rPr>
              <a:t>a</a:t>
            </a:r>
          </a:p>
        </p:txBody>
      </p:sp>
      <p:sp>
        <p:nvSpPr>
          <p:cNvPr id="8" name="TextBox 7">
            <a:extLst>
              <a:ext uri="{FF2B5EF4-FFF2-40B4-BE49-F238E27FC236}">
                <a16:creationId xmlns:a16="http://schemas.microsoft.com/office/drawing/2014/main" id="{774FF1E3-069D-4A32-BAB5-4F822CDA612E}"/>
              </a:ext>
            </a:extLst>
          </p:cNvPr>
          <p:cNvSpPr txBox="1"/>
          <p:nvPr/>
        </p:nvSpPr>
        <p:spPr>
          <a:xfrm>
            <a:off x="1475377" y="2350199"/>
            <a:ext cx="772873" cy="400110"/>
          </a:xfrm>
          <a:prstGeom prst="rect">
            <a:avLst/>
          </a:prstGeom>
          <a:noFill/>
        </p:spPr>
        <p:txBody>
          <a:bodyPr wrap="square" rtlCol="0">
            <a:spAutoFit/>
          </a:bodyPr>
          <a:lstStyle/>
          <a:p>
            <a:pPr rtl="0">
              <a:spcBef>
                <a:spcPts val="0"/>
              </a:spcBef>
              <a:spcAft>
                <a:spcPts val="0"/>
              </a:spcAft>
            </a:pPr>
            <a:r>
              <a:rPr lang="en-GB" sz="2000" b="0" i="0" u="none" strike="noStrike" dirty="0">
                <a:solidFill>
                  <a:srgbClr val="000000"/>
                </a:solidFill>
                <a:effectLst/>
                <a:latin typeface="Report Rg" panose="020F0503030200020004" pitchFamily="34" charset="-18"/>
              </a:rPr>
              <a:t>1913 </a:t>
            </a:r>
          </a:p>
        </p:txBody>
      </p:sp>
      <p:sp>
        <p:nvSpPr>
          <p:cNvPr id="9" name="Oval 8">
            <a:extLst>
              <a:ext uri="{FF2B5EF4-FFF2-40B4-BE49-F238E27FC236}">
                <a16:creationId xmlns:a16="http://schemas.microsoft.com/office/drawing/2014/main" id="{E3C0A090-8E31-4146-B87E-1AD11F6D4C6A}"/>
              </a:ext>
            </a:extLst>
          </p:cNvPr>
          <p:cNvSpPr/>
          <p:nvPr/>
        </p:nvSpPr>
        <p:spPr>
          <a:xfrm>
            <a:off x="2332859" y="2281806"/>
            <a:ext cx="536896" cy="536896"/>
          </a:xfrm>
          <a:prstGeom prst="ellipse">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GB" sz="3000" b="1" dirty="0">
              <a:latin typeface="Report Rg" panose="020F0503030200020004" pitchFamily="34" charset="-18"/>
            </a:endParaRPr>
          </a:p>
        </p:txBody>
      </p:sp>
      <p:sp>
        <p:nvSpPr>
          <p:cNvPr id="10" name="TextBox 9">
            <a:extLst>
              <a:ext uri="{FF2B5EF4-FFF2-40B4-BE49-F238E27FC236}">
                <a16:creationId xmlns:a16="http://schemas.microsoft.com/office/drawing/2014/main" id="{93A357AD-31A4-42FC-B1EA-135CB2C055BF}"/>
              </a:ext>
            </a:extLst>
          </p:cNvPr>
          <p:cNvSpPr txBox="1"/>
          <p:nvPr/>
        </p:nvSpPr>
        <p:spPr>
          <a:xfrm>
            <a:off x="2381388" y="2185417"/>
            <a:ext cx="536896" cy="707886"/>
          </a:xfrm>
          <a:prstGeom prst="rect">
            <a:avLst/>
          </a:prstGeom>
          <a:noFill/>
        </p:spPr>
        <p:txBody>
          <a:bodyPr wrap="square" rtlCol="0">
            <a:spAutoFit/>
          </a:bodyPr>
          <a:lstStyle/>
          <a:p>
            <a:r>
              <a:rPr lang="en-GB" sz="4000" b="1" dirty="0">
                <a:solidFill>
                  <a:schemeClr val="bg1"/>
                </a:solidFill>
                <a:latin typeface="Report Rg" panose="020F0503030200020004" pitchFamily="34" charset="-18"/>
              </a:rPr>
              <a:t>b</a:t>
            </a:r>
          </a:p>
        </p:txBody>
      </p:sp>
      <p:sp>
        <p:nvSpPr>
          <p:cNvPr id="11" name="TextBox 10">
            <a:extLst>
              <a:ext uri="{FF2B5EF4-FFF2-40B4-BE49-F238E27FC236}">
                <a16:creationId xmlns:a16="http://schemas.microsoft.com/office/drawing/2014/main" id="{FCA28806-6197-4E08-9C78-1C3E96C70D58}"/>
              </a:ext>
            </a:extLst>
          </p:cNvPr>
          <p:cNvSpPr txBox="1"/>
          <p:nvPr/>
        </p:nvSpPr>
        <p:spPr>
          <a:xfrm>
            <a:off x="2986115" y="2350199"/>
            <a:ext cx="772873" cy="400110"/>
          </a:xfrm>
          <a:prstGeom prst="rect">
            <a:avLst/>
          </a:prstGeom>
          <a:noFill/>
        </p:spPr>
        <p:txBody>
          <a:bodyPr wrap="square" rtlCol="0">
            <a:spAutoFit/>
          </a:bodyPr>
          <a:lstStyle/>
          <a:p>
            <a:pPr rtl="0">
              <a:spcBef>
                <a:spcPts val="0"/>
              </a:spcBef>
              <a:spcAft>
                <a:spcPts val="0"/>
              </a:spcAft>
            </a:pPr>
            <a:r>
              <a:rPr lang="en-GB" sz="1800" b="0" i="0" u="none" strike="noStrike" dirty="0">
                <a:solidFill>
                  <a:srgbClr val="000000"/>
                </a:solidFill>
                <a:effectLst/>
                <a:latin typeface="Calibri" panose="020F0502020204030204" pitchFamily="34" charset="0"/>
              </a:rPr>
              <a:t>1956   </a:t>
            </a:r>
            <a:r>
              <a:rPr lang="en-GB" sz="2000" b="0" i="0" u="none" strike="noStrike" dirty="0">
                <a:solidFill>
                  <a:srgbClr val="000000"/>
                </a:solidFill>
                <a:effectLst/>
                <a:latin typeface="Report Rg" panose="020F0503030200020004" pitchFamily="34" charset="-18"/>
              </a:rPr>
              <a:t> </a:t>
            </a:r>
          </a:p>
        </p:txBody>
      </p:sp>
      <p:sp>
        <p:nvSpPr>
          <p:cNvPr id="12" name="Oval 11">
            <a:extLst>
              <a:ext uri="{FF2B5EF4-FFF2-40B4-BE49-F238E27FC236}">
                <a16:creationId xmlns:a16="http://schemas.microsoft.com/office/drawing/2014/main" id="{3D90066F-3108-4752-861E-6E045FC55C5D}"/>
              </a:ext>
            </a:extLst>
          </p:cNvPr>
          <p:cNvSpPr/>
          <p:nvPr/>
        </p:nvSpPr>
        <p:spPr>
          <a:xfrm>
            <a:off x="3758988" y="2281806"/>
            <a:ext cx="536896" cy="536896"/>
          </a:xfrm>
          <a:prstGeom prst="ellipse">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GB" sz="3000" b="1" dirty="0">
              <a:latin typeface="Report Rg" panose="020F0503030200020004" pitchFamily="34" charset="-18"/>
            </a:endParaRPr>
          </a:p>
        </p:txBody>
      </p:sp>
      <p:sp>
        <p:nvSpPr>
          <p:cNvPr id="13" name="TextBox 12">
            <a:extLst>
              <a:ext uri="{FF2B5EF4-FFF2-40B4-BE49-F238E27FC236}">
                <a16:creationId xmlns:a16="http://schemas.microsoft.com/office/drawing/2014/main" id="{03760DB6-9145-463A-8430-3A776BD3A3C2}"/>
              </a:ext>
            </a:extLst>
          </p:cNvPr>
          <p:cNvSpPr txBox="1"/>
          <p:nvPr/>
        </p:nvSpPr>
        <p:spPr>
          <a:xfrm>
            <a:off x="4412244" y="2350199"/>
            <a:ext cx="772873" cy="369332"/>
          </a:xfrm>
          <a:prstGeom prst="rect">
            <a:avLst/>
          </a:prstGeom>
          <a:noFill/>
        </p:spPr>
        <p:txBody>
          <a:bodyPr wrap="square" rtlCol="0">
            <a:spAutoFit/>
          </a:bodyPr>
          <a:lstStyle/>
          <a:p>
            <a:pPr rtl="0">
              <a:spcBef>
                <a:spcPts val="0"/>
              </a:spcBef>
              <a:spcAft>
                <a:spcPts val="0"/>
              </a:spcAft>
            </a:pPr>
            <a:r>
              <a:rPr lang="en-GB" sz="1800" b="0" i="0" u="none" strike="noStrike" dirty="0">
                <a:solidFill>
                  <a:srgbClr val="000000"/>
                </a:solidFill>
                <a:effectLst/>
                <a:latin typeface="Calibri" panose="020F0502020204030204" pitchFamily="34" charset="0"/>
              </a:rPr>
              <a:t>1955</a:t>
            </a:r>
            <a:endParaRPr lang="en-GB" sz="2000" b="0" i="0" u="none" strike="noStrike" dirty="0">
              <a:solidFill>
                <a:srgbClr val="000000"/>
              </a:solidFill>
              <a:effectLst/>
              <a:latin typeface="Report Rg" panose="020F0503030200020004" pitchFamily="34" charset="-18"/>
            </a:endParaRPr>
          </a:p>
        </p:txBody>
      </p:sp>
      <p:sp>
        <p:nvSpPr>
          <p:cNvPr id="14" name="TextBox 13">
            <a:extLst>
              <a:ext uri="{FF2B5EF4-FFF2-40B4-BE49-F238E27FC236}">
                <a16:creationId xmlns:a16="http://schemas.microsoft.com/office/drawing/2014/main" id="{EA8427C0-4440-41C0-83DD-69AD1D1F6D75}"/>
              </a:ext>
            </a:extLst>
          </p:cNvPr>
          <p:cNvSpPr txBox="1"/>
          <p:nvPr/>
        </p:nvSpPr>
        <p:spPr>
          <a:xfrm>
            <a:off x="3796507" y="2151861"/>
            <a:ext cx="536896" cy="707886"/>
          </a:xfrm>
          <a:prstGeom prst="rect">
            <a:avLst/>
          </a:prstGeom>
          <a:noFill/>
        </p:spPr>
        <p:txBody>
          <a:bodyPr wrap="square" rtlCol="0">
            <a:spAutoFit/>
          </a:bodyPr>
          <a:lstStyle/>
          <a:p>
            <a:r>
              <a:rPr lang="en-GB" sz="4000" b="1" dirty="0">
                <a:solidFill>
                  <a:schemeClr val="bg1"/>
                </a:solidFill>
                <a:latin typeface="Report Rg" panose="020F0503030200020004" pitchFamily="34" charset="-18"/>
              </a:rPr>
              <a:t>c</a:t>
            </a:r>
          </a:p>
        </p:txBody>
      </p:sp>
      <p:sp>
        <p:nvSpPr>
          <p:cNvPr id="15" name="TextBox 14">
            <a:extLst>
              <a:ext uri="{FF2B5EF4-FFF2-40B4-BE49-F238E27FC236}">
                <a16:creationId xmlns:a16="http://schemas.microsoft.com/office/drawing/2014/main" id="{254A873F-9FEC-4717-9CF0-2F0D15927FAA}"/>
              </a:ext>
            </a:extLst>
          </p:cNvPr>
          <p:cNvSpPr txBox="1"/>
          <p:nvPr/>
        </p:nvSpPr>
        <p:spPr>
          <a:xfrm>
            <a:off x="687977" y="3092491"/>
            <a:ext cx="7794172" cy="400110"/>
          </a:xfrm>
          <a:prstGeom prst="rect">
            <a:avLst/>
          </a:prstGeom>
          <a:noFill/>
        </p:spPr>
        <p:txBody>
          <a:bodyPr wrap="square" rtlCol="0">
            <a:spAutoFit/>
          </a:bodyPr>
          <a:lstStyle/>
          <a:p>
            <a:pPr rtl="0">
              <a:spcBef>
                <a:spcPts val="0"/>
              </a:spcBef>
              <a:spcAft>
                <a:spcPts val="0"/>
              </a:spcAft>
            </a:pPr>
            <a:r>
              <a:rPr lang="en-GB" sz="2000" b="0" i="0" u="none" strike="noStrike" dirty="0">
                <a:solidFill>
                  <a:schemeClr val="bg1"/>
                </a:solidFill>
                <a:effectLst/>
                <a:latin typeface="Report Rg" panose="020F0503030200020004" pitchFamily="34" charset="-18"/>
              </a:rPr>
              <a:t>2. Who led the bus boycott in Montgomery?</a:t>
            </a:r>
          </a:p>
        </p:txBody>
      </p:sp>
      <p:sp>
        <p:nvSpPr>
          <p:cNvPr id="16" name="Oval 15">
            <a:extLst>
              <a:ext uri="{FF2B5EF4-FFF2-40B4-BE49-F238E27FC236}">
                <a16:creationId xmlns:a16="http://schemas.microsoft.com/office/drawing/2014/main" id="{9A236F3F-201A-4361-845C-03BCCA14F0B7}"/>
              </a:ext>
            </a:extLst>
          </p:cNvPr>
          <p:cNvSpPr/>
          <p:nvPr/>
        </p:nvSpPr>
        <p:spPr>
          <a:xfrm>
            <a:off x="822121" y="3732453"/>
            <a:ext cx="536896" cy="536896"/>
          </a:xfrm>
          <a:prstGeom prst="ellipse">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GB" sz="3000" b="1" dirty="0">
              <a:latin typeface="Report Rg" panose="020F0503030200020004" pitchFamily="34" charset="-18"/>
            </a:endParaRPr>
          </a:p>
        </p:txBody>
      </p:sp>
      <p:sp>
        <p:nvSpPr>
          <p:cNvPr id="17" name="TextBox 16">
            <a:extLst>
              <a:ext uri="{FF2B5EF4-FFF2-40B4-BE49-F238E27FC236}">
                <a16:creationId xmlns:a16="http://schemas.microsoft.com/office/drawing/2014/main" id="{DCA7F720-3130-46B0-9B30-B3D43C35F847}"/>
              </a:ext>
            </a:extLst>
          </p:cNvPr>
          <p:cNvSpPr txBox="1"/>
          <p:nvPr/>
        </p:nvSpPr>
        <p:spPr>
          <a:xfrm>
            <a:off x="853872" y="3602508"/>
            <a:ext cx="536896" cy="707886"/>
          </a:xfrm>
          <a:prstGeom prst="rect">
            <a:avLst/>
          </a:prstGeom>
          <a:noFill/>
        </p:spPr>
        <p:txBody>
          <a:bodyPr wrap="square" rtlCol="0">
            <a:spAutoFit/>
          </a:bodyPr>
          <a:lstStyle/>
          <a:p>
            <a:r>
              <a:rPr lang="en-GB" sz="4000" b="1" dirty="0">
                <a:solidFill>
                  <a:schemeClr val="bg1"/>
                </a:solidFill>
                <a:latin typeface="Report Rg" panose="020F0503030200020004" pitchFamily="34" charset="-18"/>
              </a:rPr>
              <a:t>a</a:t>
            </a:r>
          </a:p>
        </p:txBody>
      </p:sp>
      <p:sp>
        <p:nvSpPr>
          <p:cNvPr id="18" name="TextBox 17">
            <a:extLst>
              <a:ext uri="{FF2B5EF4-FFF2-40B4-BE49-F238E27FC236}">
                <a16:creationId xmlns:a16="http://schemas.microsoft.com/office/drawing/2014/main" id="{4077B88D-3AAA-4B65-BD24-87B3CF769E7C}"/>
              </a:ext>
            </a:extLst>
          </p:cNvPr>
          <p:cNvSpPr txBox="1"/>
          <p:nvPr/>
        </p:nvSpPr>
        <p:spPr>
          <a:xfrm>
            <a:off x="1475377" y="3800846"/>
            <a:ext cx="1394378" cy="400110"/>
          </a:xfrm>
          <a:prstGeom prst="rect">
            <a:avLst/>
          </a:prstGeom>
          <a:noFill/>
        </p:spPr>
        <p:txBody>
          <a:bodyPr wrap="square" rtlCol="0">
            <a:spAutoFit/>
          </a:bodyPr>
          <a:lstStyle/>
          <a:p>
            <a:pPr rtl="0">
              <a:spcBef>
                <a:spcPts val="0"/>
              </a:spcBef>
              <a:spcAft>
                <a:spcPts val="0"/>
              </a:spcAft>
            </a:pPr>
            <a:r>
              <a:rPr lang="en-GB" sz="2000" b="0" i="0" u="none" strike="noStrike" dirty="0">
                <a:solidFill>
                  <a:srgbClr val="000000"/>
                </a:solidFill>
                <a:effectLst/>
                <a:latin typeface="Report Rg" panose="020F0503030200020004" pitchFamily="34" charset="-18"/>
              </a:rPr>
              <a:t>Malcolm X</a:t>
            </a:r>
          </a:p>
        </p:txBody>
      </p:sp>
      <p:sp>
        <p:nvSpPr>
          <p:cNvPr id="20" name="TextBox 19">
            <a:extLst>
              <a:ext uri="{FF2B5EF4-FFF2-40B4-BE49-F238E27FC236}">
                <a16:creationId xmlns:a16="http://schemas.microsoft.com/office/drawing/2014/main" id="{E71B10E5-4064-4C40-9D4A-16AED15C0ECC}"/>
              </a:ext>
            </a:extLst>
          </p:cNvPr>
          <p:cNvSpPr txBox="1"/>
          <p:nvPr/>
        </p:nvSpPr>
        <p:spPr>
          <a:xfrm>
            <a:off x="4780642" y="3636064"/>
            <a:ext cx="536896" cy="707886"/>
          </a:xfrm>
          <a:prstGeom prst="rect">
            <a:avLst/>
          </a:prstGeom>
          <a:noFill/>
        </p:spPr>
        <p:txBody>
          <a:bodyPr wrap="square" rtlCol="0">
            <a:spAutoFit/>
          </a:bodyPr>
          <a:lstStyle/>
          <a:p>
            <a:r>
              <a:rPr lang="en-GB" sz="4000" b="1" dirty="0">
                <a:solidFill>
                  <a:schemeClr val="bg1"/>
                </a:solidFill>
                <a:latin typeface="Report Rg" panose="020F0503030200020004" pitchFamily="34" charset="-18"/>
              </a:rPr>
              <a:t>b</a:t>
            </a:r>
          </a:p>
        </p:txBody>
      </p:sp>
      <p:sp>
        <p:nvSpPr>
          <p:cNvPr id="22" name="TextBox 21">
            <a:extLst>
              <a:ext uri="{FF2B5EF4-FFF2-40B4-BE49-F238E27FC236}">
                <a16:creationId xmlns:a16="http://schemas.microsoft.com/office/drawing/2014/main" id="{6AF5A12D-FE9F-495E-9F1C-74F9EEF0E476}"/>
              </a:ext>
            </a:extLst>
          </p:cNvPr>
          <p:cNvSpPr txBox="1"/>
          <p:nvPr/>
        </p:nvSpPr>
        <p:spPr>
          <a:xfrm>
            <a:off x="3523011" y="3800846"/>
            <a:ext cx="2214340" cy="369332"/>
          </a:xfrm>
          <a:prstGeom prst="rect">
            <a:avLst/>
          </a:prstGeom>
          <a:noFill/>
        </p:spPr>
        <p:txBody>
          <a:bodyPr wrap="square" rtlCol="0">
            <a:spAutoFit/>
          </a:bodyPr>
          <a:lstStyle/>
          <a:p>
            <a:pPr rtl="0">
              <a:spcBef>
                <a:spcPts val="0"/>
              </a:spcBef>
              <a:spcAft>
                <a:spcPts val="0"/>
              </a:spcAft>
            </a:pPr>
            <a:r>
              <a:rPr lang="en-GB" sz="1800" b="0" i="0" u="none" strike="noStrike" dirty="0">
                <a:solidFill>
                  <a:srgbClr val="000000"/>
                </a:solidFill>
                <a:effectLst/>
                <a:latin typeface="Report Rg" panose="020F0503030200020004" pitchFamily="34" charset="-18"/>
              </a:rPr>
              <a:t>Martin Luther King Jr. </a:t>
            </a:r>
            <a:endParaRPr lang="en-GB" sz="2000" b="0" i="0" u="none" strike="noStrike" dirty="0">
              <a:solidFill>
                <a:srgbClr val="000000"/>
              </a:solidFill>
              <a:effectLst/>
              <a:latin typeface="Report Rg" panose="020F0503030200020004" pitchFamily="34" charset="-18"/>
            </a:endParaRPr>
          </a:p>
        </p:txBody>
      </p:sp>
      <p:sp>
        <p:nvSpPr>
          <p:cNvPr id="23" name="Oval 22">
            <a:extLst>
              <a:ext uri="{FF2B5EF4-FFF2-40B4-BE49-F238E27FC236}">
                <a16:creationId xmlns:a16="http://schemas.microsoft.com/office/drawing/2014/main" id="{E66F4E79-85C0-4FE8-BA1D-DA9952370691}"/>
              </a:ext>
            </a:extLst>
          </p:cNvPr>
          <p:cNvSpPr/>
          <p:nvPr/>
        </p:nvSpPr>
        <p:spPr>
          <a:xfrm>
            <a:off x="5822682" y="3732453"/>
            <a:ext cx="536896" cy="536896"/>
          </a:xfrm>
          <a:prstGeom prst="ellipse">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GB" sz="3000" b="1" dirty="0">
              <a:latin typeface="Report Rg" panose="020F0503030200020004" pitchFamily="34" charset="-18"/>
            </a:endParaRPr>
          </a:p>
        </p:txBody>
      </p:sp>
      <p:sp>
        <p:nvSpPr>
          <p:cNvPr id="24" name="TextBox 23">
            <a:extLst>
              <a:ext uri="{FF2B5EF4-FFF2-40B4-BE49-F238E27FC236}">
                <a16:creationId xmlns:a16="http://schemas.microsoft.com/office/drawing/2014/main" id="{F21A7496-1A38-45EB-A5FF-056F78FE72CB}"/>
              </a:ext>
            </a:extLst>
          </p:cNvPr>
          <p:cNvSpPr txBox="1"/>
          <p:nvPr/>
        </p:nvSpPr>
        <p:spPr>
          <a:xfrm>
            <a:off x="6475938" y="3800846"/>
            <a:ext cx="1462832" cy="369332"/>
          </a:xfrm>
          <a:prstGeom prst="rect">
            <a:avLst/>
          </a:prstGeom>
          <a:noFill/>
        </p:spPr>
        <p:txBody>
          <a:bodyPr wrap="square" rtlCol="0">
            <a:spAutoFit/>
          </a:bodyPr>
          <a:lstStyle/>
          <a:p>
            <a:pPr rtl="0">
              <a:spcBef>
                <a:spcPts val="0"/>
              </a:spcBef>
              <a:spcAft>
                <a:spcPts val="0"/>
              </a:spcAft>
            </a:pPr>
            <a:r>
              <a:rPr lang="en-GB" sz="1800" b="0" i="0" u="none" strike="noStrike" dirty="0">
                <a:solidFill>
                  <a:srgbClr val="000000"/>
                </a:solidFill>
                <a:effectLst/>
                <a:latin typeface="Report Rg" panose="020F0503030200020004" pitchFamily="34" charset="-18"/>
              </a:rPr>
              <a:t>Rosa Parks</a:t>
            </a:r>
            <a:endParaRPr lang="en-GB" sz="2000" b="0" i="0" u="none" strike="noStrike" dirty="0">
              <a:solidFill>
                <a:srgbClr val="000000"/>
              </a:solidFill>
              <a:effectLst/>
              <a:latin typeface="Report Rg" panose="020F0503030200020004" pitchFamily="34" charset="-18"/>
            </a:endParaRPr>
          </a:p>
        </p:txBody>
      </p:sp>
      <p:sp>
        <p:nvSpPr>
          <p:cNvPr id="25" name="TextBox 24">
            <a:extLst>
              <a:ext uri="{FF2B5EF4-FFF2-40B4-BE49-F238E27FC236}">
                <a16:creationId xmlns:a16="http://schemas.microsoft.com/office/drawing/2014/main" id="{3694163A-F80E-403F-B0F5-901872EA36A6}"/>
              </a:ext>
            </a:extLst>
          </p:cNvPr>
          <p:cNvSpPr txBox="1"/>
          <p:nvPr/>
        </p:nvSpPr>
        <p:spPr>
          <a:xfrm>
            <a:off x="5860201" y="3602508"/>
            <a:ext cx="536896" cy="707886"/>
          </a:xfrm>
          <a:prstGeom prst="rect">
            <a:avLst/>
          </a:prstGeom>
          <a:noFill/>
        </p:spPr>
        <p:txBody>
          <a:bodyPr wrap="square" rtlCol="0">
            <a:spAutoFit/>
          </a:bodyPr>
          <a:lstStyle/>
          <a:p>
            <a:r>
              <a:rPr lang="en-GB" sz="4000" b="1" dirty="0">
                <a:solidFill>
                  <a:schemeClr val="bg1"/>
                </a:solidFill>
                <a:latin typeface="Report Rg" panose="020F0503030200020004" pitchFamily="34" charset="-18"/>
              </a:rPr>
              <a:t>c</a:t>
            </a:r>
          </a:p>
        </p:txBody>
      </p:sp>
      <p:sp>
        <p:nvSpPr>
          <p:cNvPr id="27" name="Oval 26">
            <a:extLst>
              <a:ext uri="{FF2B5EF4-FFF2-40B4-BE49-F238E27FC236}">
                <a16:creationId xmlns:a16="http://schemas.microsoft.com/office/drawing/2014/main" id="{6A24CDF8-7163-4428-BA05-E8FA849F26BE}"/>
              </a:ext>
            </a:extLst>
          </p:cNvPr>
          <p:cNvSpPr/>
          <p:nvPr/>
        </p:nvSpPr>
        <p:spPr>
          <a:xfrm>
            <a:off x="2875523" y="3732453"/>
            <a:ext cx="536896" cy="536896"/>
          </a:xfrm>
          <a:prstGeom prst="ellipse">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GB" sz="3000" b="1" dirty="0">
              <a:latin typeface="Report Rg" panose="020F0503030200020004" pitchFamily="34" charset="-18"/>
            </a:endParaRPr>
          </a:p>
        </p:txBody>
      </p:sp>
      <p:sp>
        <p:nvSpPr>
          <p:cNvPr id="28" name="TextBox 27">
            <a:extLst>
              <a:ext uri="{FF2B5EF4-FFF2-40B4-BE49-F238E27FC236}">
                <a16:creationId xmlns:a16="http://schemas.microsoft.com/office/drawing/2014/main" id="{D94659DE-2FE1-492A-9001-76DA882F2DFA}"/>
              </a:ext>
            </a:extLst>
          </p:cNvPr>
          <p:cNvSpPr txBox="1"/>
          <p:nvPr/>
        </p:nvSpPr>
        <p:spPr>
          <a:xfrm>
            <a:off x="2932441" y="3636064"/>
            <a:ext cx="536896" cy="707886"/>
          </a:xfrm>
          <a:prstGeom prst="rect">
            <a:avLst/>
          </a:prstGeom>
          <a:noFill/>
        </p:spPr>
        <p:txBody>
          <a:bodyPr wrap="square" rtlCol="0">
            <a:spAutoFit/>
          </a:bodyPr>
          <a:lstStyle/>
          <a:p>
            <a:r>
              <a:rPr lang="en-GB" sz="4000" b="1" dirty="0">
                <a:solidFill>
                  <a:schemeClr val="bg1"/>
                </a:solidFill>
                <a:latin typeface="Report Rg" panose="020F0503030200020004" pitchFamily="34" charset="-18"/>
              </a:rPr>
              <a:t>b</a:t>
            </a:r>
          </a:p>
        </p:txBody>
      </p:sp>
      <p:sp>
        <p:nvSpPr>
          <p:cNvPr id="30" name="TextBox 29">
            <a:extLst>
              <a:ext uri="{FF2B5EF4-FFF2-40B4-BE49-F238E27FC236}">
                <a16:creationId xmlns:a16="http://schemas.microsoft.com/office/drawing/2014/main" id="{64E8B04E-5A8A-405A-B2E0-C82F8A38FFF7}"/>
              </a:ext>
            </a:extLst>
          </p:cNvPr>
          <p:cNvSpPr txBox="1"/>
          <p:nvPr/>
        </p:nvSpPr>
        <p:spPr>
          <a:xfrm>
            <a:off x="687977" y="4519717"/>
            <a:ext cx="7794172" cy="400110"/>
          </a:xfrm>
          <a:prstGeom prst="rect">
            <a:avLst/>
          </a:prstGeom>
          <a:noFill/>
        </p:spPr>
        <p:txBody>
          <a:bodyPr wrap="square" rtlCol="0">
            <a:spAutoFit/>
          </a:bodyPr>
          <a:lstStyle/>
          <a:p>
            <a:pPr rtl="0">
              <a:spcBef>
                <a:spcPts val="0"/>
              </a:spcBef>
              <a:spcAft>
                <a:spcPts val="0"/>
              </a:spcAft>
            </a:pPr>
            <a:r>
              <a:rPr lang="en-GB" sz="2000" b="0" i="0" u="none" strike="noStrike" dirty="0">
                <a:solidFill>
                  <a:schemeClr val="bg1"/>
                </a:solidFill>
                <a:effectLst/>
                <a:latin typeface="Report Rg" panose="020F0503030200020004" pitchFamily="34" charset="-18"/>
              </a:rPr>
              <a:t>3. What did Rosa Parks refuse to do?</a:t>
            </a:r>
          </a:p>
        </p:txBody>
      </p:sp>
      <p:sp>
        <p:nvSpPr>
          <p:cNvPr id="31" name="Oval 30">
            <a:extLst>
              <a:ext uri="{FF2B5EF4-FFF2-40B4-BE49-F238E27FC236}">
                <a16:creationId xmlns:a16="http://schemas.microsoft.com/office/drawing/2014/main" id="{035B8CCF-9A80-42D2-A346-BF26C1F60C2A}"/>
              </a:ext>
            </a:extLst>
          </p:cNvPr>
          <p:cNvSpPr/>
          <p:nvPr/>
        </p:nvSpPr>
        <p:spPr>
          <a:xfrm>
            <a:off x="822121" y="5226791"/>
            <a:ext cx="536896" cy="536896"/>
          </a:xfrm>
          <a:prstGeom prst="ellipse">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GB" sz="3000" b="1" dirty="0">
              <a:latin typeface="Report Rg" panose="020F0503030200020004" pitchFamily="34" charset="-18"/>
            </a:endParaRPr>
          </a:p>
        </p:txBody>
      </p:sp>
      <p:sp>
        <p:nvSpPr>
          <p:cNvPr id="32" name="TextBox 31">
            <a:extLst>
              <a:ext uri="{FF2B5EF4-FFF2-40B4-BE49-F238E27FC236}">
                <a16:creationId xmlns:a16="http://schemas.microsoft.com/office/drawing/2014/main" id="{519CC0B0-A2E5-48F0-87CF-B152CE9F1271}"/>
              </a:ext>
            </a:extLst>
          </p:cNvPr>
          <p:cNvSpPr txBox="1"/>
          <p:nvPr/>
        </p:nvSpPr>
        <p:spPr>
          <a:xfrm>
            <a:off x="853872" y="5080068"/>
            <a:ext cx="536896" cy="707886"/>
          </a:xfrm>
          <a:prstGeom prst="rect">
            <a:avLst/>
          </a:prstGeom>
          <a:noFill/>
        </p:spPr>
        <p:txBody>
          <a:bodyPr wrap="square" rtlCol="0">
            <a:spAutoFit/>
          </a:bodyPr>
          <a:lstStyle/>
          <a:p>
            <a:r>
              <a:rPr lang="en-GB" sz="4000" b="1" dirty="0">
                <a:solidFill>
                  <a:schemeClr val="bg1"/>
                </a:solidFill>
                <a:latin typeface="Report Rg" panose="020F0503030200020004" pitchFamily="34" charset="-18"/>
              </a:rPr>
              <a:t>a</a:t>
            </a:r>
          </a:p>
        </p:txBody>
      </p:sp>
      <p:sp>
        <p:nvSpPr>
          <p:cNvPr id="33" name="TextBox 32">
            <a:extLst>
              <a:ext uri="{FF2B5EF4-FFF2-40B4-BE49-F238E27FC236}">
                <a16:creationId xmlns:a16="http://schemas.microsoft.com/office/drawing/2014/main" id="{5BBFEA99-2AFF-40E2-ABE1-ED5634FD520B}"/>
              </a:ext>
            </a:extLst>
          </p:cNvPr>
          <p:cNvSpPr txBox="1"/>
          <p:nvPr/>
        </p:nvSpPr>
        <p:spPr>
          <a:xfrm>
            <a:off x="1475377" y="5132133"/>
            <a:ext cx="2433171" cy="707886"/>
          </a:xfrm>
          <a:prstGeom prst="rect">
            <a:avLst/>
          </a:prstGeom>
          <a:noFill/>
        </p:spPr>
        <p:txBody>
          <a:bodyPr wrap="square" rtlCol="0">
            <a:spAutoFit/>
          </a:bodyPr>
          <a:lstStyle/>
          <a:p>
            <a:pPr rtl="0">
              <a:spcBef>
                <a:spcPts val="0"/>
              </a:spcBef>
              <a:spcAft>
                <a:spcPts val="0"/>
              </a:spcAft>
            </a:pPr>
            <a:r>
              <a:rPr lang="en-GB" sz="2000" b="0" i="0" u="none" strike="noStrike" dirty="0">
                <a:solidFill>
                  <a:srgbClr val="000000"/>
                </a:solidFill>
                <a:effectLst/>
                <a:latin typeface="Report Rg" panose="020F0503030200020004" pitchFamily="34" charset="-18"/>
              </a:rPr>
              <a:t>give her seat to a white passenger</a:t>
            </a:r>
          </a:p>
        </p:txBody>
      </p:sp>
      <p:sp>
        <p:nvSpPr>
          <p:cNvPr id="34" name="Oval 33">
            <a:extLst>
              <a:ext uri="{FF2B5EF4-FFF2-40B4-BE49-F238E27FC236}">
                <a16:creationId xmlns:a16="http://schemas.microsoft.com/office/drawing/2014/main" id="{19C56A3E-56AB-4AD8-BA3A-E3CDFE08D707}"/>
              </a:ext>
            </a:extLst>
          </p:cNvPr>
          <p:cNvSpPr/>
          <p:nvPr/>
        </p:nvSpPr>
        <p:spPr>
          <a:xfrm>
            <a:off x="3758989" y="5226791"/>
            <a:ext cx="536896" cy="536896"/>
          </a:xfrm>
          <a:prstGeom prst="ellipse">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GB" sz="3000" b="1" dirty="0">
              <a:latin typeface="Report Rg" panose="020F0503030200020004" pitchFamily="34" charset="-18"/>
            </a:endParaRPr>
          </a:p>
        </p:txBody>
      </p:sp>
      <p:sp>
        <p:nvSpPr>
          <p:cNvPr id="35" name="TextBox 34">
            <a:extLst>
              <a:ext uri="{FF2B5EF4-FFF2-40B4-BE49-F238E27FC236}">
                <a16:creationId xmlns:a16="http://schemas.microsoft.com/office/drawing/2014/main" id="{6F04198E-E4B6-4D54-861A-D4F2E4FAC3EF}"/>
              </a:ext>
            </a:extLst>
          </p:cNvPr>
          <p:cNvSpPr txBox="1"/>
          <p:nvPr/>
        </p:nvSpPr>
        <p:spPr>
          <a:xfrm>
            <a:off x="3807518" y="5130402"/>
            <a:ext cx="536896" cy="707886"/>
          </a:xfrm>
          <a:prstGeom prst="rect">
            <a:avLst/>
          </a:prstGeom>
          <a:noFill/>
        </p:spPr>
        <p:txBody>
          <a:bodyPr wrap="square" rtlCol="0">
            <a:spAutoFit/>
          </a:bodyPr>
          <a:lstStyle/>
          <a:p>
            <a:r>
              <a:rPr lang="en-GB" sz="4000" b="1" dirty="0">
                <a:solidFill>
                  <a:schemeClr val="bg1"/>
                </a:solidFill>
                <a:latin typeface="Report Rg" panose="020F0503030200020004" pitchFamily="34" charset="-18"/>
              </a:rPr>
              <a:t>b</a:t>
            </a:r>
          </a:p>
        </p:txBody>
      </p:sp>
      <p:sp>
        <p:nvSpPr>
          <p:cNvPr id="36" name="TextBox 35">
            <a:extLst>
              <a:ext uri="{FF2B5EF4-FFF2-40B4-BE49-F238E27FC236}">
                <a16:creationId xmlns:a16="http://schemas.microsoft.com/office/drawing/2014/main" id="{AA4D5A07-A960-43EC-A757-3D9660BDE538}"/>
              </a:ext>
            </a:extLst>
          </p:cNvPr>
          <p:cNvSpPr txBox="1"/>
          <p:nvPr/>
        </p:nvSpPr>
        <p:spPr>
          <a:xfrm>
            <a:off x="4353522" y="5295184"/>
            <a:ext cx="1447956" cy="369332"/>
          </a:xfrm>
          <a:prstGeom prst="rect">
            <a:avLst/>
          </a:prstGeom>
          <a:noFill/>
        </p:spPr>
        <p:txBody>
          <a:bodyPr wrap="square" rtlCol="0">
            <a:spAutoFit/>
          </a:bodyPr>
          <a:lstStyle/>
          <a:p>
            <a:pPr rtl="0">
              <a:spcBef>
                <a:spcPts val="0"/>
              </a:spcBef>
              <a:spcAft>
                <a:spcPts val="0"/>
              </a:spcAft>
            </a:pPr>
            <a:r>
              <a:rPr lang="en-GB" sz="1800" b="0" i="0" u="none" strike="noStrike" dirty="0">
                <a:solidFill>
                  <a:srgbClr val="000000"/>
                </a:solidFill>
                <a:effectLst/>
                <a:latin typeface="Report Rg" panose="020F0503030200020004" pitchFamily="34" charset="-18"/>
              </a:rPr>
              <a:t>pay bus fare</a:t>
            </a:r>
            <a:endParaRPr lang="en-GB" sz="2000" b="0" i="0" u="none" strike="noStrike" dirty="0">
              <a:solidFill>
                <a:srgbClr val="000000"/>
              </a:solidFill>
              <a:effectLst/>
              <a:latin typeface="Report Rg" panose="020F0503030200020004" pitchFamily="34" charset="-18"/>
            </a:endParaRPr>
          </a:p>
        </p:txBody>
      </p:sp>
      <p:sp>
        <p:nvSpPr>
          <p:cNvPr id="37" name="Oval 36">
            <a:extLst>
              <a:ext uri="{FF2B5EF4-FFF2-40B4-BE49-F238E27FC236}">
                <a16:creationId xmlns:a16="http://schemas.microsoft.com/office/drawing/2014/main" id="{2B53B09E-173E-4D19-81E9-39C85BF47B03}"/>
              </a:ext>
            </a:extLst>
          </p:cNvPr>
          <p:cNvSpPr/>
          <p:nvPr/>
        </p:nvSpPr>
        <p:spPr>
          <a:xfrm>
            <a:off x="5889794" y="5226791"/>
            <a:ext cx="536896" cy="536896"/>
          </a:xfrm>
          <a:prstGeom prst="ellipse">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GB" sz="3000" b="1" dirty="0">
              <a:latin typeface="Report Rg" panose="020F0503030200020004" pitchFamily="34" charset="-18"/>
            </a:endParaRPr>
          </a:p>
        </p:txBody>
      </p:sp>
      <p:sp>
        <p:nvSpPr>
          <p:cNvPr id="38" name="TextBox 37">
            <a:extLst>
              <a:ext uri="{FF2B5EF4-FFF2-40B4-BE49-F238E27FC236}">
                <a16:creationId xmlns:a16="http://schemas.microsoft.com/office/drawing/2014/main" id="{83C88F2E-3ACF-4C6A-82BA-EC66346BBBDB}"/>
              </a:ext>
            </a:extLst>
          </p:cNvPr>
          <p:cNvSpPr txBox="1"/>
          <p:nvPr/>
        </p:nvSpPr>
        <p:spPr>
          <a:xfrm>
            <a:off x="6543050" y="5295184"/>
            <a:ext cx="1652994" cy="369332"/>
          </a:xfrm>
          <a:prstGeom prst="rect">
            <a:avLst/>
          </a:prstGeom>
          <a:noFill/>
        </p:spPr>
        <p:txBody>
          <a:bodyPr wrap="square" rtlCol="0">
            <a:spAutoFit/>
          </a:bodyPr>
          <a:lstStyle/>
          <a:p>
            <a:pPr rtl="0">
              <a:spcBef>
                <a:spcPts val="0"/>
              </a:spcBef>
              <a:spcAft>
                <a:spcPts val="0"/>
              </a:spcAft>
            </a:pPr>
            <a:r>
              <a:rPr lang="en-GB" sz="1800" b="0" i="0" u="none" strike="noStrike" dirty="0">
                <a:solidFill>
                  <a:srgbClr val="000000"/>
                </a:solidFill>
                <a:effectLst/>
                <a:latin typeface="Report Rg" panose="020F0503030200020004" pitchFamily="34" charset="-18"/>
              </a:rPr>
              <a:t>get off the bus</a:t>
            </a:r>
          </a:p>
        </p:txBody>
      </p:sp>
      <p:sp>
        <p:nvSpPr>
          <p:cNvPr id="39" name="TextBox 38">
            <a:extLst>
              <a:ext uri="{FF2B5EF4-FFF2-40B4-BE49-F238E27FC236}">
                <a16:creationId xmlns:a16="http://schemas.microsoft.com/office/drawing/2014/main" id="{178BA2B9-3B5F-4625-80D0-EEC9ABA9E781}"/>
              </a:ext>
            </a:extLst>
          </p:cNvPr>
          <p:cNvSpPr txBox="1"/>
          <p:nvPr/>
        </p:nvSpPr>
        <p:spPr>
          <a:xfrm>
            <a:off x="5927313" y="5080068"/>
            <a:ext cx="536896" cy="707886"/>
          </a:xfrm>
          <a:prstGeom prst="rect">
            <a:avLst/>
          </a:prstGeom>
          <a:noFill/>
        </p:spPr>
        <p:txBody>
          <a:bodyPr wrap="square" rtlCol="0">
            <a:spAutoFit/>
          </a:bodyPr>
          <a:lstStyle/>
          <a:p>
            <a:r>
              <a:rPr lang="en-GB" sz="4000" b="1" dirty="0">
                <a:solidFill>
                  <a:schemeClr val="bg1"/>
                </a:solidFill>
                <a:latin typeface="Report Rg" panose="020F0503030200020004" pitchFamily="34" charset="-18"/>
              </a:rPr>
              <a:t>c</a:t>
            </a:r>
          </a:p>
        </p:txBody>
      </p:sp>
    </p:spTree>
    <p:extLst>
      <p:ext uri="{BB962C8B-B14F-4D97-AF65-F5344CB8AC3E}">
        <p14:creationId xmlns:p14="http://schemas.microsoft.com/office/powerpoint/2010/main" val="107647451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solidFill>
                  <a:schemeClr val="accent6">
                    <a:lumMod val="75000"/>
                  </a:schemeClr>
                </a:solidFill>
              </a:rPr>
              <a:t>Check Your Knowledge</a:t>
            </a:r>
          </a:p>
        </p:txBody>
      </p:sp>
      <p:sp>
        <p:nvSpPr>
          <p:cNvPr id="4" name="Rectangle 3">
            <a:extLst>
              <a:ext uri="{FF2B5EF4-FFF2-40B4-BE49-F238E27FC236}">
                <a16:creationId xmlns:a16="http://schemas.microsoft.com/office/drawing/2014/main" id="{787E406F-EDFB-4BF4-8152-2778D89CBBB9}"/>
              </a:ext>
            </a:extLst>
          </p:cNvPr>
          <p:cNvSpPr/>
          <p:nvPr/>
        </p:nvSpPr>
        <p:spPr>
          <a:xfrm>
            <a:off x="595618" y="4627666"/>
            <a:ext cx="7886531" cy="792545"/>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C7CA3037-040E-42DB-8CE6-3C3645E12699}"/>
              </a:ext>
            </a:extLst>
          </p:cNvPr>
          <p:cNvSpPr/>
          <p:nvPr/>
        </p:nvSpPr>
        <p:spPr>
          <a:xfrm>
            <a:off x="595618" y="3201012"/>
            <a:ext cx="7886531" cy="464393"/>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a:extLst>
              <a:ext uri="{FF2B5EF4-FFF2-40B4-BE49-F238E27FC236}">
                <a16:creationId xmlns:a16="http://schemas.microsoft.com/office/drawing/2014/main" id="{42F12039-BF43-4752-B060-B8CE7889C931}"/>
              </a:ext>
            </a:extLst>
          </p:cNvPr>
          <p:cNvSpPr/>
          <p:nvPr/>
        </p:nvSpPr>
        <p:spPr>
          <a:xfrm>
            <a:off x="595618" y="1455215"/>
            <a:ext cx="7886531" cy="765116"/>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a:extLst>
              <a:ext uri="{FF2B5EF4-FFF2-40B4-BE49-F238E27FC236}">
                <a16:creationId xmlns:a16="http://schemas.microsoft.com/office/drawing/2014/main" id="{68EE2165-5394-4BBB-AECF-3AE6298B5778}"/>
              </a:ext>
            </a:extLst>
          </p:cNvPr>
          <p:cNvSpPr txBox="1"/>
          <p:nvPr/>
        </p:nvSpPr>
        <p:spPr>
          <a:xfrm>
            <a:off x="687977" y="1494762"/>
            <a:ext cx="7794172" cy="707886"/>
          </a:xfrm>
          <a:prstGeom prst="rect">
            <a:avLst/>
          </a:prstGeom>
          <a:noFill/>
        </p:spPr>
        <p:txBody>
          <a:bodyPr wrap="square" rtlCol="0">
            <a:spAutoFit/>
          </a:bodyPr>
          <a:lstStyle/>
          <a:p>
            <a:pPr rtl="0">
              <a:spcBef>
                <a:spcPts val="0"/>
              </a:spcBef>
              <a:spcAft>
                <a:spcPts val="0"/>
              </a:spcAft>
            </a:pPr>
            <a:r>
              <a:rPr lang="en-GB" sz="2000" b="0" i="0" u="none" strike="noStrike" dirty="0">
                <a:solidFill>
                  <a:schemeClr val="bg1"/>
                </a:solidFill>
                <a:effectLst/>
                <a:latin typeface="Report Rg" panose="020F0503030200020004" pitchFamily="34" charset="-18"/>
              </a:rPr>
              <a:t>4. Black and white children could attend school together during segregation.</a:t>
            </a:r>
          </a:p>
        </p:txBody>
      </p:sp>
      <p:sp>
        <p:nvSpPr>
          <p:cNvPr id="8" name="Oval 7">
            <a:extLst>
              <a:ext uri="{FF2B5EF4-FFF2-40B4-BE49-F238E27FC236}">
                <a16:creationId xmlns:a16="http://schemas.microsoft.com/office/drawing/2014/main" id="{26B3A8A2-309B-4F66-BDBB-7ABF328765C1}"/>
              </a:ext>
            </a:extLst>
          </p:cNvPr>
          <p:cNvSpPr/>
          <p:nvPr/>
        </p:nvSpPr>
        <p:spPr>
          <a:xfrm>
            <a:off x="822121" y="2421147"/>
            <a:ext cx="536896" cy="536896"/>
          </a:xfrm>
          <a:prstGeom prst="ellipse">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GB" sz="3000" b="1" dirty="0">
              <a:latin typeface="Report Rg" panose="020F0503030200020004" pitchFamily="34" charset="-18"/>
            </a:endParaRPr>
          </a:p>
        </p:txBody>
      </p:sp>
      <p:sp>
        <p:nvSpPr>
          <p:cNvPr id="9" name="TextBox 8">
            <a:extLst>
              <a:ext uri="{FF2B5EF4-FFF2-40B4-BE49-F238E27FC236}">
                <a16:creationId xmlns:a16="http://schemas.microsoft.com/office/drawing/2014/main" id="{0BB0306F-A188-489B-B4F8-6680E3454A7B}"/>
              </a:ext>
            </a:extLst>
          </p:cNvPr>
          <p:cNvSpPr txBox="1"/>
          <p:nvPr/>
        </p:nvSpPr>
        <p:spPr>
          <a:xfrm>
            <a:off x="853872" y="2291202"/>
            <a:ext cx="536896" cy="707886"/>
          </a:xfrm>
          <a:prstGeom prst="rect">
            <a:avLst/>
          </a:prstGeom>
          <a:noFill/>
        </p:spPr>
        <p:txBody>
          <a:bodyPr wrap="square" rtlCol="0">
            <a:spAutoFit/>
          </a:bodyPr>
          <a:lstStyle/>
          <a:p>
            <a:r>
              <a:rPr lang="en-GB" sz="4000" b="1" dirty="0">
                <a:solidFill>
                  <a:schemeClr val="bg1"/>
                </a:solidFill>
                <a:latin typeface="Report Rg" panose="020F0503030200020004" pitchFamily="34" charset="-18"/>
              </a:rPr>
              <a:t>a</a:t>
            </a:r>
          </a:p>
        </p:txBody>
      </p:sp>
      <p:sp>
        <p:nvSpPr>
          <p:cNvPr id="10" name="TextBox 9">
            <a:extLst>
              <a:ext uri="{FF2B5EF4-FFF2-40B4-BE49-F238E27FC236}">
                <a16:creationId xmlns:a16="http://schemas.microsoft.com/office/drawing/2014/main" id="{FC7A95AB-002C-4AD8-A578-DFA39BDD5383}"/>
              </a:ext>
            </a:extLst>
          </p:cNvPr>
          <p:cNvSpPr txBox="1"/>
          <p:nvPr/>
        </p:nvSpPr>
        <p:spPr>
          <a:xfrm>
            <a:off x="1475377" y="2489540"/>
            <a:ext cx="772873" cy="400110"/>
          </a:xfrm>
          <a:prstGeom prst="rect">
            <a:avLst/>
          </a:prstGeom>
          <a:noFill/>
        </p:spPr>
        <p:txBody>
          <a:bodyPr wrap="square" rtlCol="0">
            <a:spAutoFit/>
          </a:bodyPr>
          <a:lstStyle/>
          <a:p>
            <a:pPr rtl="0">
              <a:spcBef>
                <a:spcPts val="0"/>
              </a:spcBef>
              <a:spcAft>
                <a:spcPts val="0"/>
              </a:spcAft>
            </a:pPr>
            <a:r>
              <a:rPr lang="en-GB" sz="2000" b="0" i="0" u="none" strike="noStrike" dirty="0">
                <a:solidFill>
                  <a:srgbClr val="000000"/>
                </a:solidFill>
                <a:effectLst/>
                <a:latin typeface="Report Rg" panose="020F0503030200020004" pitchFamily="34" charset="-18"/>
              </a:rPr>
              <a:t>true </a:t>
            </a:r>
          </a:p>
        </p:txBody>
      </p:sp>
      <p:sp>
        <p:nvSpPr>
          <p:cNvPr id="11" name="Oval 10">
            <a:extLst>
              <a:ext uri="{FF2B5EF4-FFF2-40B4-BE49-F238E27FC236}">
                <a16:creationId xmlns:a16="http://schemas.microsoft.com/office/drawing/2014/main" id="{89A28C91-706D-4F0F-9E69-A5B28D2784FA}"/>
              </a:ext>
            </a:extLst>
          </p:cNvPr>
          <p:cNvSpPr/>
          <p:nvPr/>
        </p:nvSpPr>
        <p:spPr>
          <a:xfrm>
            <a:off x="2332859" y="2421147"/>
            <a:ext cx="536896" cy="536896"/>
          </a:xfrm>
          <a:prstGeom prst="ellipse">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GB" sz="3000" b="1" dirty="0">
              <a:latin typeface="Report Rg" panose="020F0503030200020004" pitchFamily="34" charset="-18"/>
            </a:endParaRPr>
          </a:p>
        </p:txBody>
      </p:sp>
      <p:sp>
        <p:nvSpPr>
          <p:cNvPr id="12" name="TextBox 11">
            <a:extLst>
              <a:ext uri="{FF2B5EF4-FFF2-40B4-BE49-F238E27FC236}">
                <a16:creationId xmlns:a16="http://schemas.microsoft.com/office/drawing/2014/main" id="{6CB1C5D5-1E0D-4C4C-99D0-BBA5E43E42B7}"/>
              </a:ext>
            </a:extLst>
          </p:cNvPr>
          <p:cNvSpPr txBox="1"/>
          <p:nvPr/>
        </p:nvSpPr>
        <p:spPr>
          <a:xfrm>
            <a:off x="2381388" y="2324758"/>
            <a:ext cx="536896" cy="707886"/>
          </a:xfrm>
          <a:prstGeom prst="rect">
            <a:avLst/>
          </a:prstGeom>
          <a:noFill/>
        </p:spPr>
        <p:txBody>
          <a:bodyPr wrap="square" rtlCol="0">
            <a:spAutoFit/>
          </a:bodyPr>
          <a:lstStyle/>
          <a:p>
            <a:r>
              <a:rPr lang="en-GB" sz="4000" b="1" dirty="0">
                <a:solidFill>
                  <a:schemeClr val="bg1"/>
                </a:solidFill>
                <a:latin typeface="Report Rg" panose="020F0503030200020004" pitchFamily="34" charset="-18"/>
              </a:rPr>
              <a:t>b</a:t>
            </a:r>
          </a:p>
        </p:txBody>
      </p:sp>
      <p:sp>
        <p:nvSpPr>
          <p:cNvPr id="13" name="TextBox 12">
            <a:extLst>
              <a:ext uri="{FF2B5EF4-FFF2-40B4-BE49-F238E27FC236}">
                <a16:creationId xmlns:a16="http://schemas.microsoft.com/office/drawing/2014/main" id="{FFDD0073-AC1A-45EF-83F9-D0945B8C349A}"/>
              </a:ext>
            </a:extLst>
          </p:cNvPr>
          <p:cNvSpPr txBox="1"/>
          <p:nvPr/>
        </p:nvSpPr>
        <p:spPr>
          <a:xfrm>
            <a:off x="2986115" y="2489540"/>
            <a:ext cx="772873" cy="400110"/>
          </a:xfrm>
          <a:prstGeom prst="rect">
            <a:avLst/>
          </a:prstGeom>
          <a:noFill/>
        </p:spPr>
        <p:txBody>
          <a:bodyPr wrap="square" rtlCol="0">
            <a:spAutoFit/>
          </a:bodyPr>
          <a:lstStyle/>
          <a:p>
            <a:pPr rtl="0">
              <a:spcBef>
                <a:spcPts val="0"/>
              </a:spcBef>
              <a:spcAft>
                <a:spcPts val="0"/>
              </a:spcAft>
            </a:pPr>
            <a:r>
              <a:rPr lang="en-GB" sz="1800" b="0" i="0" u="none" strike="noStrike" dirty="0">
                <a:solidFill>
                  <a:srgbClr val="000000"/>
                </a:solidFill>
                <a:effectLst/>
                <a:latin typeface="Calibri" panose="020F0502020204030204" pitchFamily="34" charset="0"/>
              </a:rPr>
              <a:t>false   </a:t>
            </a:r>
            <a:r>
              <a:rPr lang="en-GB" sz="2000" b="0" i="0" u="none" strike="noStrike" dirty="0">
                <a:solidFill>
                  <a:srgbClr val="000000"/>
                </a:solidFill>
                <a:effectLst/>
                <a:latin typeface="Report Rg" panose="020F0503030200020004" pitchFamily="34" charset="-18"/>
              </a:rPr>
              <a:t> </a:t>
            </a:r>
          </a:p>
        </p:txBody>
      </p:sp>
      <p:sp>
        <p:nvSpPr>
          <p:cNvPr id="17" name="TextBox 16">
            <a:extLst>
              <a:ext uri="{FF2B5EF4-FFF2-40B4-BE49-F238E27FC236}">
                <a16:creationId xmlns:a16="http://schemas.microsoft.com/office/drawing/2014/main" id="{7A2873D8-4241-467D-8448-ED1E900BD196}"/>
              </a:ext>
            </a:extLst>
          </p:cNvPr>
          <p:cNvSpPr txBox="1"/>
          <p:nvPr/>
        </p:nvSpPr>
        <p:spPr>
          <a:xfrm>
            <a:off x="687977" y="3231832"/>
            <a:ext cx="7794172" cy="400110"/>
          </a:xfrm>
          <a:prstGeom prst="rect">
            <a:avLst/>
          </a:prstGeom>
          <a:noFill/>
        </p:spPr>
        <p:txBody>
          <a:bodyPr wrap="square" rtlCol="0">
            <a:spAutoFit/>
          </a:bodyPr>
          <a:lstStyle/>
          <a:p>
            <a:pPr rtl="0">
              <a:spcBef>
                <a:spcPts val="0"/>
              </a:spcBef>
              <a:spcAft>
                <a:spcPts val="0"/>
              </a:spcAft>
            </a:pPr>
            <a:r>
              <a:rPr lang="en-GB" sz="2000" b="0" i="0" u="none" strike="noStrike" dirty="0">
                <a:solidFill>
                  <a:schemeClr val="bg1"/>
                </a:solidFill>
                <a:effectLst/>
                <a:latin typeface="Report Rg" panose="020F0503030200020004" pitchFamily="34" charset="-18"/>
              </a:rPr>
              <a:t>5. Rosa Parks lived in the city as a child.</a:t>
            </a:r>
          </a:p>
        </p:txBody>
      </p:sp>
      <p:sp>
        <p:nvSpPr>
          <p:cNvPr id="19" name="TextBox 18">
            <a:extLst>
              <a:ext uri="{FF2B5EF4-FFF2-40B4-BE49-F238E27FC236}">
                <a16:creationId xmlns:a16="http://schemas.microsoft.com/office/drawing/2014/main" id="{C5E8F6A0-59AE-43E8-8C10-7F8742507E07}"/>
              </a:ext>
            </a:extLst>
          </p:cNvPr>
          <p:cNvSpPr txBox="1"/>
          <p:nvPr/>
        </p:nvSpPr>
        <p:spPr>
          <a:xfrm>
            <a:off x="853872" y="3741849"/>
            <a:ext cx="536896" cy="707886"/>
          </a:xfrm>
          <a:prstGeom prst="rect">
            <a:avLst/>
          </a:prstGeom>
          <a:noFill/>
        </p:spPr>
        <p:txBody>
          <a:bodyPr wrap="square" rtlCol="0">
            <a:spAutoFit/>
          </a:bodyPr>
          <a:lstStyle/>
          <a:p>
            <a:r>
              <a:rPr lang="en-GB" sz="4000" b="1" dirty="0">
                <a:solidFill>
                  <a:schemeClr val="bg1"/>
                </a:solidFill>
                <a:latin typeface="Report Rg" panose="020F0503030200020004" pitchFamily="34" charset="-18"/>
              </a:rPr>
              <a:t>a</a:t>
            </a:r>
          </a:p>
        </p:txBody>
      </p:sp>
      <p:sp>
        <p:nvSpPr>
          <p:cNvPr id="22" name="TextBox 21">
            <a:extLst>
              <a:ext uri="{FF2B5EF4-FFF2-40B4-BE49-F238E27FC236}">
                <a16:creationId xmlns:a16="http://schemas.microsoft.com/office/drawing/2014/main" id="{3A9C4E4C-5DB0-4F8F-82A5-757830CCF84B}"/>
              </a:ext>
            </a:extLst>
          </p:cNvPr>
          <p:cNvSpPr txBox="1"/>
          <p:nvPr/>
        </p:nvSpPr>
        <p:spPr>
          <a:xfrm>
            <a:off x="4780642" y="3775405"/>
            <a:ext cx="536896" cy="707886"/>
          </a:xfrm>
          <a:prstGeom prst="rect">
            <a:avLst/>
          </a:prstGeom>
          <a:noFill/>
        </p:spPr>
        <p:txBody>
          <a:bodyPr wrap="square" rtlCol="0">
            <a:spAutoFit/>
          </a:bodyPr>
          <a:lstStyle/>
          <a:p>
            <a:r>
              <a:rPr lang="en-GB" sz="4000" b="1" dirty="0">
                <a:solidFill>
                  <a:schemeClr val="bg1"/>
                </a:solidFill>
                <a:latin typeface="Report Rg" panose="020F0503030200020004" pitchFamily="34" charset="-18"/>
              </a:rPr>
              <a:t>b</a:t>
            </a:r>
          </a:p>
        </p:txBody>
      </p:sp>
      <p:sp>
        <p:nvSpPr>
          <p:cNvPr id="26" name="TextBox 25">
            <a:extLst>
              <a:ext uri="{FF2B5EF4-FFF2-40B4-BE49-F238E27FC236}">
                <a16:creationId xmlns:a16="http://schemas.microsoft.com/office/drawing/2014/main" id="{7162ACEF-161E-45B3-A6C9-09E5FA0E7C75}"/>
              </a:ext>
            </a:extLst>
          </p:cNvPr>
          <p:cNvSpPr txBox="1"/>
          <p:nvPr/>
        </p:nvSpPr>
        <p:spPr>
          <a:xfrm>
            <a:off x="5860201" y="3741849"/>
            <a:ext cx="536896" cy="707886"/>
          </a:xfrm>
          <a:prstGeom prst="rect">
            <a:avLst/>
          </a:prstGeom>
          <a:noFill/>
        </p:spPr>
        <p:txBody>
          <a:bodyPr wrap="square" rtlCol="0">
            <a:spAutoFit/>
          </a:bodyPr>
          <a:lstStyle/>
          <a:p>
            <a:r>
              <a:rPr lang="en-GB" sz="4000" b="1" dirty="0">
                <a:solidFill>
                  <a:schemeClr val="bg1"/>
                </a:solidFill>
                <a:latin typeface="Report Rg" panose="020F0503030200020004" pitchFamily="34" charset="-18"/>
              </a:rPr>
              <a:t>c</a:t>
            </a:r>
          </a:p>
        </p:txBody>
      </p:sp>
      <p:sp>
        <p:nvSpPr>
          <p:cNvPr id="28" name="TextBox 27">
            <a:extLst>
              <a:ext uri="{FF2B5EF4-FFF2-40B4-BE49-F238E27FC236}">
                <a16:creationId xmlns:a16="http://schemas.microsoft.com/office/drawing/2014/main" id="{5B33A7E6-5465-408E-8F48-A5D27B38D170}"/>
              </a:ext>
            </a:extLst>
          </p:cNvPr>
          <p:cNvSpPr txBox="1"/>
          <p:nvPr/>
        </p:nvSpPr>
        <p:spPr>
          <a:xfrm>
            <a:off x="2932441" y="3775405"/>
            <a:ext cx="536896" cy="707886"/>
          </a:xfrm>
          <a:prstGeom prst="rect">
            <a:avLst/>
          </a:prstGeom>
          <a:noFill/>
        </p:spPr>
        <p:txBody>
          <a:bodyPr wrap="square" rtlCol="0">
            <a:spAutoFit/>
          </a:bodyPr>
          <a:lstStyle/>
          <a:p>
            <a:r>
              <a:rPr lang="en-GB" sz="4000" b="1" dirty="0">
                <a:solidFill>
                  <a:schemeClr val="bg1"/>
                </a:solidFill>
                <a:latin typeface="Report Rg" panose="020F0503030200020004" pitchFamily="34" charset="-18"/>
              </a:rPr>
              <a:t>b</a:t>
            </a:r>
          </a:p>
        </p:txBody>
      </p:sp>
      <p:sp>
        <p:nvSpPr>
          <p:cNvPr id="29" name="TextBox 28">
            <a:extLst>
              <a:ext uri="{FF2B5EF4-FFF2-40B4-BE49-F238E27FC236}">
                <a16:creationId xmlns:a16="http://schemas.microsoft.com/office/drawing/2014/main" id="{B57FA47F-D6D9-4748-862B-FA4A0F7F6743}"/>
              </a:ext>
            </a:extLst>
          </p:cNvPr>
          <p:cNvSpPr txBox="1"/>
          <p:nvPr/>
        </p:nvSpPr>
        <p:spPr>
          <a:xfrm>
            <a:off x="687977" y="4659058"/>
            <a:ext cx="7794172" cy="707886"/>
          </a:xfrm>
          <a:prstGeom prst="rect">
            <a:avLst/>
          </a:prstGeom>
          <a:noFill/>
        </p:spPr>
        <p:txBody>
          <a:bodyPr wrap="square" rtlCol="0">
            <a:spAutoFit/>
          </a:bodyPr>
          <a:lstStyle/>
          <a:p>
            <a:pPr rtl="0">
              <a:spcBef>
                <a:spcPts val="0"/>
              </a:spcBef>
              <a:spcAft>
                <a:spcPts val="0"/>
              </a:spcAft>
            </a:pPr>
            <a:r>
              <a:rPr lang="en-GB" sz="2000" b="0" i="0" u="none" strike="noStrike" dirty="0">
                <a:solidFill>
                  <a:schemeClr val="bg1"/>
                </a:solidFill>
                <a:effectLst/>
                <a:latin typeface="Report Rg" panose="020F0503030200020004" pitchFamily="34" charset="-18"/>
              </a:rPr>
              <a:t>6. Rosa Parks received the Presidential Medal of Freedom for her role in the civil rights movement.</a:t>
            </a:r>
          </a:p>
        </p:txBody>
      </p:sp>
      <p:sp>
        <p:nvSpPr>
          <p:cNvPr id="31" name="TextBox 30">
            <a:extLst>
              <a:ext uri="{FF2B5EF4-FFF2-40B4-BE49-F238E27FC236}">
                <a16:creationId xmlns:a16="http://schemas.microsoft.com/office/drawing/2014/main" id="{E3CAF50D-A472-4028-B73D-08E92E706308}"/>
              </a:ext>
            </a:extLst>
          </p:cNvPr>
          <p:cNvSpPr txBox="1"/>
          <p:nvPr/>
        </p:nvSpPr>
        <p:spPr>
          <a:xfrm>
            <a:off x="853872" y="5219409"/>
            <a:ext cx="536896" cy="707886"/>
          </a:xfrm>
          <a:prstGeom prst="rect">
            <a:avLst/>
          </a:prstGeom>
          <a:noFill/>
        </p:spPr>
        <p:txBody>
          <a:bodyPr wrap="square" rtlCol="0">
            <a:spAutoFit/>
          </a:bodyPr>
          <a:lstStyle/>
          <a:p>
            <a:r>
              <a:rPr lang="en-GB" sz="4000" b="1" dirty="0">
                <a:solidFill>
                  <a:schemeClr val="bg1"/>
                </a:solidFill>
                <a:latin typeface="Report Rg" panose="020F0503030200020004" pitchFamily="34" charset="-18"/>
              </a:rPr>
              <a:t>a</a:t>
            </a:r>
          </a:p>
        </p:txBody>
      </p:sp>
      <p:sp>
        <p:nvSpPr>
          <p:cNvPr id="38" name="TextBox 37">
            <a:extLst>
              <a:ext uri="{FF2B5EF4-FFF2-40B4-BE49-F238E27FC236}">
                <a16:creationId xmlns:a16="http://schemas.microsoft.com/office/drawing/2014/main" id="{777304B9-CED8-4AC7-8C0A-D0E4BFB05D9F}"/>
              </a:ext>
            </a:extLst>
          </p:cNvPr>
          <p:cNvSpPr txBox="1"/>
          <p:nvPr/>
        </p:nvSpPr>
        <p:spPr>
          <a:xfrm>
            <a:off x="5927313" y="5219409"/>
            <a:ext cx="536896" cy="707886"/>
          </a:xfrm>
          <a:prstGeom prst="rect">
            <a:avLst/>
          </a:prstGeom>
          <a:noFill/>
        </p:spPr>
        <p:txBody>
          <a:bodyPr wrap="square" rtlCol="0">
            <a:spAutoFit/>
          </a:bodyPr>
          <a:lstStyle/>
          <a:p>
            <a:r>
              <a:rPr lang="en-GB" sz="4000" b="1" dirty="0">
                <a:solidFill>
                  <a:schemeClr val="bg1"/>
                </a:solidFill>
                <a:latin typeface="Report Rg" panose="020F0503030200020004" pitchFamily="34" charset="-18"/>
              </a:rPr>
              <a:t>c</a:t>
            </a:r>
          </a:p>
        </p:txBody>
      </p:sp>
      <p:sp>
        <p:nvSpPr>
          <p:cNvPr id="39" name="Oval 38">
            <a:extLst>
              <a:ext uri="{FF2B5EF4-FFF2-40B4-BE49-F238E27FC236}">
                <a16:creationId xmlns:a16="http://schemas.microsoft.com/office/drawing/2014/main" id="{0697C372-7F29-4EC2-BFFD-4012FA013967}"/>
              </a:ext>
            </a:extLst>
          </p:cNvPr>
          <p:cNvSpPr/>
          <p:nvPr/>
        </p:nvSpPr>
        <p:spPr>
          <a:xfrm>
            <a:off x="822121" y="3889477"/>
            <a:ext cx="536896" cy="536896"/>
          </a:xfrm>
          <a:prstGeom prst="ellipse">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GB" sz="3000" b="1" dirty="0">
              <a:latin typeface="Report Rg" panose="020F0503030200020004" pitchFamily="34" charset="-18"/>
            </a:endParaRPr>
          </a:p>
        </p:txBody>
      </p:sp>
      <p:sp>
        <p:nvSpPr>
          <p:cNvPr id="40" name="TextBox 39">
            <a:extLst>
              <a:ext uri="{FF2B5EF4-FFF2-40B4-BE49-F238E27FC236}">
                <a16:creationId xmlns:a16="http://schemas.microsoft.com/office/drawing/2014/main" id="{08A6D6C5-DD94-47D4-BF84-963A811BFC5C}"/>
              </a:ext>
            </a:extLst>
          </p:cNvPr>
          <p:cNvSpPr txBox="1"/>
          <p:nvPr/>
        </p:nvSpPr>
        <p:spPr>
          <a:xfrm>
            <a:off x="853872" y="3759532"/>
            <a:ext cx="536896" cy="707886"/>
          </a:xfrm>
          <a:prstGeom prst="rect">
            <a:avLst/>
          </a:prstGeom>
          <a:noFill/>
        </p:spPr>
        <p:txBody>
          <a:bodyPr wrap="square" rtlCol="0">
            <a:spAutoFit/>
          </a:bodyPr>
          <a:lstStyle/>
          <a:p>
            <a:r>
              <a:rPr lang="en-GB" sz="4000" b="1" dirty="0">
                <a:solidFill>
                  <a:schemeClr val="bg1"/>
                </a:solidFill>
                <a:latin typeface="Report Rg" panose="020F0503030200020004" pitchFamily="34" charset="-18"/>
              </a:rPr>
              <a:t>a</a:t>
            </a:r>
          </a:p>
        </p:txBody>
      </p:sp>
      <p:sp>
        <p:nvSpPr>
          <p:cNvPr id="41" name="TextBox 40">
            <a:extLst>
              <a:ext uri="{FF2B5EF4-FFF2-40B4-BE49-F238E27FC236}">
                <a16:creationId xmlns:a16="http://schemas.microsoft.com/office/drawing/2014/main" id="{D89C3F90-E0D1-4642-A6DE-0DA80010428B}"/>
              </a:ext>
            </a:extLst>
          </p:cNvPr>
          <p:cNvSpPr txBox="1"/>
          <p:nvPr/>
        </p:nvSpPr>
        <p:spPr>
          <a:xfrm>
            <a:off x="1475377" y="3957870"/>
            <a:ext cx="772873" cy="400110"/>
          </a:xfrm>
          <a:prstGeom prst="rect">
            <a:avLst/>
          </a:prstGeom>
          <a:noFill/>
        </p:spPr>
        <p:txBody>
          <a:bodyPr wrap="square" rtlCol="0">
            <a:spAutoFit/>
          </a:bodyPr>
          <a:lstStyle/>
          <a:p>
            <a:pPr rtl="0">
              <a:spcBef>
                <a:spcPts val="0"/>
              </a:spcBef>
              <a:spcAft>
                <a:spcPts val="0"/>
              </a:spcAft>
            </a:pPr>
            <a:r>
              <a:rPr lang="en-GB" sz="2000" b="0" i="0" u="none" strike="noStrike" dirty="0">
                <a:solidFill>
                  <a:srgbClr val="000000"/>
                </a:solidFill>
                <a:effectLst/>
                <a:latin typeface="Report Rg" panose="020F0503030200020004" pitchFamily="34" charset="-18"/>
              </a:rPr>
              <a:t>true </a:t>
            </a:r>
          </a:p>
        </p:txBody>
      </p:sp>
      <p:sp>
        <p:nvSpPr>
          <p:cNvPr id="42" name="Oval 41">
            <a:extLst>
              <a:ext uri="{FF2B5EF4-FFF2-40B4-BE49-F238E27FC236}">
                <a16:creationId xmlns:a16="http://schemas.microsoft.com/office/drawing/2014/main" id="{0BBDE602-C1D6-44B6-AD88-E9125D33385C}"/>
              </a:ext>
            </a:extLst>
          </p:cNvPr>
          <p:cNvSpPr/>
          <p:nvPr/>
        </p:nvSpPr>
        <p:spPr>
          <a:xfrm>
            <a:off x="2332859" y="3889477"/>
            <a:ext cx="536896" cy="536896"/>
          </a:xfrm>
          <a:prstGeom prst="ellipse">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GB" sz="3000" b="1" dirty="0">
              <a:latin typeface="Report Rg" panose="020F0503030200020004" pitchFamily="34" charset="-18"/>
            </a:endParaRPr>
          </a:p>
        </p:txBody>
      </p:sp>
      <p:sp>
        <p:nvSpPr>
          <p:cNvPr id="43" name="TextBox 42">
            <a:extLst>
              <a:ext uri="{FF2B5EF4-FFF2-40B4-BE49-F238E27FC236}">
                <a16:creationId xmlns:a16="http://schemas.microsoft.com/office/drawing/2014/main" id="{AC5A537A-2193-48D6-8A4A-86FD0B105DAA}"/>
              </a:ext>
            </a:extLst>
          </p:cNvPr>
          <p:cNvSpPr txBox="1"/>
          <p:nvPr/>
        </p:nvSpPr>
        <p:spPr>
          <a:xfrm>
            <a:off x="2381388" y="3793088"/>
            <a:ext cx="536896" cy="707886"/>
          </a:xfrm>
          <a:prstGeom prst="rect">
            <a:avLst/>
          </a:prstGeom>
          <a:noFill/>
        </p:spPr>
        <p:txBody>
          <a:bodyPr wrap="square" rtlCol="0">
            <a:spAutoFit/>
          </a:bodyPr>
          <a:lstStyle/>
          <a:p>
            <a:r>
              <a:rPr lang="en-GB" sz="4000" b="1" dirty="0">
                <a:solidFill>
                  <a:schemeClr val="bg1"/>
                </a:solidFill>
                <a:latin typeface="Report Rg" panose="020F0503030200020004" pitchFamily="34" charset="-18"/>
              </a:rPr>
              <a:t>b</a:t>
            </a:r>
          </a:p>
        </p:txBody>
      </p:sp>
      <p:sp>
        <p:nvSpPr>
          <p:cNvPr id="44" name="TextBox 43">
            <a:extLst>
              <a:ext uri="{FF2B5EF4-FFF2-40B4-BE49-F238E27FC236}">
                <a16:creationId xmlns:a16="http://schemas.microsoft.com/office/drawing/2014/main" id="{9FF0BD31-4006-4348-BA73-9D923643BD89}"/>
              </a:ext>
            </a:extLst>
          </p:cNvPr>
          <p:cNvSpPr txBox="1"/>
          <p:nvPr/>
        </p:nvSpPr>
        <p:spPr>
          <a:xfrm>
            <a:off x="2986115" y="3957870"/>
            <a:ext cx="772873" cy="400110"/>
          </a:xfrm>
          <a:prstGeom prst="rect">
            <a:avLst/>
          </a:prstGeom>
          <a:noFill/>
        </p:spPr>
        <p:txBody>
          <a:bodyPr wrap="square" rtlCol="0">
            <a:spAutoFit/>
          </a:bodyPr>
          <a:lstStyle/>
          <a:p>
            <a:pPr rtl="0">
              <a:spcBef>
                <a:spcPts val="0"/>
              </a:spcBef>
              <a:spcAft>
                <a:spcPts val="0"/>
              </a:spcAft>
            </a:pPr>
            <a:r>
              <a:rPr lang="en-GB" sz="1800" b="0" i="0" u="none" strike="noStrike" dirty="0">
                <a:solidFill>
                  <a:srgbClr val="000000"/>
                </a:solidFill>
                <a:effectLst/>
                <a:latin typeface="Calibri" panose="020F0502020204030204" pitchFamily="34" charset="0"/>
              </a:rPr>
              <a:t>false   </a:t>
            </a:r>
            <a:r>
              <a:rPr lang="en-GB" sz="2000" b="0" i="0" u="none" strike="noStrike" dirty="0">
                <a:solidFill>
                  <a:srgbClr val="000000"/>
                </a:solidFill>
                <a:effectLst/>
                <a:latin typeface="Report Rg" panose="020F0503030200020004" pitchFamily="34" charset="-18"/>
              </a:rPr>
              <a:t> </a:t>
            </a:r>
          </a:p>
        </p:txBody>
      </p:sp>
      <p:sp>
        <p:nvSpPr>
          <p:cNvPr id="45" name="TextBox 44">
            <a:extLst>
              <a:ext uri="{FF2B5EF4-FFF2-40B4-BE49-F238E27FC236}">
                <a16:creationId xmlns:a16="http://schemas.microsoft.com/office/drawing/2014/main" id="{458F0791-F61F-4127-AFEA-B078CBE39F36}"/>
              </a:ext>
            </a:extLst>
          </p:cNvPr>
          <p:cNvSpPr txBox="1"/>
          <p:nvPr/>
        </p:nvSpPr>
        <p:spPr>
          <a:xfrm>
            <a:off x="853872" y="5448828"/>
            <a:ext cx="536896" cy="707886"/>
          </a:xfrm>
          <a:prstGeom prst="rect">
            <a:avLst/>
          </a:prstGeom>
          <a:noFill/>
        </p:spPr>
        <p:txBody>
          <a:bodyPr wrap="square" rtlCol="0">
            <a:spAutoFit/>
          </a:bodyPr>
          <a:lstStyle/>
          <a:p>
            <a:r>
              <a:rPr lang="en-GB" sz="4000" b="1" dirty="0">
                <a:solidFill>
                  <a:schemeClr val="bg1"/>
                </a:solidFill>
                <a:latin typeface="Report Rg" panose="020F0503030200020004" pitchFamily="34" charset="-18"/>
              </a:rPr>
              <a:t>a</a:t>
            </a:r>
          </a:p>
        </p:txBody>
      </p:sp>
      <p:sp>
        <p:nvSpPr>
          <p:cNvPr id="46" name="TextBox 45">
            <a:extLst>
              <a:ext uri="{FF2B5EF4-FFF2-40B4-BE49-F238E27FC236}">
                <a16:creationId xmlns:a16="http://schemas.microsoft.com/office/drawing/2014/main" id="{409FDF41-DFF9-4E79-A7A8-2CA316EBA753}"/>
              </a:ext>
            </a:extLst>
          </p:cNvPr>
          <p:cNvSpPr txBox="1"/>
          <p:nvPr/>
        </p:nvSpPr>
        <p:spPr>
          <a:xfrm>
            <a:off x="2932441" y="5482384"/>
            <a:ext cx="536896" cy="707886"/>
          </a:xfrm>
          <a:prstGeom prst="rect">
            <a:avLst/>
          </a:prstGeom>
          <a:noFill/>
        </p:spPr>
        <p:txBody>
          <a:bodyPr wrap="square" rtlCol="0">
            <a:spAutoFit/>
          </a:bodyPr>
          <a:lstStyle/>
          <a:p>
            <a:r>
              <a:rPr lang="en-GB" sz="4000" b="1" dirty="0">
                <a:solidFill>
                  <a:schemeClr val="bg1"/>
                </a:solidFill>
                <a:latin typeface="Report Rg" panose="020F0503030200020004" pitchFamily="34" charset="-18"/>
              </a:rPr>
              <a:t>b</a:t>
            </a:r>
          </a:p>
        </p:txBody>
      </p:sp>
      <p:sp>
        <p:nvSpPr>
          <p:cNvPr id="47" name="Oval 46">
            <a:extLst>
              <a:ext uri="{FF2B5EF4-FFF2-40B4-BE49-F238E27FC236}">
                <a16:creationId xmlns:a16="http://schemas.microsoft.com/office/drawing/2014/main" id="{B203A545-A251-4F4F-B477-202A8D2E4BA7}"/>
              </a:ext>
            </a:extLst>
          </p:cNvPr>
          <p:cNvSpPr/>
          <p:nvPr/>
        </p:nvSpPr>
        <p:spPr>
          <a:xfrm>
            <a:off x="822121" y="5596456"/>
            <a:ext cx="536896" cy="536896"/>
          </a:xfrm>
          <a:prstGeom prst="ellipse">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GB" sz="3000" b="1" dirty="0">
              <a:latin typeface="Report Rg" panose="020F0503030200020004" pitchFamily="34" charset="-18"/>
            </a:endParaRPr>
          </a:p>
        </p:txBody>
      </p:sp>
      <p:sp>
        <p:nvSpPr>
          <p:cNvPr id="48" name="TextBox 47">
            <a:extLst>
              <a:ext uri="{FF2B5EF4-FFF2-40B4-BE49-F238E27FC236}">
                <a16:creationId xmlns:a16="http://schemas.microsoft.com/office/drawing/2014/main" id="{B39EDDC8-AE69-4564-B430-D7A5BABE61E7}"/>
              </a:ext>
            </a:extLst>
          </p:cNvPr>
          <p:cNvSpPr txBox="1"/>
          <p:nvPr/>
        </p:nvSpPr>
        <p:spPr>
          <a:xfrm>
            <a:off x="853872" y="5466511"/>
            <a:ext cx="536896" cy="707886"/>
          </a:xfrm>
          <a:prstGeom prst="rect">
            <a:avLst/>
          </a:prstGeom>
          <a:noFill/>
        </p:spPr>
        <p:txBody>
          <a:bodyPr wrap="square" rtlCol="0">
            <a:spAutoFit/>
          </a:bodyPr>
          <a:lstStyle/>
          <a:p>
            <a:r>
              <a:rPr lang="en-GB" sz="4000" b="1" dirty="0">
                <a:solidFill>
                  <a:schemeClr val="bg1"/>
                </a:solidFill>
                <a:latin typeface="Report Rg" panose="020F0503030200020004" pitchFamily="34" charset="-18"/>
              </a:rPr>
              <a:t>a</a:t>
            </a:r>
          </a:p>
        </p:txBody>
      </p:sp>
      <p:sp>
        <p:nvSpPr>
          <p:cNvPr id="49" name="TextBox 48">
            <a:extLst>
              <a:ext uri="{FF2B5EF4-FFF2-40B4-BE49-F238E27FC236}">
                <a16:creationId xmlns:a16="http://schemas.microsoft.com/office/drawing/2014/main" id="{6ED02F55-BCB4-4E84-9076-94323B642137}"/>
              </a:ext>
            </a:extLst>
          </p:cNvPr>
          <p:cNvSpPr txBox="1"/>
          <p:nvPr/>
        </p:nvSpPr>
        <p:spPr>
          <a:xfrm>
            <a:off x="1475377" y="5664849"/>
            <a:ext cx="772873" cy="400110"/>
          </a:xfrm>
          <a:prstGeom prst="rect">
            <a:avLst/>
          </a:prstGeom>
          <a:noFill/>
        </p:spPr>
        <p:txBody>
          <a:bodyPr wrap="square" rtlCol="0">
            <a:spAutoFit/>
          </a:bodyPr>
          <a:lstStyle/>
          <a:p>
            <a:pPr rtl="0">
              <a:spcBef>
                <a:spcPts val="0"/>
              </a:spcBef>
              <a:spcAft>
                <a:spcPts val="0"/>
              </a:spcAft>
            </a:pPr>
            <a:r>
              <a:rPr lang="en-GB" sz="2000" b="0" i="0" u="none" strike="noStrike" dirty="0">
                <a:solidFill>
                  <a:srgbClr val="000000"/>
                </a:solidFill>
                <a:effectLst/>
                <a:latin typeface="Report Rg" panose="020F0503030200020004" pitchFamily="34" charset="-18"/>
              </a:rPr>
              <a:t>true </a:t>
            </a:r>
          </a:p>
        </p:txBody>
      </p:sp>
      <p:sp>
        <p:nvSpPr>
          <p:cNvPr id="50" name="Oval 49">
            <a:extLst>
              <a:ext uri="{FF2B5EF4-FFF2-40B4-BE49-F238E27FC236}">
                <a16:creationId xmlns:a16="http://schemas.microsoft.com/office/drawing/2014/main" id="{2EF40614-9358-4016-99D4-1909EC3C39AD}"/>
              </a:ext>
            </a:extLst>
          </p:cNvPr>
          <p:cNvSpPr/>
          <p:nvPr/>
        </p:nvSpPr>
        <p:spPr>
          <a:xfrm>
            <a:off x="2332859" y="5596456"/>
            <a:ext cx="536896" cy="536896"/>
          </a:xfrm>
          <a:prstGeom prst="ellipse">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GB" sz="3000" b="1" dirty="0">
              <a:latin typeface="Report Rg" panose="020F0503030200020004" pitchFamily="34" charset="-18"/>
            </a:endParaRPr>
          </a:p>
        </p:txBody>
      </p:sp>
      <p:sp>
        <p:nvSpPr>
          <p:cNvPr id="51" name="TextBox 50">
            <a:extLst>
              <a:ext uri="{FF2B5EF4-FFF2-40B4-BE49-F238E27FC236}">
                <a16:creationId xmlns:a16="http://schemas.microsoft.com/office/drawing/2014/main" id="{7E1C0C55-ED44-44FC-BEAA-B7E15F94B99B}"/>
              </a:ext>
            </a:extLst>
          </p:cNvPr>
          <p:cNvSpPr txBox="1"/>
          <p:nvPr/>
        </p:nvSpPr>
        <p:spPr>
          <a:xfrm>
            <a:off x="2381388" y="5500067"/>
            <a:ext cx="536896" cy="707886"/>
          </a:xfrm>
          <a:prstGeom prst="rect">
            <a:avLst/>
          </a:prstGeom>
          <a:noFill/>
        </p:spPr>
        <p:txBody>
          <a:bodyPr wrap="square" rtlCol="0">
            <a:spAutoFit/>
          </a:bodyPr>
          <a:lstStyle/>
          <a:p>
            <a:r>
              <a:rPr lang="en-GB" sz="4000" b="1" dirty="0">
                <a:solidFill>
                  <a:schemeClr val="bg1"/>
                </a:solidFill>
                <a:latin typeface="Report Rg" panose="020F0503030200020004" pitchFamily="34" charset="-18"/>
              </a:rPr>
              <a:t>b</a:t>
            </a:r>
          </a:p>
        </p:txBody>
      </p:sp>
      <p:sp>
        <p:nvSpPr>
          <p:cNvPr id="52" name="TextBox 51">
            <a:extLst>
              <a:ext uri="{FF2B5EF4-FFF2-40B4-BE49-F238E27FC236}">
                <a16:creationId xmlns:a16="http://schemas.microsoft.com/office/drawing/2014/main" id="{AE9E7F01-0B72-4EBE-85E2-E64140F890C6}"/>
              </a:ext>
            </a:extLst>
          </p:cNvPr>
          <p:cNvSpPr txBox="1"/>
          <p:nvPr/>
        </p:nvSpPr>
        <p:spPr>
          <a:xfrm>
            <a:off x="2986115" y="5664849"/>
            <a:ext cx="772873" cy="400110"/>
          </a:xfrm>
          <a:prstGeom prst="rect">
            <a:avLst/>
          </a:prstGeom>
          <a:noFill/>
        </p:spPr>
        <p:txBody>
          <a:bodyPr wrap="square" rtlCol="0">
            <a:spAutoFit/>
          </a:bodyPr>
          <a:lstStyle/>
          <a:p>
            <a:pPr rtl="0">
              <a:spcBef>
                <a:spcPts val="0"/>
              </a:spcBef>
              <a:spcAft>
                <a:spcPts val="0"/>
              </a:spcAft>
            </a:pPr>
            <a:r>
              <a:rPr lang="en-GB" sz="1800" b="0" i="0" u="none" strike="noStrike" dirty="0">
                <a:solidFill>
                  <a:srgbClr val="000000"/>
                </a:solidFill>
                <a:effectLst/>
                <a:latin typeface="Calibri" panose="020F0502020204030204" pitchFamily="34" charset="0"/>
              </a:rPr>
              <a:t>false   </a:t>
            </a:r>
            <a:r>
              <a:rPr lang="en-GB" sz="2000" b="0" i="0" u="none" strike="noStrike" dirty="0">
                <a:solidFill>
                  <a:srgbClr val="000000"/>
                </a:solidFill>
                <a:effectLst/>
                <a:latin typeface="Report Rg" panose="020F0503030200020004" pitchFamily="34" charset="-18"/>
              </a:rPr>
              <a:t> </a:t>
            </a:r>
          </a:p>
        </p:txBody>
      </p:sp>
    </p:spTree>
    <p:extLst>
      <p:ext uri="{BB962C8B-B14F-4D97-AF65-F5344CB8AC3E}">
        <p14:creationId xmlns:p14="http://schemas.microsoft.com/office/powerpoint/2010/main" val="335746412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solidFill>
                  <a:schemeClr val="accent6">
                    <a:lumMod val="75000"/>
                  </a:schemeClr>
                </a:solidFill>
              </a:rPr>
              <a:t>Check Your Answers</a:t>
            </a:r>
          </a:p>
        </p:txBody>
      </p:sp>
      <p:sp>
        <p:nvSpPr>
          <p:cNvPr id="4" name="TextBox 3">
            <a:extLst>
              <a:ext uri="{FF2B5EF4-FFF2-40B4-BE49-F238E27FC236}">
                <a16:creationId xmlns:a16="http://schemas.microsoft.com/office/drawing/2014/main" id="{20653233-9F0C-40A7-80F8-5A8B5ED09159}"/>
              </a:ext>
            </a:extLst>
          </p:cNvPr>
          <p:cNvSpPr txBox="1"/>
          <p:nvPr/>
        </p:nvSpPr>
        <p:spPr>
          <a:xfrm>
            <a:off x="687977" y="1700567"/>
            <a:ext cx="7794172" cy="4093428"/>
          </a:xfrm>
          <a:prstGeom prst="rect">
            <a:avLst/>
          </a:prstGeom>
          <a:noFill/>
        </p:spPr>
        <p:txBody>
          <a:bodyPr wrap="square" rtlCol="0">
            <a:spAutoFit/>
          </a:bodyPr>
          <a:lstStyle/>
          <a:p>
            <a:pPr marL="457200" indent="-457200" rtl="0">
              <a:spcBef>
                <a:spcPts val="0"/>
              </a:spcBef>
              <a:spcAft>
                <a:spcPts val="0"/>
              </a:spcAft>
              <a:buFont typeface="+mj-lt"/>
              <a:buAutoNum type="arabicPeriod"/>
            </a:pPr>
            <a:r>
              <a:rPr lang="en-GB" sz="2000" b="0" i="0" u="none" strike="noStrike" dirty="0">
                <a:solidFill>
                  <a:srgbClr val="000000"/>
                </a:solidFill>
                <a:effectLst/>
                <a:latin typeface="Report Rg" panose="020F0503030200020004" pitchFamily="34" charset="-18"/>
              </a:rPr>
              <a:t>c. 1955</a:t>
            </a:r>
          </a:p>
          <a:p>
            <a:pPr marL="457200" indent="-457200" rtl="0">
              <a:spcBef>
                <a:spcPts val="0"/>
              </a:spcBef>
              <a:spcAft>
                <a:spcPts val="0"/>
              </a:spcAft>
              <a:buFont typeface="+mj-lt"/>
              <a:buAutoNum type="arabicPeriod"/>
            </a:pPr>
            <a:endParaRPr lang="en-GB" sz="2000" b="0" i="0" u="none" strike="noStrike" dirty="0">
              <a:solidFill>
                <a:srgbClr val="000000"/>
              </a:solidFill>
              <a:effectLst/>
              <a:latin typeface="Report Rg" panose="020F0503030200020004" pitchFamily="34" charset="-18"/>
            </a:endParaRPr>
          </a:p>
          <a:p>
            <a:pPr marL="457200" indent="-457200" rtl="0">
              <a:spcBef>
                <a:spcPts val="0"/>
              </a:spcBef>
              <a:spcAft>
                <a:spcPts val="0"/>
              </a:spcAft>
              <a:buFont typeface="+mj-lt"/>
              <a:buAutoNum type="arabicPeriod"/>
            </a:pPr>
            <a:r>
              <a:rPr lang="en-GB" sz="2000" b="0" i="0" u="none" strike="noStrike" dirty="0">
                <a:solidFill>
                  <a:srgbClr val="000000"/>
                </a:solidFill>
                <a:effectLst/>
                <a:latin typeface="Report Rg" panose="020F0503030200020004" pitchFamily="34" charset="-18"/>
              </a:rPr>
              <a:t>b. Martin Luther King Jr.</a:t>
            </a:r>
          </a:p>
          <a:p>
            <a:pPr marL="457200" indent="-457200" rtl="0">
              <a:spcBef>
                <a:spcPts val="0"/>
              </a:spcBef>
              <a:spcAft>
                <a:spcPts val="0"/>
              </a:spcAft>
              <a:buFont typeface="+mj-lt"/>
              <a:buAutoNum type="arabicPeriod"/>
            </a:pPr>
            <a:endParaRPr lang="en-GB" sz="2000" b="0" i="0" u="none" strike="noStrike" dirty="0">
              <a:solidFill>
                <a:srgbClr val="000000"/>
              </a:solidFill>
              <a:effectLst/>
              <a:latin typeface="Report Rg" panose="020F0503030200020004" pitchFamily="34" charset="-18"/>
            </a:endParaRPr>
          </a:p>
          <a:p>
            <a:pPr marL="457200" indent="-457200" rtl="0">
              <a:spcBef>
                <a:spcPts val="0"/>
              </a:spcBef>
              <a:spcAft>
                <a:spcPts val="0"/>
              </a:spcAft>
              <a:buFont typeface="+mj-lt"/>
              <a:buAutoNum type="arabicPeriod"/>
            </a:pPr>
            <a:r>
              <a:rPr lang="en-GB" sz="2000" b="0" i="0" u="none" strike="noStrike" dirty="0">
                <a:solidFill>
                  <a:srgbClr val="000000"/>
                </a:solidFill>
                <a:effectLst/>
                <a:latin typeface="Report Rg" panose="020F0503030200020004" pitchFamily="34" charset="-18"/>
              </a:rPr>
              <a:t>a. give her seat to a white passenger</a:t>
            </a:r>
          </a:p>
          <a:p>
            <a:pPr marL="457200" indent="-457200" rtl="0">
              <a:spcBef>
                <a:spcPts val="0"/>
              </a:spcBef>
              <a:spcAft>
                <a:spcPts val="0"/>
              </a:spcAft>
              <a:buFont typeface="+mj-lt"/>
              <a:buAutoNum type="arabicPeriod"/>
            </a:pPr>
            <a:endParaRPr lang="en-GB" sz="2000" b="0" i="0" u="none" strike="noStrike" dirty="0">
              <a:solidFill>
                <a:srgbClr val="000000"/>
              </a:solidFill>
              <a:effectLst/>
              <a:latin typeface="Report Rg" panose="020F0503030200020004" pitchFamily="34" charset="-18"/>
            </a:endParaRPr>
          </a:p>
          <a:p>
            <a:pPr marL="457200" indent="-457200" rtl="0">
              <a:spcBef>
                <a:spcPts val="0"/>
              </a:spcBef>
              <a:spcAft>
                <a:spcPts val="0"/>
              </a:spcAft>
              <a:buFont typeface="+mj-lt"/>
              <a:buAutoNum type="arabicPeriod"/>
            </a:pPr>
            <a:r>
              <a:rPr lang="en-GB" sz="2000" dirty="0">
                <a:solidFill>
                  <a:srgbClr val="000000"/>
                </a:solidFill>
                <a:latin typeface="Report Rg" panose="020F0503030200020004" pitchFamily="34" charset="-18"/>
              </a:rPr>
              <a:t>b</a:t>
            </a:r>
            <a:r>
              <a:rPr lang="en-GB" sz="2000" b="0" i="0" u="none" strike="noStrike" dirty="0">
                <a:solidFill>
                  <a:srgbClr val="000000"/>
                </a:solidFill>
                <a:effectLst/>
                <a:latin typeface="Report Rg" panose="020F0503030200020004" pitchFamily="34" charset="-18"/>
              </a:rPr>
              <a:t>. False-White and black children were not allowed to attend school together during segregation. </a:t>
            </a:r>
          </a:p>
          <a:p>
            <a:pPr marL="457200" indent="-457200" rtl="0">
              <a:spcBef>
                <a:spcPts val="0"/>
              </a:spcBef>
              <a:spcAft>
                <a:spcPts val="0"/>
              </a:spcAft>
              <a:buFont typeface="+mj-lt"/>
              <a:buAutoNum type="arabicPeriod"/>
            </a:pPr>
            <a:endParaRPr lang="en-GB" sz="2000" b="0" i="0" u="none" strike="noStrike" dirty="0">
              <a:solidFill>
                <a:srgbClr val="000000"/>
              </a:solidFill>
              <a:effectLst/>
              <a:latin typeface="Report Rg" panose="020F0503030200020004" pitchFamily="34" charset="-18"/>
            </a:endParaRPr>
          </a:p>
          <a:p>
            <a:pPr marL="457200" indent="-457200" rtl="0">
              <a:spcBef>
                <a:spcPts val="0"/>
              </a:spcBef>
              <a:spcAft>
                <a:spcPts val="0"/>
              </a:spcAft>
              <a:buFont typeface="+mj-lt"/>
              <a:buAutoNum type="arabicPeriod"/>
            </a:pPr>
            <a:r>
              <a:rPr lang="en-GB" sz="2000" dirty="0">
                <a:solidFill>
                  <a:srgbClr val="000000"/>
                </a:solidFill>
                <a:latin typeface="Report Rg" panose="020F0503030200020004" pitchFamily="34" charset="-18"/>
              </a:rPr>
              <a:t>b</a:t>
            </a:r>
            <a:r>
              <a:rPr lang="en-GB" sz="2000" b="0" i="0" u="none" strike="noStrike" dirty="0">
                <a:solidFill>
                  <a:srgbClr val="000000"/>
                </a:solidFill>
                <a:effectLst/>
                <a:latin typeface="Report Rg" panose="020F0503030200020004" pitchFamily="34" charset="-18"/>
              </a:rPr>
              <a:t>. False-Rosa lived on her grandparents’ farm as a child.</a:t>
            </a:r>
          </a:p>
          <a:p>
            <a:pPr marL="457200" indent="-457200" rtl="0">
              <a:spcBef>
                <a:spcPts val="0"/>
              </a:spcBef>
              <a:spcAft>
                <a:spcPts val="0"/>
              </a:spcAft>
              <a:buFont typeface="+mj-lt"/>
              <a:buAutoNum type="arabicPeriod"/>
            </a:pPr>
            <a:endParaRPr lang="en-GB" sz="2000" b="0" i="0" u="none" strike="noStrike" dirty="0">
              <a:solidFill>
                <a:srgbClr val="000000"/>
              </a:solidFill>
              <a:effectLst/>
              <a:latin typeface="Report Rg" panose="020F0503030200020004" pitchFamily="34" charset="-18"/>
            </a:endParaRPr>
          </a:p>
          <a:p>
            <a:pPr marL="457200" indent="-457200" rtl="0">
              <a:spcBef>
                <a:spcPts val="0"/>
              </a:spcBef>
              <a:spcAft>
                <a:spcPts val="0"/>
              </a:spcAft>
              <a:buFont typeface="+mj-lt"/>
              <a:buAutoNum type="arabicPeriod"/>
            </a:pPr>
            <a:r>
              <a:rPr lang="en-GB" sz="2000" dirty="0">
                <a:solidFill>
                  <a:srgbClr val="000000"/>
                </a:solidFill>
                <a:latin typeface="Report Rg" panose="020F0503030200020004" pitchFamily="34" charset="-18"/>
              </a:rPr>
              <a:t>a</a:t>
            </a:r>
            <a:r>
              <a:rPr lang="en-GB" sz="2000" b="0" i="0" u="none" strike="noStrike" dirty="0">
                <a:solidFill>
                  <a:srgbClr val="000000"/>
                </a:solidFill>
                <a:effectLst/>
                <a:latin typeface="Report Rg" panose="020F0503030200020004" pitchFamily="34" charset="-18"/>
              </a:rPr>
              <a:t>. True-Rosa received the Presidential Medal of Freedom in 1996 from President Clinton. </a:t>
            </a:r>
          </a:p>
        </p:txBody>
      </p:sp>
    </p:spTree>
    <p:extLst>
      <p:ext uri="{BB962C8B-B14F-4D97-AF65-F5344CB8AC3E}">
        <p14:creationId xmlns:p14="http://schemas.microsoft.com/office/powerpoint/2010/main" val="322166079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198" y="460422"/>
            <a:ext cx="8220075" cy="994306"/>
          </a:xfrm>
        </p:spPr>
        <p:txBody>
          <a:bodyPr/>
          <a:lstStyle/>
          <a:p>
            <a:r>
              <a:rPr lang="en-GB" dirty="0" smtClean="0"/>
              <a:t>Task</a:t>
            </a:r>
            <a:endParaRPr lang="en-GB" dirty="0"/>
          </a:p>
        </p:txBody>
      </p:sp>
      <p:sp>
        <p:nvSpPr>
          <p:cNvPr id="3" name="Rectangle 2"/>
          <p:cNvSpPr/>
          <p:nvPr/>
        </p:nvSpPr>
        <p:spPr>
          <a:xfrm>
            <a:off x="1266316" y="1454728"/>
            <a:ext cx="6601838" cy="1754326"/>
          </a:xfrm>
          <a:prstGeom prst="rect">
            <a:avLst/>
          </a:prstGeom>
        </p:spPr>
        <p:txBody>
          <a:bodyPr wrap="square">
            <a:spAutoFit/>
          </a:bodyPr>
          <a:lstStyle/>
          <a:p>
            <a:pPr algn="ctr"/>
            <a:r>
              <a:rPr lang="en-GB" sz="3600" dirty="0">
                <a:latin typeface="Calibri" panose="020F0502020204030204" pitchFamily="34" charset="0"/>
                <a:ea typeface="Calibri" panose="020F0502020204030204" pitchFamily="34" charset="0"/>
                <a:cs typeface="Times New Roman" panose="02020603050405020304" pitchFamily="18" charset="0"/>
              </a:rPr>
              <a:t>Create a</a:t>
            </a:r>
            <a:r>
              <a:rPr lang="en-GB" sz="3600" dirty="0" smtClean="0">
                <a:latin typeface="Calibri" panose="020F0502020204030204" pitchFamily="34" charset="0"/>
                <a:ea typeface="Calibri" panose="020F0502020204030204" pitchFamily="34" charset="0"/>
                <a:cs typeface="Times New Roman" panose="02020603050405020304" pitchFamily="18" charset="0"/>
              </a:rPr>
              <a:t> placard </a:t>
            </a:r>
            <a:r>
              <a:rPr lang="en-GB" sz="3600" dirty="0">
                <a:latin typeface="Calibri" panose="020F0502020204030204" pitchFamily="34" charset="0"/>
                <a:ea typeface="Calibri" panose="020F0502020204030204" pitchFamily="34" charset="0"/>
                <a:cs typeface="Times New Roman" panose="02020603050405020304" pitchFamily="18" charset="0"/>
              </a:rPr>
              <a:t>to remind people that it’s important to treat other people fairly.</a:t>
            </a:r>
            <a:endParaRPr lang="en-GB" sz="3600" dirty="0"/>
          </a:p>
        </p:txBody>
      </p:sp>
      <p:pic>
        <p:nvPicPr>
          <p:cNvPr id="4" name="Picture 3"/>
          <p:cNvPicPr>
            <a:picLocks noChangeAspect="1"/>
          </p:cNvPicPr>
          <p:nvPr/>
        </p:nvPicPr>
        <p:blipFill>
          <a:blip r:embed="rId2"/>
          <a:stretch>
            <a:fillRect/>
          </a:stretch>
        </p:blipFill>
        <p:spPr>
          <a:xfrm>
            <a:off x="3094056" y="3576306"/>
            <a:ext cx="2946358" cy="2419584"/>
          </a:xfrm>
          <a:prstGeom prst="rect">
            <a:avLst/>
          </a:prstGeom>
        </p:spPr>
      </p:pic>
    </p:spTree>
    <p:extLst>
      <p:ext uri="{BB962C8B-B14F-4D97-AF65-F5344CB8AC3E}">
        <p14:creationId xmlns:p14="http://schemas.microsoft.com/office/powerpoint/2010/main" val="407896966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hlinkClick r:id="rId2"/>
            <a:extLst>
              <a:ext uri="{FF2B5EF4-FFF2-40B4-BE49-F238E27FC236}">
                <a16:creationId xmlns:a16="http://schemas.microsoft.com/office/drawing/2014/main" id="{76E56449-4BBF-480E-9789-195AAE8A35ED}"/>
              </a:ext>
            </a:extLst>
          </p:cNvPr>
          <p:cNvSpPr/>
          <p:nvPr/>
        </p:nvSpPr>
        <p:spPr>
          <a:xfrm>
            <a:off x="7881257" y="5947954"/>
            <a:ext cx="1166949" cy="7924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K-2 PowerPoint Template" id="{523F537B-6083-4C9E-B3A1-F76EA1DAD3F3}" vid="{8A887F46-0D97-4F7A-8B4F-19F349D3EF6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K-2 PowerPoint Template</Template>
  <TotalTime>4241</TotalTime>
  <Words>700</Words>
  <Application>Microsoft Office PowerPoint</Application>
  <PresentationFormat>On-screen Show (4:3)</PresentationFormat>
  <Paragraphs>138</Paragraphs>
  <Slides>15</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15</vt:i4>
      </vt:variant>
    </vt:vector>
  </HeadingPairs>
  <TitlesOfParts>
    <vt:vector size="21" baseType="lpstr">
      <vt:lpstr>Report Rg</vt:lpstr>
      <vt:lpstr>Calibri</vt:lpstr>
      <vt:lpstr>Twinkl</vt:lpstr>
      <vt:lpstr>Times New Roman</vt:lpstr>
      <vt:lpstr>Arial</vt:lpstr>
      <vt:lpstr>Office Theme</vt:lpstr>
      <vt:lpstr>PowerPoint Presentation</vt:lpstr>
      <vt:lpstr>Early Life</vt:lpstr>
      <vt:lpstr>Segregation</vt:lpstr>
      <vt:lpstr>Who Was Rosa Parks?</vt:lpstr>
      <vt:lpstr>Bus Segregation</vt:lpstr>
      <vt:lpstr>December 1, 1955</vt:lpstr>
      <vt:lpstr>Why Didn’t She Move?</vt:lpstr>
      <vt:lpstr>Montgomery Bus Boycott</vt:lpstr>
      <vt:lpstr>End of Bus Segregation</vt:lpstr>
      <vt:lpstr>Legacy of Rosa Parks</vt:lpstr>
      <vt:lpstr>Check Your Knowledge</vt:lpstr>
      <vt:lpstr>Check Your Knowledge</vt:lpstr>
      <vt:lpstr>Check Your Answers</vt:lpstr>
      <vt:lpstr>Task</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Jordan Bleakney</dc:creator>
  <cp:lastModifiedBy>Sophie Corah</cp:lastModifiedBy>
  <cp:revision>15</cp:revision>
  <dcterms:created xsi:type="dcterms:W3CDTF">2021-01-26T14:31:36Z</dcterms:created>
  <dcterms:modified xsi:type="dcterms:W3CDTF">2021-10-11T12:40:23Z</dcterms:modified>
</cp:coreProperties>
</file>