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2" r:id="rId3"/>
    <p:sldId id="256" r:id="rId4"/>
    <p:sldId id="257" r:id="rId5"/>
    <p:sldId id="264" r:id="rId6"/>
    <p:sldId id="259" r:id="rId7"/>
    <p:sldId id="260"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E3282EC-99E6-4770-8CF6-ACB972F37B77}"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3481818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3282EC-99E6-4770-8CF6-ACB972F37B77}"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2042473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282EC-99E6-4770-8CF6-ACB972F37B77}"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3922707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E3282EC-99E6-4770-8CF6-ACB972F37B77}"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2852708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E3282EC-99E6-4770-8CF6-ACB972F37B77}"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2705921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E3282EC-99E6-4770-8CF6-ACB972F37B77}"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2885157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282EC-99E6-4770-8CF6-ACB972F37B77}"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446355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E3282EC-99E6-4770-8CF6-ACB972F37B77}"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2609435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E3282EC-99E6-4770-8CF6-ACB972F37B77}"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4096478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3282EC-99E6-4770-8CF6-ACB972F37B77}"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532690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3282EC-99E6-4770-8CF6-ACB972F37B77}"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3D9EAB-B52A-4D1A-A8C3-3F7D3DE2C8AA}" type="slidenum">
              <a:rPr lang="en-GB" smtClean="0"/>
              <a:t>‹#›</a:t>
            </a:fld>
            <a:endParaRPr lang="en-GB"/>
          </a:p>
        </p:txBody>
      </p:sp>
    </p:spTree>
    <p:extLst>
      <p:ext uri="{BB962C8B-B14F-4D97-AF65-F5344CB8AC3E}">
        <p14:creationId xmlns:p14="http://schemas.microsoft.com/office/powerpoint/2010/main" val="3009591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3282EC-99E6-4770-8CF6-ACB972F37B77}" type="datetimeFigureOut">
              <a:rPr lang="en-GB" smtClean="0"/>
              <a:t>27/02/2022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3D9EAB-B52A-4D1A-A8C3-3F7D3DE2C8AA}" type="slidenum">
              <a:rPr lang="en-GB" smtClean="0"/>
              <a:t>‹#›</a:t>
            </a:fld>
            <a:endParaRPr lang="en-GB"/>
          </a:p>
        </p:txBody>
      </p:sp>
    </p:spTree>
    <p:extLst>
      <p:ext uri="{BB962C8B-B14F-4D97-AF65-F5344CB8AC3E}">
        <p14:creationId xmlns:p14="http://schemas.microsoft.com/office/powerpoint/2010/main" val="164410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5200073" y="1173018"/>
            <a:ext cx="6042234" cy="646331"/>
          </a:xfrm>
          <a:prstGeom prst="rect">
            <a:avLst/>
          </a:prstGeom>
          <a:noFill/>
        </p:spPr>
        <p:txBody>
          <a:bodyPr wrap="square" rtlCol="0">
            <a:spAutoFit/>
          </a:bodyPr>
          <a:lstStyle/>
          <a:p>
            <a:r>
              <a:rPr lang="en-GB" sz="3600" u="sng" dirty="0" smtClean="0">
                <a:latin typeface="Comic Sans MS" panose="030F0702030302020204" pitchFamily="66" charset="0"/>
              </a:rPr>
              <a:t>Wednesday 2 March 2022</a:t>
            </a:r>
            <a:endParaRPr lang="en-GB" sz="3600" u="sng" dirty="0">
              <a:latin typeface="Comic Sans MS" panose="030F0702030302020204" pitchFamily="66" charset="0"/>
            </a:endParaRPr>
          </a:p>
        </p:txBody>
      </p:sp>
      <p:pic>
        <p:nvPicPr>
          <p:cNvPr id="3"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957" y="468086"/>
            <a:ext cx="4325091" cy="306020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110480" y="2865120"/>
            <a:ext cx="5516880" cy="2672080"/>
          </a:xfrm>
          <a:prstGeom prst="rect">
            <a:avLst/>
          </a:prstGeom>
          <a:noFill/>
        </p:spPr>
        <p:txBody>
          <a:bodyPr wrap="square" rtlCol="0">
            <a:spAutoFit/>
          </a:bodyPr>
          <a:lstStyle/>
          <a:p>
            <a:endParaRPr lang="en-GB" dirty="0"/>
          </a:p>
        </p:txBody>
      </p:sp>
      <p:sp>
        <p:nvSpPr>
          <p:cNvPr id="5" name="Rectangle 4"/>
          <p:cNvSpPr/>
          <p:nvPr/>
        </p:nvSpPr>
        <p:spPr>
          <a:xfrm>
            <a:off x="5791200" y="2728298"/>
            <a:ext cx="6096000" cy="3108543"/>
          </a:xfrm>
          <a:prstGeom prst="rect">
            <a:avLst/>
          </a:prstGeom>
        </p:spPr>
        <p:txBody>
          <a:bodyPr>
            <a:spAutoFit/>
          </a:bodyPr>
          <a:lstStyle/>
          <a:p>
            <a:pPr fontAlgn="base"/>
            <a:r>
              <a:rPr lang="en-GB" sz="2800" u="sng" dirty="0">
                <a:latin typeface="Comic Sans MS" panose="030F0702030302020204" pitchFamily="66" charset="0"/>
              </a:rPr>
              <a:t>LO: To write with purpose</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To use sentences appropriately</a:t>
            </a:r>
          </a:p>
          <a:p>
            <a:pPr fontAlgn="base"/>
            <a:r>
              <a:rPr lang="en-GB" sz="2800" dirty="0">
                <a:latin typeface="Comic Sans MS" panose="030F0702030302020204" pitchFamily="66" charset="0"/>
              </a:rPr>
              <a:t> </a:t>
            </a:r>
          </a:p>
          <a:p>
            <a:pPr fontAlgn="base"/>
            <a:r>
              <a:rPr lang="en-GB" sz="2800" u="sng" dirty="0">
                <a:latin typeface="Comic Sans MS" panose="030F0702030302020204" pitchFamily="66" charset="0"/>
              </a:rPr>
              <a:t>Organise writing appropriately</a:t>
            </a:r>
          </a:p>
          <a:p>
            <a:pPr fontAlgn="base"/>
            <a:endParaRPr lang="en-GB" sz="2800" u="sng" dirty="0">
              <a:latin typeface="Comic Sans MS" panose="030F0702030302020204" pitchFamily="66" charset="0"/>
            </a:endParaRPr>
          </a:p>
          <a:p>
            <a:pPr fontAlgn="base"/>
            <a:r>
              <a:rPr lang="en-GB" sz="2800" u="sng" dirty="0">
                <a:latin typeface="Comic Sans MS" panose="030F0702030302020204" pitchFamily="66" charset="0"/>
              </a:rPr>
              <a:t>C: Non-chronological report</a:t>
            </a:r>
            <a:endParaRPr lang="en-GB" sz="2800" u="sng" dirty="0">
              <a:latin typeface="Comic Sans MS" panose="030F0702030302020204" pitchFamily="66" charset="0"/>
            </a:endParaRPr>
          </a:p>
        </p:txBody>
      </p:sp>
    </p:spTree>
    <p:extLst>
      <p:ext uri="{BB962C8B-B14F-4D97-AF65-F5344CB8AC3E}">
        <p14:creationId xmlns:p14="http://schemas.microsoft.com/office/powerpoint/2010/main" val="3201639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914400" y="1412240"/>
            <a:ext cx="10525760" cy="3302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280160" y="2011680"/>
            <a:ext cx="9845040" cy="1815882"/>
          </a:xfrm>
          <a:prstGeom prst="rect">
            <a:avLst/>
          </a:prstGeom>
          <a:noFill/>
        </p:spPr>
        <p:txBody>
          <a:bodyPr wrap="square" rtlCol="0">
            <a:spAutoFit/>
          </a:bodyPr>
          <a:lstStyle/>
          <a:p>
            <a:r>
              <a:rPr lang="en-GB" sz="2800" dirty="0" smtClean="0">
                <a:latin typeface="Comic Sans MS" panose="030F0702030302020204" pitchFamily="66" charset="0"/>
              </a:rPr>
              <a:t>Today we are going to be writing about the location and size of the Amazon Rainforest and about the climate. We are going to use our Geography facts to help us bubble map our ideas and then write paragraphs for each idea.</a:t>
            </a:r>
            <a:endParaRPr lang="en-GB" sz="2800" dirty="0">
              <a:latin typeface="Comic Sans MS" panose="030F0702030302020204" pitchFamily="66" charset="0"/>
            </a:endParaRPr>
          </a:p>
        </p:txBody>
      </p:sp>
    </p:spTree>
    <p:extLst>
      <p:ext uri="{BB962C8B-B14F-4D97-AF65-F5344CB8AC3E}">
        <p14:creationId xmlns:p14="http://schemas.microsoft.com/office/powerpoint/2010/main" val="2911688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Oval 4"/>
          <p:cNvSpPr/>
          <p:nvPr/>
        </p:nvSpPr>
        <p:spPr>
          <a:xfrm>
            <a:off x="4137891" y="2789382"/>
            <a:ext cx="3509818" cy="2549236"/>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710545" y="3253040"/>
            <a:ext cx="2595418" cy="1815882"/>
          </a:xfrm>
          <a:prstGeom prst="rect">
            <a:avLst/>
          </a:prstGeom>
          <a:noFill/>
        </p:spPr>
        <p:txBody>
          <a:bodyPr wrap="square" rtlCol="0">
            <a:spAutoFit/>
          </a:bodyPr>
          <a:lstStyle/>
          <a:p>
            <a:r>
              <a:rPr lang="en-GB" sz="2800" dirty="0" smtClean="0">
                <a:latin typeface="Comic Sans MS" panose="030F0702030302020204" pitchFamily="66" charset="0"/>
              </a:rPr>
              <a:t>Where in the world is the Amazon Rainforest? </a:t>
            </a:r>
            <a:endParaRPr lang="en-GB" sz="2800" dirty="0">
              <a:latin typeface="Comic Sans MS" panose="030F0702030302020204" pitchFamily="66" charset="0"/>
            </a:endParaRPr>
          </a:p>
        </p:txBody>
      </p:sp>
      <p:cxnSp>
        <p:nvCxnSpPr>
          <p:cNvPr id="8" name="Straight Connector 7"/>
          <p:cNvCxnSpPr/>
          <p:nvPr/>
        </p:nvCxnSpPr>
        <p:spPr>
          <a:xfrm flipV="1">
            <a:off x="7476835" y="1930400"/>
            <a:ext cx="1487055" cy="1708727"/>
          </a:xfrm>
          <a:prstGeom prst="line">
            <a:avLst/>
          </a:prstGeom>
          <a:ln w="57150"/>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9549477" y="1524482"/>
            <a:ext cx="2798618" cy="523220"/>
          </a:xfrm>
          <a:prstGeom prst="rect">
            <a:avLst/>
          </a:prstGeom>
          <a:noFill/>
        </p:spPr>
        <p:txBody>
          <a:bodyPr wrap="square" rtlCol="0">
            <a:spAutoFit/>
          </a:bodyPr>
          <a:lstStyle/>
          <a:p>
            <a:r>
              <a:rPr lang="en-GB" sz="2800" u="sng" dirty="0" smtClean="0">
                <a:latin typeface="Comic Sans MS" panose="030F0702030302020204" pitchFamily="66" charset="0"/>
              </a:rPr>
              <a:t>Size</a:t>
            </a:r>
            <a:endParaRPr lang="en-GB" sz="2800" u="sng" dirty="0">
              <a:latin typeface="Comic Sans MS" panose="030F0702030302020204" pitchFamily="66" charset="0"/>
            </a:endParaRPr>
          </a:p>
        </p:txBody>
      </p:sp>
      <p:cxnSp>
        <p:nvCxnSpPr>
          <p:cNvPr id="12" name="Straight Connector 11"/>
          <p:cNvCxnSpPr/>
          <p:nvPr/>
        </p:nvCxnSpPr>
        <p:spPr>
          <a:xfrm>
            <a:off x="2542770" y="1939636"/>
            <a:ext cx="1717964" cy="1699491"/>
          </a:xfrm>
          <a:prstGeom prst="line">
            <a:avLst/>
          </a:prstGeom>
          <a:ln w="57150"/>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663470" y="1524482"/>
            <a:ext cx="3426691" cy="523220"/>
          </a:xfrm>
          <a:prstGeom prst="rect">
            <a:avLst/>
          </a:prstGeom>
          <a:noFill/>
        </p:spPr>
        <p:txBody>
          <a:bodyPr wrap="square" rtlCol="0">
            <a:spAutoFit/>
          </a:bodyPr>
          <a:lstStyle/>
          <a:p>
            <a:r>
              <a:rPr lang="en-GB" sz="2800" u="sng" dirty="0" smtClean="0">
                <a:latin typeface="Comic Sans MS" panose="030F0702030302020204" pitchFamily="66" charset="0"/>
              </a:rPr>
              <a:t>Location</a:t>
            </a:r>
            <a:endParaRPr lang="en-GB" sz="2800" u="sng" dirty="0">
              <a:latin typeface="Comic Sans MS" panose="030F0702030302020204" pitchFamily="66" charset="0"/>
            </a:endParaRPr>
          </a:p>
        </p:txBody>
      </p:sp>
      <p:sp>
        <p:nvSpPr>
          <p:cNvPr id="2" name="Rectangle 1"/>
          <p:cNvSpPr/>
          <p:nvPr/>
        </p:nvSpPr>
        <p:spPr>
          <a:xfrm>
            <a:off x="823898" y="507823"/>
            <a:ext cx="10124888" cy="523220"/>
          </a:xfrm>
          <a:prstGeom prst="rect">
            <a:avLst/>
          </a:prstGeom>
        </p:spPr>
        <p:txBody>
          <a:bodyPr wrap="none">
            <a:spAutoFit/>
          </a:bodyPr>
          <a:lstStyle/>
          <a:p>
            <a:pPr algn="ctr"/>
            <a:r>
              <a:rPr lang="en-GB" sz="2800" u="sng" dirty="0">
                <a:solidFill>
                  <a:srgbClr val="0070C0"/>
                </a:solidFill>
                <a:latin typeface="Comic Sans MS" panose="030F0702030302020204" pitchFamily="66" charset="0"/>
              </a:rPr>
              <a:t>Subheading: </a:t>
            </a:r>
            <a:r>
              <a:rPr lang="en-GB" sz="2800" u="sng" dirty="0" smtClean="0">
                <a:solidFill>
                  <a:srgbClr val="0070C0"/>
                </a:solidFill>
                <a:latin typeface="Comic Sans MS" panose="030F0702030302020204" pitchFamily="66" charset="0"/>
              </a:rPr>
              <a:t>Where in the world is the Amazon Rainforest?</a:t>
            </a:r>
            <a:endParaRPr lang="en-GB" sz="2800" u="sng"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479986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979055" y="748146"/>
            <a:ext cx="10427854" cy="2677656"/>
          </a:xfrm>
          <a:prstGeom prst="rect">
            <a:avLst/>
          </a:prstGeom>
          <a:noFill/>
        </p:spPr>
        <p:txBody>
          <a:bodyPr wrap="square" rtlCol="0">
            <a:spAutoFit/>
          </a:bodyPr>
          <a:lstStyle/>
          <a:p>
            <a:r>
              <a:rPr lang="en-GB" sz="2400" dirty="0" smtClean="0">
                <a:latin typeface="Comic Sans MS" panose="030F0702030302020204" pitchFamily="66" charset="0"/>
              </a:rPr>
              <a:t>The Amazon Rainforest is the largest rainforest in the world and is located in the continent of South America. It stretches over 9 countries, which are: Brazil, Peru, Bolivia, Ecuador, Colombia, Venezuela, Guyana, Suriname and French Guiana. The majority of the rainforest is contained within Brazil. The Amazon makes up over half of the rainforest land coverage in the world, covering 2,100,000 square miles. This is nearly as big as the continent of the USA. </a:t>
            </a:r>
            <a:endParaRPr lang="en-GB" sz="2400"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817846" y="3816428"/>
            <a:ext cx="2996118" cy="2297993"/>
          </a:xfrm>
          <a:prstGeom prst="rect">
            <a:avLst/>
          </a:prstGeom>
        </p:spPr>
      </p:pic>
    </p:spTree>
    <p:extLst>
      <p:ext uri="{BB962C8B-B14F-4D97-AF65-F5344CB8AC3E}">
        <p14:creationId xmlns:p14="http://schemas.microsoft.com/office/powerpoint/2010/main" val="3411511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424539" y="663152"/>
            <a:ext cx="9529009" cy="2092881"/>
          </a:xfrm>
          <a:prstGeom prst="rect">
            <a:avLst/>
          </a:prstGeom>
        </p:spPr>
        <p:txBody>
          <a:bodyPr wrap="square">
            <a:spAutoFit/>
          </a:bodyPr>
          <a:lstStyle/>
          <a:p>
            <a:pPr fontAlgn="base">
              <a:spcAft>
                <a:spcPts val="0"/>
              </a:spcAft>
            </a:pPr>
            <a:r>
              <a:rPr lang="en-GB" dirty="0">
                <a:latin typeface="Comic Sans MS" panose="030F0702030302020204" pitchFamily="66" charset="0"/>
                <a:ea typeface="Times New Roman" panose="02020603050405020304" pitchFamily="18" charset="0"/>
                <a:cs typeface="Comic Sans MS" panose="030F0702030302020204" pitchFamily="66" charset="0"/>
              </a:rPr>
              <a:t> </a:t>
            </a:r>
            <a:endParaRPr lang="en-GB" sz="2800" dirty="0" smtClean="0">
              <a:effectLst/>
              <a:latin typeface="Times New Roman" panose="02020603050405020304" pitchFamily="18" charset="0"/>
              <a:ea typeface="Times New Roman" panose="02020603050405020304" pitchFamily="18" charset="0"/>
            </a:endParaRPr>
          </a:p>
          <a:p>
            <a:pP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Write </a:t>
            </a:r>
            <a:r>
              <a:rPr lang="en-GB" sz="2800" dirty="0">
                <a:latin typeface="Comic Sans MS" panose="030F0702030302020204" pitchFamily="66" charset="0"/>
                <a:ea typeface="Times New Roman" panose="02020603050405020304" pitchFamily="18" charset="0"/>
                <a:cs typeface="Comic Sans MS" panose="030F0702030302020204" pitchFamily="66" charset="0"/>
              </a:rPr>
              <a:t>a short paragraph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for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each idea. Include a </a:t>
            </a:r>
            <a:r>
              <a:rPr lang="en-GB" sz="2800" dirty="0">
                <a:latin typeface="Comic Sans MS" panose="030F0702030302020204" pitchFamily="66" charset="0"/>
                <a:ea typeface="Times New Roman" panose="02020603050405020304" pitchFamily="18" charset="0"/>
                <a:cs typeface="Comic Sans MS" panose="030F0702030302020204" pitchFamily="66" charset="0"/>
              </a:rPr>
              <a:t>mixture of simple, complex and compound sentences. Include a variety of conjunctions, adverbs/ adverbial phrases. </a:t>
            </a:r>
            <a:endParaRPr lang="en-GB" sz="2800" dirty="0">
              <a:effectLst/>
              <a:latin typeface="Times New Roman" panose="02020603050405020304" pitchFamily="18" charset="0"/>
              <a:ea typeface="Times New Roman" panose="02020603050405020304" pitchFamily="18" charset="0"/>
            </a:endParaRPr>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9626" y="3141043"/>
            <a:ext cx="5638833" cy="3164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352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396689" y="432546"/>
            <a:ext cx="6814686" cy="584775"/>
          </a:xfrm>
          <a:prstGeom prst="rect">
            <a:avLst/>
          </a:prstGeom>
          <a:noFill/>
        </p:spPr>
        <p:txBody>
          <a:bodyPr wrap="square" rtlCol="0">
            <a:spAutoFit/>
          </a:bodyPr>
          <a:lstStyle/>
          <a:p>
            <a:pPr algn="ctr"/>
            <a:r>
              <a:rPr lang="en-GB" sz="3200" u="sng" dirty="0" smtClean="0">
                <a:solidFill>
                  <a:srgbClr val="0070C0"/>
                </a:solidFill>
                <a:latin typeface="Comic Sans MS" panose="030F0702030302020204" pitchFamily="66" charset="0"/>
              </a:rPr>
              <a:t>Subheading: Climate</a:t>
            </a:r>
            <a:endParaRPr lang="en-GB" sz="3200" u="sng" dirty="0">
              <a:solidFill>
                <a:srgbClr val="0070C0"/>
              </a:solidFill>
              <a:latin typeface="Comic Sans MS" panose="030F0702030302020204" pitchFamily="66" charset="0"/>
            </a:endParaRPr>
          </a:p>
        </p:txBody>
      </p:sp>
      <p:sp>
        <p:nvSpPr>
          <p:cNvPr id="4" name="Oval 3"/>
          <p:cNvSpPr/>
          <p:nvPr/>
        </p:nvSpPr>
        <p:spPr>
          <a:xfrm>
            <a:off x="4523874" y="3205479"/>
            <a:ext cx="2800951" cy="2184935"/>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111015" y="3317682"/>
            <a:ext cx="1963554" cy="1815882"/>
          </a:xfrm>
          <a:prstGeom prst="rect">
            <a:avLst/>
          </a:prstGeom>
          <a:noFill/>
        </p:spPr>
        <p:txBody>
          <a:bodyPr wrap="square" rtlCol="0">
            <a:spAutoFit/>
          </a:bodyPr>
          <a:lstStyle/>
          <a:p>
            <a:r>
              <a:rPr lang="en-GB" sz="2800" dirty="0" smtClean="0">
                <a:latin typeface="Comic Sans MS" panose="030F0702030302020204" pitchFamily="66" charset="0"/>
              </a:rPr>
              <a:t>What is the c</a:t>
            </a:r>
            <a:r>
              <a:rPr lang="en-GB" sz="2800" dirty="0" smtClean="0">
                <a:latin typeface="Comic Sans MS" panose="030F0702030302020204" pitchFamily="66" charset="0"/>
              </a:rPr>
              <a:t>limate like?</a:t>
            </a:r>
            <a:endParaRPr lang="en-GB" sz="2800" dirty="0">
              <a:latin typeface="Comic Sans MS" panose="030F0702030302020204" pitchFamily="66" charset="0"/>
            </a:endParaRPr>
          </a:p>
        </p:txBody>
      </p:sp>
      <p:cxnSp>
        <p:nvCxnSpPr>
          <p:cNvPr id="7" name="Straight Connector 6"/>
          <p:cNvCxnSpPr>
            <a:endCxn id="4" idx="7"/>
          </p:cNvCxnSpPr>
          <p:nvPr/>
        </p:nvCxnSpPr>
        <p:spPr>
          <a:xfrm flipH="1">
            <a:off x="6914635" y="2119008"/>
            <a:ext cx="1468969" cy="1406447"/>
          </a:xfrm>
          <a:prstGeom prst="line">
            <a:avLst/>
          </a:prstGeom>
          <a:ln w="57150"/>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8383604" y="1268169"/>
            <a:ext cx="2897204" cy="523220"/>
          </a:xfrm>
          <a:prstGeom prst="rect">
            <a:avLst/>
          </a:prstGeom>
          <a:noFill/>
        </p:spPr>
        <p:txBody>
          <a:bodyPr wrap="square" rtlCol="0">
            <a:spAutoFit/>
          </a:bodyPr>
          <a:lstStyle/>
          <a:p>
            <a:r>
              <a:rPr lang="en-GB" sz="2800" u="sng" dirty="0" smtClean="0">
                <a:latin typeface="Comic Sans MS" panose="030F0702030302020204" pitchFamily="66" charset="0"/>
              </a:rPr>
              <a:t>Temperature</a:t>
            </a:r>
            <a:endParaRPr lang="en-GB" sz="2800" u="sng" dirty="0">
              <a:latin typeface="Comic Sans MS" panose="030F0702030302020204" pitchFamily="66" charset="0"/>
            </a:endParaRPr>
          </a:p>
        </p:txBody>
      </p:sp>
      <p:cxnSp>
        <p:nvCxnSpPr>
          <p:cNvPr id="12" name="Straight Connector 11"/>
          <p:cNvCxnSpPr/>
          <p:nvPr/>
        </p:nvCxnSpPr>
        <p:spPr>
          <a:xfrm flipH="1" flipV="1">
            <a:off x="3051208" y="2011680"/>
            <a:ext cx="1780674" cy="1520792"/>
          </a:xfrm>
          <a:prstGeom prst="line">
            <a:avLst/>
          </a:prstGeom>
          <a:ln w="57150"/>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968455" y="1426905"/>
            <a:ext cx="2646947" cy="523220"/>
          </a:xfrm>
          <a:prstGeom prst="rect">
            <a:avLst/>
          </a:prstGeom>
          <a:noFill/>
        </p:spPr>
        <p:txBody>
          <a:bodyPr wrap="square" rtlCol="0">
            <a:spAutoFit/>
          </a:bodyPr>
          <a:lstStyle/>
          <a:p>
            <a:r>
              <a:rPr lang="en-GB" sz="2800" u="sng" dirty="0" smtClean="0">
                <a:latin typeface="Comic Sans MS" panose="030F0702030302020204" pitchFamily="66" charset="0"/>
              </a:rPr>
              <a:t>Rainfall</a:t>
            </a:r>
            <a:endParaRPr lang="en-GB" sz="2800" u="sng" dirty="0">
              <a:latin typeface="Comic Sans MS" panose="030F0702030302020204" pitchFamily="66" charset="0"/>
            </a:endParaRPr>
          </a:p>
        </p:txBody>
      </p:sp>
      <p:cxnSp>
        <p:nvCxnSpPr>
          <p:cNvPr id="15" name="Straight Connector 14"/>
          <p:cNvCxnSpPr/>
          <p:nvPr/>
        </p:nvCxnSpPr>
        <p:spPr>
          <a:xfrm flipH="1">
            <a:off x="3234088" y="4774131"/>
            <a:ext cx="1491916" cy="508955"/>
          </a:xfrm>
          <a:prstGeom prst="line">
            <a:avLst/>
          </a:prstGeom>
          <a:ln w="57150"/>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1126155" y="5065926"/>
            <a:ext cx="2541069" cy="523220"/>
          </a:xfrm>
          <a:prstGeom prst="rect">
            <a:avLst/>
          </a:prstGeom>
          <a:noFill/>
        </p:spPr>
        <p:txBody>
          <a:bodyPr wrap="square" rtlCol="0">
            <a:spAutoFit/>
          </a:bodyPr>
          <a:lstStyle/>
          <a:p>
            <a:r>
              <a:rPr lang="en-GB" sz="2800" u="sng" dirty="0" smtClean="0">
                <a:latin typeface="Comic Sans MS" panose="030F0702030302020204" pitchFamily="66" charset="0"/>
              </a:rPr>
              <a:t>Humidity</a:t>
            </a:r>
            <a:endParaRPr lang="en-GB" sz="2800" u="sng" dirty="0">
              <a:latin typeface="Comic Sans MS" panose="030F0702030302020204" pitchFamily="66" charset="0"/>
            </a:endParaRPr>
          </a:p>
        </p:txBody>
      </p:sp>
      <p:cxnSp>
        <p:nvCxnSpPr>
          <p:cNvPr id="18" name="Straight Connector 17"/>
          <p:cNvCxnSpPr/>
          <p:nvPr/>
        </p:nvCxnSpPr>
        <p:spPr>
          <a:xfrm>
            <a:off x="7074569" y="4697128"/>
            <a:ext cx="1078029" cy="452388"/>
          </a:xfrm>
          <a:prstGeom prst="line">
            <a:avLst/>
          </a:prstGeom>
          <a:ln w="57150"/>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8152598" y="4697128"/>
            <a:ext cx="3763478" cy="954107"/>
          </a:xfrm>
          <a:prstGeom prst="rect">
            <a:avLst/>
          </a:prstGeom>
          <a:noFill/>
        </p:spPr>
        <p:txBody>
          <a:bodyPr wrap="square" rtlCol="0">
            <a:spAutoFit/>
          </a:bodyPr>
          <a:lstStyle/>
          <a:p>
            <a:r>
              <a:rPr lang="en-GB" sz="2800" dirty="0" smtClean="0">
                <a:latin typeface="Comic Sans MS" panose="030F0702030302020204" pitchFamily="66" charset="0"/>
              </a:rPr>
              <a:t>Temperate and Tropical Rainforests</a:t>
            </a:r>
            <a:endParaRPr lang="en-GB" sz="2800" dirty="0">
              <a:latin typeface="Comic Sans MS" panose="030F0702030302020204" pitchFamily="66" charset="0"/>
            </a:endParaRPr>
          </a:p>
        </p:txBody>
      </p:sp>
      <p:sp>
        <p:nvSpPr>
          <p:cNvPr id="20" name="TextBox 19"/>
          <p:cNvSpPr txBox="1"/>
          <p:nvPr/>
        </p:nvSpPr>
        <p:spPr>
          <a:xfrm>
            <a:off x="3792353" y="5914991"/>
            <a:ext cx="5236143" cy="523220"/>
          </a:xfrm>
          <a:prstGeom prst="rect">
            <a:avLst/>
          </a:prstGeom>
          <a:noFill/>
        </p:spPr>
        <p:txBody>
          <a:bodyPr wrap="square" rtlCol="0">
            <a:spAutoFit/>
          </a:bodyPr>
          <a:lstStyle/>
          <a:p>
            <a:r>
              <a:rPr lang="en-GB" sz="2800" dirty="0" smtClean="0">
                <a:latin typeface="Comic Sans MS" panose="030F0702030302020204" pitchFamily="66" charset="0"/>
              </a:rPr>
              <a:t>Situated near the equator</a:t>
            </a:r>
            <a:endParaRPr lang="en-GB" sz="2800" dirty="0">
              <a:latin typeface="Comic Sans MS" panose="030F0702030302020204" pitchFamily="66" charset="0"/>
            </a:endParaRPr>
          </a:p>
        </p:txBody>
      </p:sp>
    </p:spTree>
    <p:extLst>
      <p:ext uri="{BB962C8B-B14F-4D97-AF65-F5344CB8AC3E}">
        <p14:creationId xmlns:p14="http://schemas.microsoft.com/office/powerpoint/2010/main" val="1078895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246910" y="1034473"/>
            <a:ext cx="9882909" cy="4524315"/>
          </a:xfrm>
          <a:prstGeom prst="rect">
            <a:avLst/>
          </a:prstGeom>
          <a:noFill/>
        </p:spPr>
        <p:txBody>
          <a:bodyPr wrap="square" rtlCol="0">
            <a:spAutoFit/>
          </a:bodyPr>
          <a:lstStyle/>
          <a:p>
            <a:r>
              <a:rPr lang="en-GB" sz="2400" dirty="0" smtClean="0">
                <a:latin typeface="Comic Sans MS" panose="030F0702030302020204" pitchFamily="66" charset="0"/>
              </a:rPr>
              <a:t>There are two different types of rainforests; Temperate and Tropical. Temperate rainforests are cool and mild, whereas tropical rainforests are hot and humid. The Amazon Rainforest is a tropical rainforest, as it is located close to the equator. As a result of being a tropical rainforest, the Amazon’s weather and climate is very hot, humid and damp. The Amazon Rainforest experiences 80-400 inches of rainfall a year and the dense trees keep the moisture in.  This is why the rainforest is filled with dense plant life. The average daily temperature in the Amazon Rainforest is 28 degrees. It is so humid, frogs don’t have to live near bodies of water. There </a:t>
            </a:r>
            <a:r>
              <a:rPr lang="en-GB" sz="2400" dirty="0" smtClean="0">
                <a:latin typeface="Comic Sans MS" panose="030F0702030302020204" pitchFamily="66" charset="0"/>
              </a:rPr>
              <a:t>are not </a:t>
            </a:r>
            <a:r>
              <a:rPr lang="en-GB" sz="2400" dirty="0">
                <a:latin typeface="Comic Sans MS" panose="030F0702030302020204" pitchFamily="66" charset="0"/>
              </a:rPr>
              <a:t>many seasonal changes in the climate and the </a:t>
            </a:r>
            <a:r>
              <a:rPr lang="en-GB" sz="2400" dirty="0" smtClean="0">
                <a:latin typeface="Comic Sans MS" panose="030F0702030302020204" pitchFamily="66" charset="0"/>
              </a:rPr>
              <a:t>temperature remains </a:t>
            </a:r>
            <a:r>
              <a:rPr lang="en-GB" sz="2400" dirty="0">
                <a:latin typeface="Comic Sans MS" panose="030F0702030302020204" pitchFamily="66" charset="0"/>
              </a:rPr>
              <a:t>the same </a:t>
            </a:r>
            <a:r>
              <a:rPr lang="en-GB" sz="2400" dirty="0" smtClean="0">
                <a:latin typeface="Comic Sans MS" panose="030F0702030302020204" pitchFamily="66" charset="0"/>
              </a:rPr>
              <a:t>for most of the year.</a:t>
            </a:r>
            <a:endParaRPr lang="en-GB" sz="2400" dirty="0">
              <a:latin typeface="Comic Sans MS" panose="030F0702030302020204" pitchFamily="66" charset="0"/>
            </a:endParaRPr>
          </a:p>
        </p:txBody>
      </p:sp>
    </p:spTree>
    <p:extLst>
      <p:ext uri="{BB962C8B-B14F-4D97-AF65-F5344CB8AC3E}">
        <p14:creationId xmlns:p14="http://schemas.microsoft.com/office/powerpoint/2010/main" val="245922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424539" y="663152"/>
            <a:ext cx="9529009" cy="2092881"/>
          </a:xfrm>
          <a:prstGeom prst="rect">
            <a:avLst/>
          </a:prstGeom>
        </p:spPr>
        <p:txBody>
          <a:bodyPr wrap="square">
            <a:spAutoFit/>
          </a:bodyPr>
          <a:lstStyle/>
          <a:p>
            <a:pPr fontAlgn="base">
              <a:spcAft>
                <a:spcPts val="0"/>
              </a:spcAft>
            </a:pPr>
            <a:r>
              <a:rPr lang="en-GB" dirty="0">
                <a:latin typeface="Comic Sans MS" panose="030F0702030302020204" pitchFamily="66" charset="0"/>
                <a:ea typeface="Times New Roman" panose="02020603050405020304" pitchFamily="18" charset="0"/>
                <a:cs typeface="Comic Sans MS" panose="030F0702030302020204" pitchFamily="66" charset="0"/>
              </a:rPr>
              <a:t> </a:t>
            </a:r>
            <a:endParaRPr lang="en-GB" sz="2800" dirty="0" smtClean="0">
              <a:effectLst/>
              <a:latin typeface="Times New Roman" panose="02020603050405020304" pitchFamily="18" charset="0"/>
              <a:ea typeface="Times New Roman" panose="02020603050405020304" pitchFamily="18" charset="0"/>
            </a:endParaRPr>
          </a:p>
          <a:p>
            <a:pP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Write </a:t>
            </a:r>
            <a:r>
              <a:rPr lang="en-GB" sz="2800" dirty="0">
                <a:latin typeface="Comic Sans MS" panose="030F0702030302020204" pitchFamily="66" charset="0"/>
                <a:ea typeface="Times New Roman" panose="02020603050405020304" pitchFamily="18" charset="0"/>
                <a:cs typeface="Comic Sans MS" panose="030F0702030302020204" pitchFamily="66" charset="0"/>
              </a:rPr>
              <a:t>a short paragraph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for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each idea. Include a </a:t>
            </a:r>
            <a:r>
              <a:rPr lang="en-GB" sz="2800" dirty="0">
                <a:latin typeface="Comic Sans MS" panose="030F0702030302020204" pitchFamily="66" charset="0"/>
                <a:ea typeface="Times New Roman" panose="02020603050405020304" pitchFamily="18" charset="0"/>
                <a:cs typeface="Comic Sans MS" panose="030F0702030302020204" pitchFamily="66" charset="0"/>
              </a:rPr>
              <a:t>mixture of simple, complex and compound sentences. Include a variety of conjunctions, adverbs/ adverbial phrases. </a:t>
            </a:r>
            <a:endParaRPr lang="en-GB" sz="2800" dirty="0">
              <a:effectLst/>
              <a:latin typeface="Times New Roman" panose="02020603050405020304" pitchFamily="18" charset="0"/>
              <a:ea typeface="Times New Roman" panose="02020603050405020304" pitchFamily="18" charset="0"/>
            </a:endParaRPr>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9626" y="3141043"/>
            <a:ext cx="5638833" cy="3164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439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331</Words>
  <Application>Microsoft Office PowerPoint</Application>
  <PresentationFormat>Widescreen</PresentationFormat>
  <Paragraphs>26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3</cp:revision>
  <dcterms:created xsi:type="dcterms:W3CDTF">2022-02-27T13:25:59Z</dcterms:created>
  <dcterms:modified xsi:type="dcterms:W3CDTF">2022-02-27T23:34:45Z</dcterms:modified>
</cp:coreProperties>
</file>