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7" r:id="rId2"/>
    <p:sldId id="258" r:id="rId3"/>
    <p:sldId id="259" r:id="rId4"/>
    <p:sldId id="260" r:id="rId5"/>
    <p:sldId id="263" r:id="rId6"/>
    <p:sldId id="262" r:id="rId7"/>
    <p:sldId id="265" r:id="rId8"/>
    <p:sldId id="261" r:id="rId9"/>
    <p:sldId id="264" r:id="rId10"/>
    <p:sldId id="266"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70" d="100"/>
          <a:sy n="70" d="100"/>
        </p:scale>
        <p:origin x="536"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10/10/2021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10/10/2021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10/10/2021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10/10/2021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10/10/2021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10/10/2021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10/10/2021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bbc.co.uk/newsround/25263229"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bbc.co.uk/bitesize/topics/zjkj382/articles/z4fwy9q" TargetMode="Externa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bbc.co.uk/teach/school-radio/assemblies-ks2-martin-luther-king-mlk-dream-on-black-history-month/zwtxwnb" TargetMode="Externa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7780" y="378692"/>
            <a:ext cx="11333020" cy="1938992"/>
          </a:xfrm>
          <a:prstGeom prst="rect">
            <a:avLst/>
          </a:prstGeom>
        </p:spPr>
        <p:txBody>
          <a:bodyPr wrap="square">
            <a:spAutoFit/>
          </a:bodyPr>
          <a:lstStyle/>
          <a:p>
            <a:r>
              <a:rPr lang="en-GB" sz="2400" dirty="0">
                <a:latin typeface="Comic Sans MS" panose="030F0702030302020204" pitchFamily="66" charset="0"/>
              </a:rPr>
              <a:t>LO: To learn about the discrimination experienced by black people and how they overcame this adversity.</a:t>
            </a:r>
          </a:p>
          <a:p>
            <a:endParaRPr lang="en-GB" sz="2400" dirty="0">
              <a:latin typeface="Comic Sans MS" panose="030F0702030302020204" pitchFamily="66" charset="0"/>
            </a:endParaRPr>
          </a:p>
          <a:p>
            <a:endParaRPr lang="en-GB" sz="2400" dirty="0">
              <a:latin typeface="Comic Sans MS" panose="030F0702030302020204" pitchFamily="66" charset="0"/>
            </a:endParaRPr>
          </a:p>
          <a:p>
            <a:r>
              <a:rPr lang="en-GB" sz="2400" dirty="0">
                <a:latin typeface="Comic Sans MS" panose="030F0702030302020204" pitchFamily="66" charset="0"/>
              </a:rPr>
              <a:t>C: Discrimination and perseverance in politics</a:t>
            </a:r>
          </a:p>
        </p:txBody>
      </p:sp>
      <p:pic>
        <p:nvPicPr>
          <p:cNvPr id="3" name="Picture 2"/>
          <p:cNvPicPr>
            <a:picLocks noChangeAspect="1"/>
          </p:cNvPicPr>
          <p:nvPr/>
        </p:nvPicPr>
        <p:blipFill>
          <a:blip r:embed="rId2"/>
          <a:stretch>
            <a:fillRect/>
          </a:stretch>
        </p:blipFill>
        <p:spPr>
          <a:xfrm>
            <a:off x="4922982" y="2483198"/>
            <a:ext cx="6913706" cy="4148223"/>
          </a:xfrm>
          <a:prstGeom prst="rect">
            <a:avLst/>
          </a:prstGeom>
        </p:spPr>
      </p:pic>
    </p:spTree>
    <p:extLst>
      <p:ext uri="{BB962C8B-B14F-4D97-AF65-F5344CB8AC3E}">
        <p14:creationId xmlns:p14="http://schemas.microsoft.com/office/powerpoint/2010/main" val="14302604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47831" y="320554"/>
            <a:ext cx="9732241" cy="3108543"/>
          </a:xfrm>
          <a:prstGeom prst="rect">
            <a:avLst/>
          </a:prstGeom>
        </p:spPr>
        <p:txBody>
          <a:bodyPr wrap="square">
            <a:spAutoFit/>
          </a:bodyPr>
          <a:lstStyle/>
          <a:p>
            <a:r>
              <a:rPr lang="en-GB" sz="2800" dirty="0">
                <a:latin typeface="Comic Sans MS" panose="030F0702030302020204" pitchFamily="66" charset="0"/>
              </a:rPr>
              <a:t>This month is ‘Black History Month’. </a:t>
            </a:r>
          </a:p>
          <a:p>
            <a:endParaRPr lang="en-GB" sz="2800" dirty="0">
              <a:latin typeface="Comic Sans MS" panose="030F0702030302020204" pitchFamily="66" charset="0"/>
            </a:endParaRPr>
          </a:p>
          <a:p>
            <a:r>
              <a:rPr lang="en-GB" sz="2800" dirty="0">
                <a:latin typeface="Comic Sans MS" panose="030F0702030302020204" pitchFamily="66" charset="0"/>
              </a:rPr>
              <a:t>Discuss with your partner:</a:t>
            </a:r>
          </a:p>
          <a:p>
            <a:endParaRPr lang="en-GB" sz="2800" dirty="0">
              <a:latin typeface="Comic Sans MS" panose="030F0702030302020204" pitchFamily="66" charset="0"/>
            </a:endParaRPr>
          </a:p>
          <a:p>
            <a:r>
              <a:rPr lang="en-GB" sz="2800" dirty="0">
                <a:latin typeface="Comic Sans MS" panose="030F0702030302020204" pitchFamily="66" charset="0"/>
              </a:rPr>
              <a:t>What is ‘Black History Month’? </a:t>
            </a:r>
          </a:p>
          <a:p>
            <a:endParaRPr lang="en-GB" sz="2800" dirty="0">
              <a:latin typeface="Comic Sans MS" panose="030F0702030302020204" pitchFamily="66" charset="0"/>
            </a:endParaRPr>
          </a:p>
          <a:p>
            <a:r>
              <a:rPr lang="en-GB" sz="2800" dirty="0">
                <a:latin typeface="Comic Sans MS" panose="030F0702030302020204" pitchFamily="66" charset="0"/>
              </a:rPr>
              <a:t>Who we celebrate and why?</a:t>
            </a:r>
          </a:p>
        </p:txBody>
      </p:sp>
      <p:pic>
        <p:nvPicPr>
          <p:cNvPr id="3" name="Picture 2"/>
          <p:cNvPicPr>
            <a:picLocks noChangeAspect="1"/>
          </p:cNvPicPr>
          <p:nvPr/>
        </p:nvPicPr>
        <p:blipFill>
          <a:blip r:embed="rId2"/>
          <a:stretch>
            <a:fillRect/>
          </a:stretch>
        </p:blipFill>
        <p:spPr>
          <a:xfrm>
            <a:off x="6061941" y="1803197"/>
            <a:ext cx="5806786" cy="3251800"/>
          </a:xfrm>
          <a:prstGeom prst="rect">
            <a:avLst/>
          </a:prstGeom>
        </p:spPr>
      </p:pic>
      <p:sp>
        <p:nvSpPr>
          <p:cNvPr id="4" name="Rectangle 3"/>
          <p:cNvSpPr/>
          <p:nvPr/>
        </p:nvSpPr>
        <p:spPr>
          <a:xfrm>
            <a:off x="350982" y="3722412"/>
            <a:ext cx="5384800" cy="1200329"/>
          </a:xfrm>
          <a:prstGeom prst="rect">
            <a:avLst/>
          </a:prstGeom>
        </p:spPr>
        <p:txBody>
          <a:bodyPr wrap="square">
            <a:spAutoFit/>
          </a:bodyPr>
          <a:lstStyle/>
          <a:p>
            <a:r>
              <a:rPr lang="en-GB" dirty="0">
                <a:solidFill>
                  <a:srgbClr val="222222"/>
                </a:solidFill>
                <a:latin typeface="Comic Sans MS" panose="030F0702030302020204" pitchFamily="66" charset="0"/>
              </a:rPr>
              <a:t>Black History Month is an annual observance that commemorates the history and achievements of members of the black community.</a:t>
            </a:r>
            <a:endParaRPr lang="en-GB" dirty="0">
              <a:latin typeface="Comic Sans MS" panose="030F0702030302020204" pitchFamily="66" charset="0"/>
            </a:endParaRPr>
          </a:p>
        </p:txBody>
      </p:sp>
      <p:sp>
        <p:nvSpPr>
          <p:cNvPr id="5" name="Rectangle 4"/>
          <p:cNvSpPr/>
          <p:nvPr/>
        </p:nvSpPr>
        <p:spPr>
          <a:xfrm>
            <a:off x="350982" y="5030510"/>
            <a:ext cx="6096000" cy="923330"/>
          </a:xfrm>
          <a:prstGeom prst="rect">
            <a:avLst/>
          </a:prstGeom>
        </p:spPr>
        <p:txBody>
          <a:bodyPr>
            <a:spAutoFit/>
          </a:bodyPr>
          <a:lstStyle/>
          <a:p>
            <a:r>
              <a:rPr lang="en-GB" dirty="0">
                <a:latin typeface="Comic Sans MS" panose="030F0702030302020204" pitchFamily="66" charset="0"/>
              </a:rPr>
              <a:t>It is an opportunity to celebrate the outstanding contributions that black people have made to society, whether that be today or historically.</a:t>
            </a:r>
          </a:p>
        </p:txBody>
      </p:sp>
    </p:spTree>
    <p:extLst>
      <p:ext uri="{BB962C8B-B14F-4D97-AF65-F5344CB8AC3E}">
        <p14:creationId xmlns:p14="http://schemas.microsoft.com/office/powerpoint/2010/main" val="2348019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8450" y="375973"/>
            <a:ext cx="10831368" cy="3539430"/>
          </a:xfrm>
          <a:prstGeom prst="rect">
            <a:avLst/>
          </a:prstGeom>
        </p:spPr>
        <p:txBody>
          <a:bodyPr wrap="square">
            <a:spAutoFit/>
          </a:bodyPr>
          <a:lstStyle/>
          <a:p>
            <a:r>
              <a:rPr lang="en-GB" sz="2800" dirty="0">
                <a:latin typeface="Comic Sans MS" panose="030F0702030302020204" pitchFamily="66" charset="0"/>
              </a:rPr>
              <a:t>Have you ever heard of </a:t>
            </a:r>
            <a:r>
              <a:rPr lang="sv-SE" sz="2800" dirty="0"/>
              <a:t>Nelson Mandela, Martin Luther King or Mohandas Gandhi?</a:t>
            </a:r>
          </a:p>
          <a:p>
            <a:endParaRPr lang="sv-SE" sz="2800" dirty="0"/>
          </a:p>
          <a:p>
            <a:r>
              <a:rPr lang="sv-SE" sz="2800" dirty="0"/>
              <a:t>Tell your partner anything you know about these famous people.</a:t>
            </a:r>
          </a:p>
          <a:p>
            <a:r>
              <a:rPr lang="en-GB" sz="2800" dirty="0">
                <a:latin typeface="Comic Sans MS" panose="030F0702030302020204" pitchFamily="66" charset="0"/>
              </a:rPr>
              <a:t> </a:t>
            </a: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4322618" y="2347905"/>
            <a:ext cx="3167495" cy="2513885"/>
          </a:xfrm>
          <a:prstGeom prst="rect">
            <a:avLst/>
          </a:prstGeom>
        </p:spPr>
      </p:pic>
      <p:pic>
        <p:nvPicPr>
          <p:cNvPr id="5" name="Picture 4"/>
          <p:cNvPicPr>
            <a:picLocks noChangeAspect="1"/>
          </p:cNvPicPr>
          <p:nvPr/>
        </p:nvPicPr>
        <p:blipFill>
          <a:blip r:embed="rId3"/>
          <a:stretch>
            <a:fillRect/>
          </a:stretch>
        </p:blipFill>
        <p:spPr>
          <a:xfrm>
            <a:off x="276803" y="4076699"/>
            <a:ext cx="4562516" cy="2555009"/>
          </a:xfrm>
          <a:prstGeom prst="rect">
            <a:avLst/>
          </a:prstGeom>
        </p:spPr>
      </p:pic>
      <p:pic>
        <p:nvPicPr>
          <p:cNvPr id="6" name="Picture 5"/>
          <p:cNvPicPr>
            <a:picLocks noChangeAspect="1"/>
          </p:cNvPicPr>
          <p:nvPr/>
        </p:nvPicPr>
        <p:blipFill>
          <a:blip r:embed="rId4"/>
          <a:stretch>
            <a:fillRect/>
          </a:stretch>
        </p:blipFill>
        <p:spPr>
          <a:xfrm>
            <a:off x="7259783" y="4008296"/>
            <a:ext cx="4790786" cy="2691813"/>
          </a:xfrm>
          <a:prstGeom prst="rect">
            <a:avLst/>
          </a:prstGeom>
        </p:spPr>
      </p:pic>
    </p:spTree>
    <p:extLst>
      <p:ext uri="{BB962C8B-B14F-4D97-AF65-F5344CB8AC3E}">
        <p14:creationId xmlns:p14="http://schemas.microsoft.com/office/powerpoint/2010/main" val="3109416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6111" y="6488668"/>
            <a:ext cx="10659877" cy="369332"/>
          </a:xfrm>
          <a:prstGeom prst="rect">
            <a:avLst/>
          </a:prstGeom>
        </p:spPr>
        <p:txBody>
          <a:bodyPr wrap="square">
            <a:spAutoFit/>
          </a:bodyPr>
          <a:lstStyle/>
          <a:p>
            <a:r>
              <a:rPr lang="sv-SE" dirty="0">
                <a:latin typeface="Comic Sans MS" panose="030F0702030302020204" pitchFamily="66" charset="0"/>
              </a:rPr>
              <a:t>Watch this video about Nelson Mandela </a:t>
            </a:r>
            <a:r>
              <a:rPr lang="en-GB" u="sng" dirty="0">
                <a:hlinkClick r:id="rId2"/>
              </a:rPr>
              <a:t>https://www.bbc.co.uk/newsround/25263229</a:t>
            </a:r>
            <a:r>
              <a:rPr lang="en-GB" u="sng" dirty="0"/>
              <a:t> </a:t>
            </a:r>
            <a:endParaRPr lang="en-GB" dirty="0">
              <a:latin typeface="Comic Sans MS" panose="030F0702030302020204" pitchFamily="66" charset="0"/>
            </a:endParaRPr>
          </a:p>
        </p:txBody>
      </p:sp>
      <p:sp>
        <p:nvSpPr>
          <p:cNvPr id="11" name="Rectangle 10"/>
          <p:cNvSpPr/>
          <p:nvPr/>
        </p:nvSpPr>
        <p:spPr>
          <a:xfrm>
            <a:off x="7827528" y="4535056"/>
            <a:ext cx="4137892" cy="1754326"/>
          </a:xfrm>
          <a:prstGeom prst="rect">
            <a:avLst/>
          </a:prstGeom>
        </p:spPr>
        <p:txBody>
          <a:bodyPr wrap="square">
            <a:spAutoFit/>
          </a:bodyPr>
          <a:lstStyle/>
          <a:p>
            <a:r>
              <a:rPr lang="en-GB" dirty="0">
                <a:latin typeface="Comic Sans MS" panose="030F0702030302020204" pitchFamily="66" charset="0"/>
                <a:ea typeface="Calibri" panose="020F0502020204030204" pitchFamily="34" charset="0"/>
                <a:cs typeface="Times New Roman" panose="02020603050405020304" pitchFamily="18" charset="0"/>
              </a:rPr>
              <a:t>Discuss with your partner:</a:t>
            </a:r>
          </a:p>
          <a:p>
            <a:endParaRPr lang="en-GB" dirty="0">
              <a:latin typeface="Comic Sans MS" panose="030F0702030302020204" pitchFamily="66" charset="0"/>
              <a:ea typeface="Calibri" panose="020F0502020204030204" pitchFamily="34" charset="0"/>
              <a:cs typeface="Times New Roman" panose="02020603050405020304" pitchFamily="18" charset="0"/>
            </a:endParaRPr>
          </a:p>
          <a:p>
            <a:r>
              <a:rPr lang="en-GB" dirty="0">
                <a:latin typeface="Comic Sans MS" panose="030F0702030302020204" pitchFamily="66" charset="0"/>
                <a:ea typeface="Calibri" panose="020F0502020204030204" pitchFamily="34" charset="0"/>
                <a:cs typeface="Times New Roman" panose="02020603050405020304" pitchFamily="18" charset="0"/>
              </a:rPr>
              <a:t>What would you have done in Nelson Mandela’s position? Would you be able to forgive people who had oppressed you?</a:t>
            </a:r>
            <a:endParaRPr lang="en-GB" dirty="0">
              <a:latin typeface="Comic Sans MS" panose="030F0702030302020204" pitchFamily="66" charset="0"/>
            </a:endParaRPr>
          </a:p>
        </p:txBody>
      </p:sp>
      <p:pic>
        <p:nvPicPr>
          <p:cNvPr id="12" name="Picture 11"/>
          <p:cNvPicPr>
            <a:picLocks noChangeAspect="1"/>
          </p:cNvPicPr>
          <p:nvPr/>
        </p:nvPicPr>
        <p:blipFill>
          <a:blip r:embed="rId3"/>
          <a:stretch>
            <a:fillRect/>
          </a:stretch>
        </p:blipFill>
        <p:spPr>
          <a:xfrm>
            <a:off x="7693891" y="580198"/>
            <a:ext cx="4405167" cy="3496165"/>
          </a:xfrm>
          <a:prstGeom prst="rect">
            <a:avLst/>
          </a:prstGeom>
        </p:spPr>
      </p:pic>
      <p:sp>
        <p:nvSpPr>
          <p:cNvPr id="13" name="Rectangle 12"/>
          <p:cNvSpPr/>
          <p:nvPr/>
        </p:nvSpPr>
        <p:spPr>
          <a:xfrm>
            <a:off x="146111" y="332420"/>
            <a:ext cx="7430263" cy="6186309"/>
          </a:xfrm>
          <a:prstGeom prst="rect">
            <a:avLst/>
          </a:prstGeom>
        </p:spPr>
        <p:txBody>
          <a:bodyPr wrap="square">
            <a:spAutoFit/>
          </a:bodyPr>
          <a:lstStyle/>
          <a:p>
            <a:r>
              <a:rPr lang="en-GB" dirty="0">
                <a:solidFill>
                  <a:srgbClr val="4A4A4A"/>
                </a:solidFill>
                <a:latin typeface="Comic Sans MS" panose="030F0702030302020204" pitchFamily="66" charset="0"/>
              </a:rPr>
              <a:t>At the time that Nelson Mandela was growing up, there was a huge racial divide in the country. White people ran the country, and they generally led privileged lives.</a:t>
            </a:r>
          </a:p>
          <a:p>
            <a:endParaRPr lang="en-GB" dirty="0">
              <a:solidFill>
                <a:srgbClr val="4A4A4A"/>
              </a:solidFill>
              <a:latin typeface="Comic Sans MS" panose="030F0702030302020204" pitchFamily="66" charset="0"/>
            </a:endParaRPr>
          </a:p>
          <a:p>
            <a:r>
              <a:rPr lang="en-GB" dirty="0">
                <a:solidFill>
                  <a:srgbClr val="4A4A4A"/>
                </a:solidFill>
                <a:latin typeface="Comic Sans MS" panose="030F0702030302020204" pitchFamily="66" charset="0"/>
              </a:rPr>
              <a:t>Most black people, however, worked in low-paid jobs, and lived in poor communities with poor facilities. They had far </a:t>
            </a:r>
            <a:r>
              <a:rPr lang="en-GB" b="1" dirty="0">
                <a:solidFill>
                  <a:srgbClr val="4A4A4A"/>
                </a:solidFill>
                <a:latin typeface="Comic Sans MS" panose="030F0702030302020204" pitchFamily="66" charset="0"/>
              </a:rPr>
              <a:t>fewer rights</a:t>
            </a:r>
            <a:r>
              <a:rPr lang="en-GB" dirty="0">
                <a:solidFill>
                  <a:srgbClr val="4A4A4A"/>
                </a:solidFill>
                <a:latin typeface="Comic Sans MS" panose="030F0702030302020204" pitchFamily="66" charset="0"/>
              </a:rPr>
              <a:t>, too – they weren’t even allowed to vote in elections!</a:t>
            </a:r>
          </a:p>
          <a:p>
            <a:endParaRPr lang="en-GB" dirty="0">
              <a:solidFill>
                <a:srgbClr val="4A4A4A"/>
              </a:solidFill>
              <a:latin typeface="Comic Sans MS" panose="030F0702030302020204" pitchFamily="66" charset="0"/>
            </a:endParaRPr>
          </a:p>
          <a:p>
            <a:r>
              <a:rPr lang="en-GB" dirty="0">
                <a:solidFill>
                  <a:srgbClr val="4A4A4A"/>
                </a:solidFill>
                <a:latin typeface="Comic Sans MS" panose="030F0702030302020204" pitchFamily="66" charset="0"/>
              </a:rPr>
              <a:t>Nelson Mandela felt that everyone deserved to be treated the same, regardless of their skin colour. He joined a political group that strived for equal rights for whites and blacks - this group was involved in some bombings of government targets.</a:t>
            </a:r>
          </a:p>
          <a:p>
            <a:endParaRPr lang="en-GB" dirty="0">
              <a:solidFill>
                <a:srgbClr val="4A4A4A"/>
              </a:solidFill>
              <a:latin typeface="Comic Sans MS" panose="030F0702030302020204" pitchFamily="66" charset="0"/>
            </a:endParaRPr>
          </a:p>
          <a:p>
            <a:r>
              <a:rPr lang="en-GB" dirty="0">
                <a:solidFill>
                  <a:srgbClr val="4A4A4A"/>
                </a:solidFill>
                <a:latin typeface="Comic Sans MS" panose="030F0702030302020204" pitchFamily="66" charset="0"/>
              </a:rPr>
              <a:t>In </a:t>
            </a:r>
            <a:r>
              <a:rPr lang="en-GB" b="1" dirty="0">
                <a:solidFill>
                  <a:srgbClr val="4A4A4A"/>
                </a:solidFill>
                <a:latin typeface="Comic Sans MS" panose="030F0702030302020204" pitchFamily="66" charset="0"/>
              </a:rPr>
              <a:t>1948</a:t>
            </a:r>
            <a:r>
              <a:rPr lang="en-GB" dirty="0">
                <a:solidFill>
                  <a:srgbClr val="4A4A4A"/>
                </a:solidFill>
                <a:latin typeface="Comic Sans MS" panose="030F0702030302020204" pitchFamily="66" charset="0"/>
              </a:rPr>
              <a:t> the South African government introduced a system new of racist laws, black people and white people were forced to lead </a:t>
            </a:r>
            <a:r>
              <a:rPr lang="en-GB" b="1" dirty="0">
                <a:solidFill>
                  <a:srgbClr val="4A4A4A"/>
                </a:solidFill>
                <a:latin typeface="Comic Sans MS" panose="030F0702030302020204" pitchFamily="66" charset="0"/>
              </a:rPr>
              <a:t>separate lives</a:t>
            </a:r>
            <a:r>
              <a:rPr lang="en-GB" dirty="0">
                <a:solidFill>
                  <a:srgbClr val="4A4A4A"/>
                </a:solidFill>
                <a:latin typeface="Comic Sans MS" panose="030F0702030302020204" pitchFamily="66" charset="0"/>
              </a:rPr>
              <a:t>. They weren’t allowed to live in the same areas, attend the same schools or even sit together on a train or bus!</a:t>
            </a:r>
          </a:p>
          <a:p>
            <a:endParaRPr lang="en-GB" b="0" i="0" dirty="0">
              <a:solidFill>
                <a:srgbClr val="4A4A4A"/>
              </a:solidFill>
              <a:effectLst/>
              <a:latin typeface="Comic Sans MS" panose="030F0702030302020204" pitchFamily="66" charset="0"/>
            </a:endParaRPr>
          </a:p>
          <a:p>
            <a:r>
              <a:rPr lang="en-GB" dirty="0">
                <a:solidFill>
                  <a:srgbClr val="4A4A4A"/>
                </a:solidFill>
                <a:latin typeface="Comic Sans MS" panose="030F0702030302020204" pitchFamily="66" charset="0"/>
              </a:rPr>
              <a:t>Due to Nelson Mandela’s political actions, he was imprisoned for 27 years. Upon his release he became president of South Africa and forgave his former enemies, seeking to reconcile all the people of his country.</a:t>
            </a:r>
            <a:endParaRPr lang="en-GB" b="0" i="0" dirty="0">
              <a:solidFill>
                <a:srgbClr val="4A4A4A"/>
              </a:solidFill>
              <a:effectLst/>
              <a:latin typeface="Comic Sans MS" panose="030F0702030302020204" pitchFamily="66" charset="0"/>
            </a:endParaRPr>
          </a:p>
        </p:txBody>
      </p:sp>
    </p:spTree>
    <p:extLst>
      <p:ext uri="{BB962C8B-B14F-4D97-AF65-F5344CB8AC3E}">
        <p14:creationId xmlns:p14="http://schemas.microsoft.com/office/powerpoint/2010/main" val="2397052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47E2C21-C5F4-4BF9-A1B8-12A64810B867}"/>
              </a:ext>
            </a:extLst>
          </p:cNvPr>
          <p:cNvSpPr txBox="1"/>
          <p:nvPr/>
        </p:nvSpPr>
        <p:spPr>
          <a:xfrm>
            <a:off x="184446" y="715461"/>
            <a:ext cx="11667744" cy="5262979"/>
          </a:xfrm>
          <a:prstGeom prst="rect">
            <a:avLst/>
          </a:prstGeom>
          <a:noFill/>
        </p:spPr>
        <p:txBody>
          <a:bodyPr wrap="square">
            <a:spAutoFit/>
          </a:bodyPr>
          <a:lstStyle/>
          <a:p>
            <a:r>
              <a:rPr lang="en-GB" sz="2800" dirty="0">
                <a:latin typeface="Comic Sans MS" panose="030F0702030302020204" pitchFamily="66" charset="0"/>
              </a:rPr>
              <a:t>Time for a class debate!</a:t>
            </a:r>
          </a:p>
          <a:p>
            <a:endParaRPr lang="en-GB" sz="2800" dirty="0">
              <a:latin typeface="Comic Sans MS" panose="030F0702030302020204" pitchFamily="66" charset="0"/>
            </a:endParaRPr>
          </a:p>
          <a:p>
            <a:r>
              <a:rPr lang="en-GB" sz="2800" dirty="0">
                <a:latin typeface="Comic Sans MS" panose="030F0702030302020204" pitchFamily="66" charset="0"/>
              </a:rPr>
              <a:t>One half of the class will argue on behalf of the government – why would you want to imprison Mandela? What did he do wrong? Did he break laws? </a:t>
            </a:r>
          </a:p>
          <a:p>
            <a:endParaRPr lang="en-GB" sz="2800" dirty="0">
              <a:latin typeface="Comic Sans MS" panose="030F0702030302020204" pitchFamily="66" charset="0"/>
            </a:endParaRPr>
          </a:p>
          <a:p>
            <a:endParaRPr lang="en-GB" sz="2800" dirty="0">
              <a:latin typeface="Comic Sans MS" panose="030F0702030302020204" pitchFamily="66" charset="0"/>
            </a:endParaRPr>
          </a:p>
          <a:p>
            <a:r>
              <a:rPr lang="en-GB" sz="2800" dirty="0">
                <a:latin typeface="Comic Sans MS" panose="030F0702030302020204" pitchFamily="66" charset="0"/>
              </a:rPr>
              <a:t>The other half of the class will argue on behalf of Nelson Mandela – was the system he was living under fair? Did he have a right to break laws? </a:t>
            </a:r>
          </a:p>
          <a:p>
            <a:endParaRPr lang="en-GB" sz="2800" dirty="0">
              <a:latin typeface="Comic Sans MS" panose="030F0702030302020204" pitchFamily="66" charset="0"/>
            </a:endParaRPr>
          </a:p>
          <a:p>
            <a:endParaRPr lang="en-GB" sz="2800" dirty="0">
              <a:latin typeface="Comic Sans MS" panose="030F0702030302020204" pitchFamily="66" charset="0"/>
            </a:endParaRPr>
          </a:p>
        </p:txBody>
      </p:sp>
    </p:spTree>
    <p:extLst>
      <p:ext uri="{BB962C8B-B14F-4D97-AF65-F5344CB8AC3E}">
        <p14:creationId xmlns:p14="http://schemas.microsoft.com/office/powerpoint/2010/main" val="27950951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4446" y="157891"/>
            <a:ext cx="11667744" cy="369332"/>
          </a:xfrm>
          <a:prstGeom prst="rect">
            <a:avLst/>
          </a:prstGeom>
          <a:noFill/>
        </p:spPr>
        <p:txBody>
          <a:bodyPr wrap="square" rtlCol="0">
            <a:spAutoFit/>
          </a:bodyPr>
          <a:lstStyle/>
          <a:p>
            <a:r>
              <a:rPr lang="sv-SE" dirty="0">
                <a:latin typeface="Comic Sans MS" panose="030F0702030302020204" pitchFamily="66" charset="0"/>
              </a:rPr>
              <a:t>Let’s look at the life of Mahatma Gandhi </a:t>
            </a:r>
            <a:r>
              <a:rPr lang="en-GB" dirty="0">
                <a:hlinkClick r:id="rId2"/>
              </a:rPr>
              <a:t>https://www.bbc.co.uk/bitesize/topics/zjkj382/articles/z4fwy9q</a:t>
            </a:r>
            <a:r>
              <a:rPr lang="en-GB" dirty="0"/>
              <a:t> </a:t>
            </a:r>
          </a:p>
        </p:txBody>
      </p:sp>
      <p:sp>
        <p:nvSpPr>
          <p:cNvPr id="3" name="Rectangle 2"/>
          <p:cNvSpPr/>
          <p:nvPr/>
        </p:nvSpPr>
        <p:spPr>
          <a:xfrm>
            <a:off x="531918" y="4551418"/>
            <a:ext cx="6096000" cy="1477328"/>
          </a:xfrm>
          <a:prstGeom prst="rect">
            <a:avLst/>
          </a:prstGeom>
        </p:spPr>
        <p:txBody>
          <a:bodyPr>
            <a:spAutoFit/>
          </a:bodyPr>
          <a:lstStyle/>
          <a:p>
            <a:r>
              <a:rPr lang="en-GB" dirty="0">
                <a:latin typeface="Comic Sans MS" panose="030F0702030302020204" pitchFamily="66" charset="0"/>
                <a:ea typeface="Calibri" panose="020F0502020204030204" pitchFamily="34" charset="0"/>
                <a:cs typeface="Times New Roman" panose="02020603050405020304" pitchFamily="18" charset="0"/>
              </a:rPr>
              <a:t>Discuss with your partner:</a:t>
            </a:r>
          </a:p>
          <a:p>
            <a:endParaRPr lang="en-GB" dirty="0">
              <a:latin typeface="Comic Sans MS" panose="030F0702030302020204" pitchFamily="66" charset="0"/>
              <a:ea typeface="Calibri" panose="020F0502020204030204" pitchFamily="34" charset="0"/>
              <a:cs typeface="Times New Roman" panose="02020603050405020304" pitchFamily="18" charset="0"/>
            </a:endParaRPr>
          </a:p>
          <a:p>
            <a:r>
              <a:rPr lang="en-GB" dirty="0">
                <a:latin typeface="Comic Sans MS" panose="030F0702030302020204" pitchFamily="66" charset="0"/>
                <a:ea typeface="Calibri" panose="020F0502020204030204" pitchFamily="34" charset="0"/>
                <a:cs typeface="Times New Roman" panose="02020603050405020304" pitchFamily="18" charset="0"/>
              </a:rPr>
              <a:t>What would you have done in Mahatma Gandhi’s position? Would being imprisoned have changed </a:t>
            </a:r>
          </a:p>
          <a:p>
            <a:r>
              <a:rPr lang="en-GB" dirty="0">
                <a:latin typeface="Comic Sans MS" panose="030F0702030302020204" pitchFamily="66" charset="0"/>
                <a:ea typeface="Calibri" panose="020F0502020204030204" pitchFamily="34" charset="0"/>
                <a:cs typeface="Times New Roman" panose="02020603050405020304" pitchFamily="18" charset="0"/>
              </a:rPr>
              <a:t>your actions?</a:t>
            </a:r>
            <a:endParaRPr lang="en-GB" dirty="0">
              <a:latin typeface="Comic Sans MS" panose="030F0702030302020204" pitchFamily="66" charset="0"/>
            </a:endParaRPr>
          </a:p>
        </p:txBody>
      </p:sp>
      <p:pic>
        <p:nvPicPr>
          <p:cNvPr id="4" name="Picture 3"/>
          <p:cNvPicPr>
            <a:picLocks noChangeAspect="1"/>
          </p:cNvPicPr>
          <p:nvPr/>
        </p:nvPicPr>
        <p:blipFill>
          <a:blip r:embed="rId3"/>
          <a:stretch>
            <a:fillRect/>
          </a:stretch>
        </p:blipFill>
        <p:spPr>
          <a:xfrm>
            <a:off x="5915862" y="3885129"/>
            <a:ext cx="5009994" cy="2814980"/>
          </a:xfrm>
          <a:prstGeom prst="rect">
            <a:avLst/>
          </a:prstGeom>
        </p:spPr>
      </p:pic>
      <p:sp>
        <p:nvSpPr>
          <p:cNvPr id="6" name="TextBox 5">
            <a:extLst>
              <a:ext uri="{FF2B5EF4-FFF2-40B4-BE49-F238E27FC236}">
                <a16:creationId xmlns:a16="http://schemas.microsoft.com/office/drawing/2014/main" id="{FC9E6C09-FAC0-4A2D-959D-99B2BB9687CC}"/>
              </a:ext>
            </a:extLst>
          </p:cNvPr>
          <p:cNvSpPr txBox="1"/>
          <p:nvPr/>
        </p:nvSpPr>
        <p:spPr>
          <a:xfrm>
            <a:off x="184446" y="715461"/>
            <a:ext cx="11667744" cy="3139321"/>
          </a:xfrm>
          <a:prstGeom prst="rect">
            <a:avLst/>
          </a:prstGeom>
          <a:noFill/>
        </p:spPr>
        <p:txBody>
          <a:bodyPr wrap="square">
            <a:spAutoFit/>
          </a:bodyPr>
          <a:lstStyle/>
          <a:p>
            <a:r>
              <a:rPr lang="en-GB" dirty="0">
                <a:latin typeface="Comic Sans MS" panose="030F0702030302020204" pitchFamily="66" charset="0"/>
              </a:rPr>
              <a:t>Gandhi led the fight for Indian independence from the British Empire. He organized several non-violent civil disobedience campaigns. During these campaigns, large groups of the Indian population would do things like refusing to work, sitting in the streets and boycotting the courts. Each of these protests may seem small by themselves, but when most of the population does them at once, they can have an enormous impact. </a:t>
            </a:r>
          </a:p>
          <a:p>
            <a:endParaRPr lang="en-GB" dirty="0">
              <a:latin typeface="Comic Sans MS" panose="030F0702030302020204" pitchFamily="66" charset="0"/>
            </a:endParaRPr>
          </a:p>
          <a:p>
            <a:r>
              <a:rPr lang="en-GB" dirty="0">
                <a:latin typeface="Comic Sans MS" panose="030F0702030302020204" pitchFamily="66" charset="0"/>
              </a:rPr>
              <a:t>Gandhi was put in prison several times for organizing these protests. He would often fast (not eat) while he was in prison. The British government would eventually have to release him because the Indian people had grown to love Gandhi. The British were scared what would happen if they let him die. One of Gandhi's most successful protests was called the Salt March. When Britain put a tax on salt, Gandhi decided to walk 241 miles to the sea in Dandi to make his own salt. Thousands of Indians joined him in his march.</a:t>
            </a:r>
          </a:p>
        </p:txBody>
      </p:sp>
    </p:spTree>
    <p:extLst>
      <p:ext uri="{BB962C8B-B14F-4D97-AF65-F5344CB8AC3E}">
        <p14:creationId xmlns:p14="http://schemas.microsoft.com/office/powerpoint/2010/main" val="35429722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A3681DB-DA4D-4DB7-93C5-0CED3EB0925A}"/>
              </a:ext>
            </a:extLst>
          </p:cNvPr>
          <p:cNvSpPr txBox="1"/>
          <p:nvPr/>
        </p:nvSpPr>
        <p:spPr>
          <a:xfrm>
            <a:off x="184446" y="715461"/>
            <a:ext cx="11667744" cy="5262979"/>
          </a:xfrm>
          <a:prstGeom prst="rect">
            <a:avLst/>
          </a:prstGeom>
          <a:noFill/>
        </p:spPr>
        <p:txBody>
          <a:bodyPr wrap="square">
            <a:spAutoFit/>
          </a:bodyPr>
          <a:lstStyle/>
          <a:p>
            <a:r>
              <a:rPr lang="en-GB" sz="2800" dirty="0">
                <a:latin typeface="Comic Sans MS" panose="030F0702030302020204" pitchFamily="66" charset="0"/>
              </a:rPr>
              <a:t>Time for a class debate!</a:t>
            </a:r>
          </a:p>
          <a:p>
            <a:endParaRPr lang="en-GB" sz="2800" dirty="0">
              <a:latin typeface="Comic Sans MS" panose="030F0702030302020204" pitchFamily="66" charset="0"/>
            </a:endParaRPr>
          </a:p>
          <a:p>
            <a:r>
              <a:rPr lang="en-GB" sz="2800" dirty="0">
                <a:latin typeface="Comic Sans MS" panose="030F0702030302020204" pitchFamily="66" charset="0"/>
              </a:rPr>
              <a:t>One half of the class will argue on behalf of the British rulers – why would you want to imprison Gandhi? What did he do wrong? Did he break laws? </a:t>
            </a:r>
          </a:p>
          <a:p>
            <a:endParaRPr lang="en-GB" sz="2800" dirty="0">
              <a:latin typeface="Comic Sans MS" panose="030F0702030302020204" pitchFamily="66" charset="0"/>
            </a:endParaRPr>
          </a:p>
          <a:p>
            <a:endParaRPr lang="en-GB" sz="2800" dirty="0">
              <a:latin typeface="Comic Sans MS" panose="030F0702030302020204" pitchFamily="66" charset="0"/>
            </a:endParaRPr>
          </a:p>
          <a:p>
            <a:r>
              <a:rPr lang="en-GB" sz="2800" dirty="0">
                <a:latin typeface="Comic Sans MS" panose="030F0702030302020204" pitchFamily="66" charset="0"/>
              </a:rPr>
              <a:t>The other half of the class will argue on behalf of Gandhi– was the system he was living under fair? Did he have a right to break laws? Did the British have the right to rule his country? </a:t>
            </a:r>
          </a:p>
          <a:p>
            <a:endParaRPr lang="en-GB" sz="2800" dirty="0">
              <a:latin typeface="Comic Sans MS" panose="030F0702030302020204" pitchFamily="66" charset="0"/>
            </a:endParaRPr>
          </a:p>
          <a:p>
            <a:endParaRPr lang="en-GB" sz="2800" dirty="0">
              <a:latin typeface="Comic Sans MS" panose="030F0702030302020204" pitchFamily="66" charset="0"/>
            </a:endParaRPr>
          </a:p>
        </p:txBody>
      </p:sp>
    </p:spTree>
    <p:extLst>
      <p:ext uri="{BB962C8B-B14F-4D97-AF65-F5344CB8AC3E}">
        <p14:creationId xmlns:p14="http://schemas.microsoft.com/office/powerpoint/2010/main" val="31826975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87736"/>
            <a:ext cx="11732739" cy="923330"/>
          </a:xfrm>
          <a:prstGeom prst="rect">
            <a:avLst/>
          </a:prstGeom>
          <a:noFill/>
        </p:spPr>
        <p:txBody>
          <a:bodyPr wrap="square" rtlCol="0">
            <a:spAutoFit/>
          </a:bodyPr>
          <a:lstStyle/>
          <a:p>
            <a:r>
              <a:rPr lang="sv-SE" dirty="0">
                <a:latin typeface="Comic Sans MS" panose="030F0702030302020204" pitchFamily="66" charset="0"/>
              </a:rPr>
              <a:t>Let’s look at the life of Martin Luther King </a:t>
            </a:r>
            <a:r>
              <a:rPr lang="sv-SE" dirty="0">
                <a:latin typeface="Comic Sans MS" panose="030F0702030302020204" pitchFamily="66" charset="0"/>
                <a:hlinkClick r:id="rId2"/>
              </a:rPr>
              <a:t>https://www.bbc.co.uk/teach/school-radio/assemblies-ks2-martin-luther-king-mlk-dream-on-black-history-month/zwtxwnb</a:t>
            </a:r>
            <a:r>
              <a:rPr lang="sv-SE" dirty="0">
                <a:latin typeface="Comic Sans MS" panose="030F0702030302020204" pitchFamily="66" charset="0"/>
              </a:rPr>
              <a:t> </a:t>
            </a:r>
          </a:p>
          <a:p>
            <a:endParaRPr lang="en-GB" dirty="0">
              <a:latin typeface="Comic Sans MS" panose="030F0702030302020204" pitchFamily="66" charset="0"/>
            </a:endParaRPr>
          </a:p>
        </p:txBody>
      </p:sp>
      <p:sp>
        <p:nvSpPr>
          <p:cNvPr id="3" name="Rectangle 2"/>
          <p:cNvSpPr/>
          <p:nvPr/>
        </p:nvSpPr>
        <p:spPr>
          <a:xfrm>
            <a:off x="47244" y="5523351"/>
            <a:ext cx="12097512" cy="1200329"/>
          </a:xfrm>
          <a:prstGeom prst="rect">
            <a:avLst/>
          </a:prstGeom>
        </p:spPr>
        <p:txBody>
          <a:bodyPr wrap="square">
            <a:spAutoFit/>
          </a:bodyPr>
          <a:lstStyle/>
          <a:p>
            <a:r>
              <a:rPr lang="en-GB" dirty="0">
                <a:latin typeface="Comic Sans MS" panose="030F0702030302020204" pitchFamily="66" charset="0"/>
                <a:ea typeface="Calibri" panose="020F0502020204030204" pitchFamily="34" charset="0"/>
                <a:cs typeface="Times New Roman" panose="02020603050405020304" pitchFamily="18" charset="0"/>
              </a:rPr>
              <a:t>Read the comic book about Martin Luther King and  discuss with your partner:</a:t>
            </a:r>
          </a:p>
          <a:p>
            <a:endParaRPr lang="en-GB" dirty="0">
              <a:latin typeface="Comic Sans MS" panose="030F0702030302020204" pitchFamily="66" charset="0"/>
              <a:ea typeface="Calibri" panose="020F0502020204030204" pitchFamily="34" charset="0"/>
              <a:cs typeface="Times New Roman" panose="02020603050405020304" pitchFamily="18" charset="0"/>
            </a:endParaRPr>
          </a:p>
          <a:p>
            <a:r>
              <a:rPr lang="en-GB" dirty="0">
                <a:latin typeface="Comic Sans MS" panose="030F0702030302020204" pitchFamily="66" charset="0"/>
                <a:ea typeface="Calibri" panose="020F0502020204030204" pitchFamily="34" charset="0"/>
                <a:cs typeface="Times New Roman" panose="02020603050405020304" pitchFamily="18" charset="0"/>
              </a:rPr>
              <a:t>What would you have done in Martin Luther King’s position? Could you have called for peace when your people were being treated as a lesser people?</a:t>
            </a:r>
            <a:endParaRPr lang="en-GB" dirty="0">
              <a:latin typeface="Comic Sans MS" panose="030F0702030302020204" pitchFamily="66" charset="0"/>
            </a:endParaRPr>
          </a:p>
        </p:txBody>
      </p:sp>
      <p:pic>
        <p:nvPicPr>
          <p:cNvPr id="6" name="Picture 5"/>
          <p:cNvPicPr>
            <a:picLocks noChangeAspect="1"/>
          </p:cNvPicPr>
          <p:nvPr/>
        </p:nvPicPr>
        <p:blipFill>
          <a:blip r:embed="rId3"/>
          <a:stretch>
            <a:fillRect/>
          </a:stretch>
        </p:blipFill>
        <p:spPr>
          <a:xfrm>
            <a:off x="2451085" y="872984"/>
            <a:ext cx="7031736" cy="4545103"/>
          </a:xfrm>
          <a:prstGeom prst="rect">
            <a:avLst/>
          </a:prstGeom>
        </p:spPr>
      </p:pic>
    </p:spTree>
    <p:extLst>
      <p:ext uri="{BB962C8B-B14F-4D97-AF65-F5344CB8AC3E}">
        <p14:creationId xmlns:p14="http://schemas.microsoft.com/office/powerpoint/2010/main" val="16010731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F057BD0-7B22-423A-9C44-C1D906716475}"/>
              </a:ext>
            </a:extLst>
          </p:cNvPr>
          <p:cNvSpPr txBox="1"/>
          <p:nvPr/>
        </p:nvSpPr>
        <p:spPr>
          <a:xfrm>
            <a:off x="184446" y="715461"/>
            <a:ext cx="11667744" cy="5262979"/>
          </a:xfrm>
          <a:prstGeom prst="rect">
            <a:avLst/>
          </a:prstGeom>
          <a:noFill/>
        </p:spPr>
        <p:txBody>
          <a:bodyPr wrap="square">
            <a:spAutoFit/>
          </a:bodyPr>
          <a:lstStyle/>
          <a:p>
            <a:r>
              <a:rPr lang="en-GB" sz="2800" dirty="0">
                <a:latin typeface="Comic Sans MS" panose="030F0702030302020204" pitchFamily="66" charset="0"/>
              </a:rPr>
              <a:t>Time for a class debate!</a:t>
            </a:r>
          </a:p>
          <a:p>
            <a:endParaRPr lang="en-GB" sz="2800" dirty="0">
              <a:latin typeface="Comic Sans MS" panose="030F0702030302020204" pitchFamily="66" charset="0"/>
            </a:endParaRPr>
          </a:p>
          <a:p>
            <a:r>
              <a:rPr lang="en-GB" sz="2800" dirty="0">
                <a:latin typeface="Comic Sans MS" panose="030F0702030302020204" pitchFamily="66" charset="0"/>
              </a:rPr>
              <a:t>One half of the class will argue on behalf of the American government – why would you want to arrest Martin Luther King? What did he do wrong? Did he cause trouble? </a:t>
            </a:r>
          </a:p>
          <a:p>
            <a:endParaRPr lang="en-GB" sz="2800" dirty="0">
              <a:latin typeface="Comic Sans MS" panose="030F0702030302020204" pitchFamily="66" charset="0"/>
            </a:endParaRPr>
          </a:p>
          <a:p>
            <a:endParaRPr lang="en-GB" sz="2800" dirty="0">
              <a:latin typeface="Comic Sans MS" panose="030F0702030302020204" pitchFamily="66" charset="0"/>
            </a:endParaRPr>
          </a:p>
          <a:p>
            <a:r>
              <a:rPr lang="en-GB" sz="2800" dirty="0">
                <a:latin typeface="Comic Sans MS" panose="030F0702030302020204" pitchFamily="66" charset="0"/>
              </a:rPr>
              <a:t>The other half of the class will argue on behalf of </a:t>
            </a: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Martin Luther King</a:t>
            </a:r>
            <a:r>
              <a:rPr lang="en-GB" sz="2800" dirty="0">
                <a:latin typeface="Comic Sans MS" panose="030F0702030302020204" pitchFamily="66" charset="0"/>
              </a:rPr>
              <a:t>– was the system he was living under fair? Was he doing anything wrong? Did he call for violence against anybody?</a:t>
            </a:r>
          </a:p>
          <a:p>
            <a:endParaRPr lang="en-GB" sz="2800" dirty="0">
              <a:latin typeface="Comic Sans MS" panose="030F0702030302020204" pitchFamily="66" charset="0"/>
            </a:endParaRPr>
          </a:p>
          <a:p>
            <a:endParaRPr lang="en-GB" sz="2800" dirty="0">
              <a:latin typeface="Comic Sans MS" panose="030F0702030302020204" pitchFamily="66" charset="0"/>
            </a:endParaRPr>
          </a:p>
        </p:txBody>
      </p:sp>
    </p:spTree>
    <p:extLst>
      <p:ext uri="{BB962C8B-B14F-4D97-AF65-F5344CB8AC3E}">
        <p14:creationId xmlns:p14="http://schemas.microsoft.com/office/powerpoint/2010/main" val="35109625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C90008E-F417-4572-9BDF-4B899C8DDAF6}"/>
              </a:ext>
            </a:extLst>
          </p:cNvPr>
          <p:cNvSpPr txBox="1"/>
          <p:nvPr/>
        </p:nvSpPr>
        <p:spPr>
          <a:xfrm>
            <a:off x="4512564" y="428762"/>
            <a:ext cx="6099048" cy="523220"/>
          </a:xfrm>
          <a:prstGeom prst="rect">
            <a:avLst/>
          </a:prstGeom>
          <a:noFill/>
        </p:spPr>
        <p:txBody>
          <a:bodyPr wrap="square">
            <a:spAutoFit/>
          </a:bodyPr>
          <a:lstStyle/>
          <a:p>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Activity</a:t>
            </a:r>
            <a:endParaRPr lang="en-GB" u="sng" dirty="0"/>
          </a:p>
        </p:txBody>
      </p:sp>
      <p:sp>
        <p:nvSpPr>
          <p:cNvPr id="5" name="TextBox 4">
            <a:extLst>
              <a:ext uri="{FF2B5EF4-FFF2-40B4-BE49-F238E27FC236}">
                <a16:creationId xmlns:a16="http://schemas.microsoft.com/office/drawing/2014/main" id="{22205DDE-FC80-4384-9905-8BFF19278E3E}"/>
              </a:ext>
            </a:extLst>
          </p:cNvPr>
          <p:cNvSpPr txBox="1"/>
          <p:nvPr/>
        </p:nvSpPr>
        <p:spPr>
          <a:xfrm>
            <a:off x="397764" y="1388883"/>
            <a:ext cx="11041380" cy="5109091"/>
          </a:xfrm>
          <a:prstGeom prst="rect">
            <a:avLst/>
          </a:prstGeom>
          <a:noFill/>
        </p:spPr>
        <p:txBody>
          <a:bodyPr wrap="square">
            <a:spAutoFit/>
          </a:bodyPr>
          <a:lstStyle/>
          <a:p>
            <a:r>
              <a:rPr lang="en-GB" sz="2800" dirty="0">
                <a:solidFill>
                  <a:prstClr val="black"/>
                </a:solidFill>
                <a:latin typeface="Comic Sans MS" panose="030F0702030302020204" pitchFamily="66" charset="0"/>
              </a:rPr>
              <a:t>Paddlers: choose one of the activists we have discussed and write a paragraph telling me what you know about them.</a:t>
            </a:r>
          </a:p>
          <a:p>
            <a:endParaRPr lang="en-GB" sz="2800" dirty="0">
              <a:solidFill>
                <a:prstClr val="black"/>
              </a:solidFill>
              <a:latin typeface="Comic Sans MS" panose="030F0702030302020204" pitchFamily="66" charset="0"/>
            </a:endParaRPr>
          </a:p>
          <a:p>
            <a:endParaRPr lang="en-GB" sz="2800" dirty="0">
              <a:solidFill>
                <a:prstClr val="black"/>
              </a:solidFill>
              <a:latin typeface="Comic Sans MS" panose="030F0702030302020204" pitchFamily="66" charset="0"/>
            </a:endParaRPr>
          </a:p>
          <a:p>
            <a:r>
              <a:rPr lang="en-GB" sz="2800" dirty="0">
                <a:solidFill>
                  <a:prstClr val="black"/>
                </a:solidFill>
                <a:latin typeface="Comic Sans MS" panose="030F0702030302020204" pitchFamily="66" charset="0"/>
              </a:rPr>
              <a:t>Snorkellers: choose two of the activists we have discussed and write a paragraph about their life and their achievements.</a:t>
            </a:r>
          </a:p>
          <a:p>
            <a:endParaRPr lang="en-GB" sz="2800" dirty="0">
              <a:solidFill>
                <a:prstClr val="black"/>
              </a:solidFill>
              <a:latin typeface="Comic Sans MS" panose="030F0702030302020204" pitchFamily="66" charset="0"/>
            </a:endParaRPr>
          </a:p>
          <a:p>
            <a:endParaRPr lang="en-GB" sz="2800" dirty="0">
              <a:solidFill>
                <a:prstClr val="black"/>
              </a:solidFill>
              <a:latin typeface="Comic Sans MS" panose="030F0702030302020204" pitchFamily="66" charset="0"/>
            </a:endParaRPr>
          </a:p>
          <a:p>
            <a:r>
              <a:rPr lang="en-GB" sz="2800" dirty="0">
                <a:solidFill>
                  <a:prstClr val="black"/>
                </a:solidFill>
                <a:latin typeface="Comic Sans MS" panose="030F0702030302020204" pitchFamily="66" charset="0"/>
              </a:rPr>
              <a:t>Divers: write a paragraph about each of the activists, explaining what they did and how they changed the lives of black people.</a:t>
            </a:r>
          </a:p>
          <a:p>
            <a:endParaRPr lang="en-GB" sz="2800" dirty="0">
              <a:solidFill>
                <a:prstClr val="black"/>
              </a:solidFill>
              <a:latin typeface="Comic Sans MS" panose="030F0702030302020204" pitchFamily="66" charset="0"/>
            </a:endParaRPr>
          </a:p>
          <a:p>
            <a:endParaRPr lang="en-GB" dirty="0">
              <a:solidFill>
                <a:srgbClr val="FF0000"/>
              </a:solidFill>
            </a:endParaRPr>
          </a:p>
        </p:txBody>
      </p:sp>
      <p:sp>
        <p:nvSpPr>
          <p:cNvPr id="6" name="TextBox 5">
            <a:extLst>
              <a:ext uri="{FF2B5EF4-FFF2-40B4-BE49-F238E27FC236}">
                <a16:creationId xmlns:a16="http://schemas.microsoft.com/office/drawing/2014/main" id="{83F93725-786C-40B2-817A-07138077D5A0}"/>
              </a:ext>
            </a:extLst>
          </p:cNvPr>
          <p:cNvSpPr txBox="1"/>
          <p:nvPr/>
        </p:nvSpPr>
        <p:spPr>
          <a:xfrm>
            <a:off x="573494" y="5851643"/>
            <a:ext cx="11045011" cy="646331"/>
          </a:xfrm>
          <a:prstGeom prst="rect">
            <a:avLst/>
          </a:prstGeom>
          <a:noFill/>
        </p:spPr>
        <p:txBody>
          <a:bodyPr wrap="none" rtlCol="0">
            <a:spAutoFit/>
          </a:bodyPr>
          <a:lstStyle/>
          <a:p>
            <a:r>
              <a:rPr lang="en-GB" dirty="0">
                <a:solidFill>
                  <a:srgbClr val="FF0000"/>
                </a:solidFill>
                <a:latin typeface="Comic Sans MS" panose="030F0702030302020204" pitchFamily="66" charset="0"/>
              </a:rPr>
              <a:t>Red Pen: explain how the actions of a chosen activist could have affected the lives of people outside </a:t>
            </a:r>
          </a:p>
          <a:p>
            <a:r>
              <a:rPr lang="en-GB" dirty="0">
                <a:solidFill>
                  <a:srgbClr val="FF0000"/>
                </a:solidFill>
                <a:latin typeface="Comic Sans MS" panose="030F0702030302020204" pitchFamily="66" charset="0"/>
              </a:rPr>
              <a:t>of their own country.</a:t>
            </a:r>
          </a:p>
        </p:txBody>
      </p:sp>
    </p:spTree>
    <p:extLst>
      <p:ext uri="{BB962C8B-B14F-4D97-AF65-F5344CB8AC3E}">
        <p14:creationId xmlns:p14="http://schemas.microsoft.com/office/powerpoint/2010/main" val="239553611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83</TotalTime>
  <Words>991</Words>
  <Application>Microsoft Office PowerPoint</Application>
  <PresentationFormat>Widescreen</PresentationFormat>
  <Paragraphs>71</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Comic Sans MS</vt:lpstr>
      <vt:lpstr>Trebuchet MS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Richard Levens</dc:creator>
  <cp:lastModifiedBy>richard levens</cp:lastModifiedBy>
  <cp:revision>3</cp:revision>
  <dcterms:created xsi:type="dcterms:W3CDTF">2021-10-08T14:02:54Z</dcterms:created>
  <dcterms:modified xsi:type="dcterms:W3CDTF">2021-10-10T19:53:22Z</dcterms:modified>
</cp:coreProperties>
</file>