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86" r:id="rId5"/>
    <p:sldId id="277" r:id="rId6"/>
    <p:sldId id="288" r:id="rId7"/>
    <p:sldId id="258" r:id="rId8"/>
    <p:sldId id="289" r:id="rId9"/>
    <p:sldId id="287" r:id="rId10"/>
    <p:sldId id="278" r:id="rId11"/>
    <p:sldId id="279" r:id="rId12"/>
    <p:sldId id="280" r:id="rId13"/>
    <p:sldId id="290" r:id="rId14"/>
    <p:sldId id="283" r:id="rId15"/>
    <p:sldId id="28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402405-A98A-4A7B-A252-F5F6E998E14B}" type="datetimeFigureOut">
              <a:rPr lang="en-GB" smtClean="0"/>
              <a:t>18/01/2021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5EF035-4DF1-4EF9-9125-39FCB0532540}" type="slidenum">
              <a:rPr lang="en-GB" smtClean="0"/>
              <a:t>‹#›</a:t>
            </a:fld>
            <a:endParaRPr lang="en-GB"/>
          </a:p>
        </p:txBody>
      </p:sp>
    </p:spTree>
    <p:extLst>
      <p:ext uri="{BB962C8B-B14F-4D97-AF65-F5344CB8AC3E}">
        <p14:creationId xmlns:p14="http://schemas.microsoft.com/office/powerpoint/2010/main" val="228361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437A07A-53EE-4B69-94C9-24F702BB143A}" type="slidenum">
              <a:rPr lang="en-US"/>
              <a:pPr eaLnBrk="1" hangingPunct="1"/>
              <a:t>2</a:t>
            </a:fld>
            <a:endParaRPr lang="en-US"/>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xfrm>
            <a:off x="914400" y="4343583"/>
            <a:ext cx="5029200" cy="4114435"/>
          </a:xfrm>
          <a:noFill/>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437A07A-53EE-4B69-94C9-24F702BB143A}" type="slidenum">
              <a:rPr lang="en-US"/>
              <a:pPr eaLnBrk="1" hangingPunct="1"/>
              <a:t>3</a:t>
            </a:fld>
            <a:endParaRPr lang="en-US"/>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xfrm>
            <a:off x="914400" y="4343583"/>
            <a:ext cx="5029200" cy="4114435"/>
          </a:xfrm>
          <a:noFill/>
        </p:spPr>
        <p:txBody>
          <a:bodyPr/>
          <a:lstStyle/>
          <a:p>
            <a:pPr eaLnBrk="1" hangingPunct="1"/>
            <a:endParaRPr lang="en-GB" smtClean="0"/>
          </a:p>
        </p:txBody>
      </p:sp>
    </p:spTree>
    <p:extLst>
      <p:ext uri="{BB962C8B-B14F-4D97-AF65-F5344CB8AC3E}">
        <p14:creationId xmlns:p14="http://schemas.microsoft.com/office/powerpoint/2010/main" val="678730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D20FCC6-175E-49EE-9F1B-7DB05BED33EF}" type="slidenum">
              <a:rPr lang="en-US"/>
              <a:pPr eaLnBrk="1" hangingPunct="1"/>
              <a:t>7</a:t>
            </a:fld>
            <a:endParaRPr lang="en-US"/>
          </a:p>
        </p:txBody>
      </p:sp>
      <p:sp>
        <p:nvSpPr>
          <p:cNvPr id="225283" name="Rectangle 2"/>
          <p:cNvSpPr>
            <a:spLocks noGrp="1" noRot="1" noChangeAspect="1" noChangeArrowheads="1" noTextEdit="1"/>
          </p:cNvSpPr>
          <p:nvPr>
            <p:ph type="sldImg"/>
          </p:nvPr>
        </p:nvSpPr>
        <p:spPr>
          <a:ln/>
        </p:spPr>
      </p:sp>
      <p:sp>
        <p:nvSpPr>
          <p:cNvPr id="225284" name="Rectangle 3"/>
          <p:cNvSpPr>
            <a:spLocks noGrp="1" noChangeArrowheads="1"/>
          </p:cNvSpPr>
          <p:nvPr>
            <p:ph type="body" idx="1"/>
          </p:nvPr>
        </p:nvSpPr>
        <p:spPr>
          <a:xfrm>
            <a:off x="914400" y="4343583"/>
            <a:ext cx="5029200" cy="4114435"/>
          </a:xfrm>
          <a:noFill/>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0012374-8CDD-454A-8580-F76B27E2A3FB}" type="slidenum">
              <a:rPr lang="en-US"/>
              <a:pPr eaLnBrk="1" hangingPunct="1"/>
              <a:t>9</a:t>
            </a:fld>
            <a:endParaRPr lang="en-US"/>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0012374-8CDD-454A-8580-F76B27E2A3FB}" type="slidenum">
              <a:rPr lang="en-US"/>
              <a:pPr eaLnBrk="1" hangingPunct="1"/>
              <a:t>10</a:t>
            </a:fld>
            <a:endParaRPr lang="en-US"/>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3481271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0012374-8CDD-454A-8580-F76B27E2A3FB}" type="slidenum">
              <a:rPr lang="en-US"/>
              <a:pPr eaLnBrk="1" hangingPunct="1"/>
              <a:t>11</a:t>
            </a:fld>
            <a:endParaRPr lang="en-US"/>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664C1E-5E31-4F40-854E-DCBD87A22937}" type="slidenum">
              <a:rPr lang="en-US"/>
              <a:pPr eaLnBrk="1" hangingPunct="1"/>
              <a:t>12</a:t>
            </a:fld>
            <a:endParaRPr lang="en-US"/>
          </a:p>
        </p:txBody>
      </p:sp>
      <p:sp>
        <p:nvSpPr>
          <p:cNvPr id="227331" name="Rectangle 2"/>
          <p:cNvSpPr>
            <a:spLocks noGrp="1" noRot="1" noChangeAspect="1" noChangeArrowheads="1" noTextEdit="1"/>
          </p:cNvSpPr>
          <p:nvPr>
            <p:ph type="sldImg"/>
          </p:nvPr>
        </p:nvSpPr>
        <p:spPr>
          <a:ln/>
        </p:spPr>
      </p:sp>
      <p:sp>
        <p:nvSpPr>
          <p:cNvPr id="227332" name="Rectangle 3"/>
          <p:cNvSpPr>
            <a:spLocks noGrp="1" noChangeArrowheads="1"/>
          </p:cNvSpPr>
          <p:nvPr>
            <p:ph type="body" idx="1"/>
          </p:nvPr>
        </p:nvSpPr>
        <p:spPr>
          <a:xfrm>
            <a:off x="912814" y="4343583"/>
            <a:ext cx="5032375" cy="4114435"/>
          </a:xfrm>
          <a:noFill/>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61D12B24-5D78-411E-8CDF-24DF3635D7B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61D12B24-5D78-411E-8CDF-24DF3635D7BC}" type="datetimeFigureOut">
              <a:rPr lang="en-GB" smtClean="0"/>
              <a:t>18/01/2021</a:t>
            </a:fld>
            <a:endParaRPr lang="en-GB"/>
          </a:p>
        </p:txBody>
      </p:sp>
      <p:sp>
        <p:nvSpPr>
          <p:cNvPr id="91" name="Footer Placeholder 90"/>
          <p:cNvSpPr>
            <a:spLocks noGrp="1"/>
          </p:cNvSpPr>
          <p:nvPr>
            <p:ph type="ftr" sz="quarter" idx="11"/>
          </p:nvPr>
        </p:nvSpPr>
        <p:spPr/>
        <p:txBody>
          <a:bodyPr/>
          <a:lstStyle/>
          <a:p>
            <a:endParaRPr lang="en-GB"/>
          </a:p>
        </p:txBody>
      </p:sp>
      <p:sp>
        <p:nvSpPr>
          <p:cNvPr id="92" name="Slide Number Placeholder 91"/>
          <p:cNvSpPr>
            <a:spLocks noGrp="1"/>
          </p:cNvSpPr>
          <p:nvPr>
            <p:ph type="sldNum" sz="quarter" idx="12"/>
          </p:nvPr>
        </p:nvSpPr>
        <p:spPr/>
        <p:txBody>
          <a:bodyPr/>
          <a:lstStyle/>
          <a:p>
            <a:fld id="{9E5B79D0-8F8F-41F5-8B5B-7B45D6CABF98}"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D12B24-5D78-411E-8CDF-24DF3635D7B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D12B24-5D78-411E-8CDF-24DF3635D7BC}"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D12B24-5D78-411E-8CDF-24DF3635D7BC}"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D12B24-5D78-411E-8CDF-24DF3635D7BC}"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1D12B24-5D78-411E-8CDF-24DF3635D7B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61D12B24-5D78-411E-8CDF-24DF3635D7B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4097DEA-4C38-460D-A1BC-407B733EC2DF}" type="slidenum">
              <a:rPr lang="en-US"/>
              <a:pPr>
                <a:defRPr/>
              </a:pPr>
              <a:t>‹#›</a:t>
            </a:fld>
            <a:endParaRPr lang="en-US"/>
          </a:p>
        </p:txBody>
      </p:sp>
    </p:spTree>
    <p:extLst>
      <p:ext uri="{BB962C8B-B14F-4D97-AF65-F5344CB8AC3E}">
        <p14:creationId xmlns:p14="http://schemas.microsoft.com/office/powerpoint/2010/main" val="3963254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1000" b="-1000"/>
          </a:stretch>
        </a:blipFill>
        <a:effectLst/>
      </p:bgPr>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61D12B24-5D78-411E-8CDF-24DF3635D7BC}" type="datetimeFigureOut">
              <a:rPr lang="en-GB" smtClean="0"/>
              <a:t>18/01/2021</a:t>
            </a:fld>
            <a:endParaRPr lang="en-GB"/>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9E5B79D0-8F8F-41F5-8B5B-7B45D6CABF98}"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4" r:id="rId12"/>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s://d.gr-assets.com/photos/1419150291p8/1107377.jp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Effect>
                      <a14:brightnessContrast bright="-5000" contrast="-45000"/>
                    </a14:imgEffect>
                  </a14:imgLayer>
                </a14:imgProps>
              </a:ext>
              <a:ext uri="{28A0092B-C50C-407E-A947-70E740481C1C}">
                <a14:useLocalDpi xmlns:a14="http://schemas.microsoft.com/office/drawing/2010/main" val="0"/>
              </a:ext>
            </a:extLst>
          </a:blip>
          <a:srcRect/>
          <a:stretch>
            <a:fillRect/>
          </a:stretch>
        </p:blipFill>
        <p:spPr bwMode="auto">
          <a:xfrm>
            <a:off x="-36513" y="-27384"/>
            <a:ext cx="9311663" cy="7056784"/>
          </a:xfrm>
          <a:prstGeom prst="rect">
            <a:avLst/>
          </a:prstGeom>
          <a:solidFill>
            <a:schemeClr val="accent1">
              <a:alpha val="14000"/>
            </a:schemeClr>
          </a:solidFill>
        </p:spPr>
      </p:pic>
      <p:sp>
        <p:nvSpPr>
          <p:cNvPr id="2" name="Title 1"/>
          <p:cNvSpPr>
            <a:spLocks noGrp="1"/>
          </p:cNvSpPr>
          <p:nvPr>
            <p:ph type="ctrTitle"/>
          </p:nvPr>
        </p:nvSpPr>
        <p:spPr>
          <a:xfrm>
            <a:off x="4724400" y="3861048"/>
            <a:ext cx="4419600" cy="1600327"/>
          </a:xfrm>
        </p:spPr>
        <p:txBody>
          <a:bodyPr>
            <a:normAutofit/>
          </a:bodyPr>
          <a:lstStyle/>
          <a:p>
            <a:pPr algn="ctr"/>
            <a:r>
              <a:rPr lang="en-GB" sz="5400" dirty="0" smtClean="0">
                <a:solidFill>
                  <a:schemeClr val="bg1"/>
                </a:solidFill>
              </a:rPr>
              <a:t>Lesson </a:t>
            </a:r>
            <a:r>
              <a:rPr lang="en-GB" sz="5400" dirty="0" smtClean="0">
                <a:solidFill>
                  <a:schemeClr val="bg1"/>
                </a:solidFill>
              </a:rPr>
              <a:t>1</a:t>
            </a:r>
            <a:endParaRPr lang="en-GB" sz="5400" dirty="0">
              <a:solidFill>
                <a:schemeClr val="bg1"/>
              </a:solidFill>
            </a:endParaRPr>
          </a:p>
        </p:txBody>
      </p:sp>
      <p:sp>
        <p:nvSpPr>
          <p:cNvPr id="3" name="Subtitle 2"/>
          <p:cNvSpPr>
            <a:spLocks noGrp="1"/>
          </p:cNvSpPr>
          <p:nvPr>
            <p:ph type="subTitle" idx="1"/>
          </p:nvPr>
        </p:nvSpPr>
        <p:spPr>
          <a:xfrm>
            <a:off x="4860032" y="5517232"/>
            <a:ext cx="4127910" cy="1066800"/>
          </a:xfrm>
        </p:spPr>
        <p:txBody>
          <a:bodyPr>
            <a:normAutofit/>
          </a:bodyPr>
          <a:lstStyle/>
          <a:p>
            <a:pPr algn="ctr"/>
            <a:r>
              <a:rPr lang="en-GB" sz="3200" smtClean="0">
                <a:solidFill>
                  <a:schemeClr val="bg1"/>
                </a:solidFill>
              </a:rPr>
              <a:t>Michael</a:t>
            </a:r>
            <a:endParaRPr lang="en-GB" sz="3200" dirty="0">
              <a:solidFill>
                <a:schemeClr val="bg1"/>
              </a:solidFill>
            </a:endParaRPr>
          </a:p>
        </p:txBody>
      </p:sp>
    </p:spTree>
    <p:extLst>
      <p:ext uri="{BB962C8B-B14F-4D97-AF65-F5344CB8AC3E}">
        <p14:creationId xmlns:p14="http://schemas.microsoft.com/office/powerpoint/2010/main" val="7019576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00444" name="Group 60"/>
          <p:cNvGraphicFramePr>
            <a:graphicFrameLocks noGrp="1"/>
          </p:cNvGraphicFramePr>
          <p:nvPr>
            <p:ph idx="1"/>
            <p:extLst>
              <p:ext uri="{D42A27DB-BD31-4B8C-83A1-F6EECF244321}">
                <p14:modId xmlns:p14="http://schemas.microsoft.com/office/powerpoint/2010/main" val="2294738918"/>
              </p:ext>
            </p:extLst>
          </p:nvPr>
        </p:nvGraphicFramePr>
        <p:xfrm>
          <a:off x="251520" y="1700807"/>
          <a:ext cx="8664575" cy="4608513"/>
        </p:xfrm>
        <a:graphic>
          <a:graphicData uri="http://schemas.openxmlformats.org/drawingml/2006/table">
            <a:tbl>
              <a:tblPr>
                <a:tableStyleId>{284E427A-3D55-4303-BF80-6455036E1DE7}</a:tableStyleId>
              </a:tblPr>
              <a:tblGrid>
                <a:gridCol w="6408712">
                  <a:extLst>
                    <a:ext uri="{9D8B030D-6E8A-4147-A177-3AD203B41FA5}">
                      <a16:colId xmlns:a16="http://schemas.microsoft.com/office/drawing/2014/main" val="20000"/>
                    </a:ext>
                  </a:extLst>
                </a:gridCol>
                <a:gridCol w="1247801">
                  <a:extLst>
                    <a:ext uri="{9D8B030D-6E8A-4147-A177-3AD203B41FA5}">
                      <a16:colId xmlns:a16="http://schemas.microsoft.com/office/drawing/2014/main" val="20001"/>
                    </a:ext>
                  </a:extLst>
                </a:gridCol>
                <a:gridCol w="1008062">
                  <a:extLst>
                    <a:ext uri="{9D8B030D-6E8A-4147-A177-3AD203B41FA5}">
                      <a16:colId xmlns:a16="http://schemas.microsoft.com/office/drawing/2014/main" val="20002"/>
                    </a:ext>
                  </a:extLst>
                </a:gridCol>
              </a:tblGrid>
              <a:tr h="26714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dirty="0" smtClean="0">
                          <a:ln>
                            <a:noFill/>
                          </a:ln>
                          <a:effectLst/>
                          <a:latin typeface="Georgia" panose="02040502050405020303" pitchFamily="18" charset="0"/>
                        </a:rPr>
                        <a:t>Statement</a:t>
                      </a:r>
                      <a:endParaRPr kumimoji="0" lang="en-GB" sz="2000" b="1"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dirty="0" smtClean="0">
                          <a:ln>
                            <a:noFill/>
                          </a:ln>
                          <a:effectLst/>
                          <a:latin typeface="Georgia" panose="02040502050405020303" pitchFamily="18" charset="0"/>
                        </a:rPr>
                        <a:t>True</a:t>
                      </a:r>
                      <a:endParaRPr kumimoji="0" lang="en-GB" sz="2000" b="1"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smtClean="0">
                          <a:ln>
                            <a:noFill/>
                          </a:ln>
                          <a:effectLst/>
                          <a:latin typeface="Georgia" panose="02040502050405020303" pitchFamily="18" charset="0"/>
                        </a:rPr>
                        <a:t>False</a:t>
                      </a:r>
                      <a:endParaRPr kumimoji="0" lang="en-GB" sz="2000" b="1"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0"/>
                  </a:ext>
                </a:extLst>
              </a:tr>
              <a:tr h="467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and his family have moved in to a new home.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1"/>
                  </a:ext>
                </a:extLst>
              </a:tr>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is excited about the new house.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2"/>
                  </a:ext>
                </a:extLst>
              </a:tr>
              <a:tr h="460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Michael’s parents are worried about their new born baby.</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The garden is overgrown and contains an old dilapidated garage.</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4"/>
                  </a:ext>
                </a:extLst>
              </a:tr>
              <a:tr h="460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misses his friends and his old home.</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is close to his parents.</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is ignored and overlooked by his parents.</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is an introverted and secretive boy.</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8"/>
                  </a:ext>
                </a:extLst>
              </a:tr>
              <a:tr h="5360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discovers a dead body in the garage.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9"/>
                  </a:ext>
                </a:extLst>
              </a:tr>
            </a:tbl>
          </a:graphicData>
        </a:graphic>
      </p:graphicFrame>
      <p:sp>
        <p:nvSpPr>
          <p:cNvPr id="7" name="Title 1"/>
          <p:cNvSpPr txBox="1">
            <a:spLocks/>
          </p:cNvSpPr>
          <p:nvPr/>
        </p:nvSpPr>
        <p:spPr>
          <a:xfrm>
            <a:off x="644099" y="188640"/>
            <a:ext cx="7969099" cy="1008112"/>
          </a:xfrm>
          <a:prstGeom prst="rect">
            <a:avLst/>
          </a:prstGeom>
          <a:solidFill>
            <a:srgbClr val="FFFF00"/>
          </a:solidFill>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True or False?</a:t>
            </a:r>
          </a:p>
        </p:txBody>
      </p:sp>
      <p:pic>
        <p:nvPicPr>
          <p:cNvPr id="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9" y="188640"/>
            <a:ext cx="82609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7985" y="188640"/>
            <a:ext cx="82609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95" y="2185957"/>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4794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00444" name="Group 60"/>
          <p:cNvGraphicFramePr>
            <a:graphicFrameLocks noGrp="1"/>
          </p:cNvGraphicFramePr>
          <p:nvPr>
            <p:ph idx="1"/>
            <p:extLst>
              <p:ext uri="{D42A27DB-BD31-4B8C-83A1-F6EECF244321}">
                <p14:modId xmlns:p14="http://schemas.microsoft.com/office/powerpoint/2010/main" val="2294738918"/>
              </p:ext>
            </p:extLst>
          </p:nvPr>
        </p:nvGraphicFramePr>
        <p:xfrm>
          <a:off x="251520" y="1700807"/>
          <a:ext cx="8664575" cy="4608513"/>
        </p:xfrm>
        <a:graphic>
          <a:graphicData uri="http://schemas.openxmlformats.org/drawingml/2006/table">
            <a:tbl>
              <a:tblPr>
                <a:tableStyleId>{284E427A-3D55-4303-BF80-6455036E1DE7}</a:tableStyleId>
              </a:tblPr>
              <a:tblGrid>
                <a:gridCol w="6408712">
                  <a:extLst>
                    <a:ext uri="{9D8B030D-6E8A-4147-A177-3AD203B41FA5}">
                      <a16:colId xmlns:a16="http://schemas.microsoft.com/office/drawing/2014/main" val="20000"/>
                    </a:ext>
                  </a:extLst>
                </a:gridCol>
                <a:gridCol w="1247801">
                  <a:extLst>
                    <a:ext uri="{9D8B030D-6E8A-4147-A177-3AD203B41FA5}">
                      <a16:colId xmlns:a16="http://schemas.microsoft.com/office/drawing/2014/main" val="20001"/>
                    </a:ext>
                  </a:extLst>
                </a:gridCol>
                <a:gridCol w="1008062">
                  <a:extLst>
                    <a:ext uri="{9D8B030D-6E8A-4147-A177-3AD203B41FA5}">
                      <a16:colId xmlns:a16="http://schemas.microsoft.com/office/drawing/2014/main" val="20002"/>
                    </a:ext>
                  </a:extLst>
                </a:gridCol>
              </a:tblGrid>
              <a:tr h="26714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dirty="0" smtClean="0">
                          <a:ln>
                            <a:noFill/>
                          </a:ln>
                          <a:effectLst/>
                          <a:latin typeface="Georgia" panose="02040502050405020303" pitchFamily="18" charset="0"/>
                        </a:rPr>
                        <a:t>Statement</a:t>
                      </a:r>
                      <a:endParaRPr kumimoji="0" lang="en-GB" sz="2000" b="1"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dirty="0" smtClean="0">
                          <a:ln>
                            <a:noFill/>
                          </a:ln>
                          <a:effectLst/>
                          <a:latin typeface="Georgia" panose="02040502050405020303" pitchFamily="18" charset="0"/>
                        </a:rPr>
                        <a:t>True</a:t>
                      </a:r>
                      <a:endParaRPr kumimoji="0" lang="en-GB" sz="2000" b="1"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000" u="none" strike="noStrike" cap="none" normalizeH="0" baseline="0" smtClean="0">
                          <a:ln>
                            <a:noFill/>
                          </a:ln>
                          <a:effectLst/>
                          <a:latin typeface="Georgia" panose="02040502050405020303" pitchFamily="18" charset="0"/>
                        </a:rPr>
                        <a:t>False</a:t>
                      </a:r>
                      <a:endParaRPr kumimoji="0" lang="en-GB" sz="2000" b="1"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0"/>
                  </a:ext>
                </a:extLst>
              </a:tr>
              <a:tr h="467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and his family have moved in to a new home.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1"/>
                  </a:ext>
                </a:extLst>
              </a:tr>
              <a:tr h="458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is excited about the new house.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2"/>
                  </a:ext>
                </a:extLst>
              </a:tr>
              <a:tr h="460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Michael’s parents are worried about their new born baby.</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The garden is overgrown and contains an old dilapidated garage.</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4"/>
                  </a:ext>
                </a:extLst>
              </a:tr>
              <a:tr h="460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misses his friends and his old home.</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is close to his parents.</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is ignored and overlooked by his parents.</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smtClean="0">
                          <a:ln>
                            <a:noFill/>
                          </a:ln>
                          <a:effectLst/>
                          <a:latin typeface="Georgia" panose="02040502050405020303" pitchFamily="18" charset="0"/>
                        </a:rPr>
                        <a:t>Michael is an introverted and secretive boy.</a:t>
                      </a:r>
                      <a:endParaRPr kumimoji="0" lang="en-GB" sz="1600" b="0" i="0" u="none" strike="noStrike" cap="none" normalizeH="0" baseline="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8"/>
                  </a:ext>
                </a:extLst>
              </a:tr>
              <a:tr h="5360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u="none" strike="noStrike" cap="none" normalizeH="0" baseline="0" dirty="0" smtClean="0">
                          <a:ln>
                            <a:noFill/>
                          </a:ln>
                          <a:effectLst/>
                          <a:latin typeface="Georgia" panose="02040502050405020303" pitchFamily="18" charset="0"/>
                        </a:rPr>
                        <a:t>Michael discovers a dead body in the garage.</a:t>
                      </a:r>
                      <a:endParaRPr kumimoji="0" lang="en-GB" sz="1600" b="0" i="0" u="none" strike="noStrike" cap="none" normalizeH="0" baseline="0" dirty="0" smtClean="0">
                        <a:ln>
                          <a:noFill/>
                        </a:ln>
                        <a:solidFill>
                          <a:schemeClr val="accent2"/>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Georgia" panose="02040502050405020303" pitchFamily="18" charset="0"/>
                      </a:endParaRPr>
                    </a:p>
                  </a:txBody>
                  <a:tcPr horzOverflow="overflow"/>
                </a:tc>
                <a:extLst>
                  <a:ext uri="{0D108BD9-81ED-4DB2-BD59-A6C34878D82A}">
                    <a16:rowId xmlns:a16="http://schemas.microsoft.com/office/drawing/2014/main" val="10009"/>
                  </a:ext>
                </a:extLst>
              </a:tr>
            </a:tbl>
          </a:graphicData>
        </a:graphic>
      </p:graphicFrame>
      <p:sp>
        <p:nvSpPr>
          <p:cNvPr id="7" name="Title 1"/>
          <p:cNvSpPr txBox="1">
            <a:spLocks/>
          </p:cNvSpPr>
          <p:nvPr/>
        </p:nvSpPr>
        <p:spPr>
          <a:xfrm>
            <a:off x="644099" y="188640"/>
            <a:ext cx="7969099" cy="1008112"/>
          </a:xfrm>
          <a:prstGeom prst="rect">
            <a:avLst/>
          </a:prstGeom>
          <a:solidFill>
            <a:srgbClr val="FFFF00"/>
          </a:solidFill>
        </p:spPr>
        <p:txBody>
          <a:bodyPr vert="horz" lIns="91440" tIns="45720" rIns="91440" bIns="45720" rtlCol="0" anchor="b">
            <a:norm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True or False?</a:t>
            </a:r>
          </a:p>
        </p:txBody>
      </p:sp>
      <p:pic>
        <p:nvPicPr>
          <p:cNvPr id="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9" y="188640"/>
            <a:ext cx="82609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7985" y="188640"/>
            <a:ext cx="82609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95" y="2185957"/>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25790" y="2708920"/>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94" y="3140968"/>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96420" y="3626118"/>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2807" y="4005063"/>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44911" y="4509120"/>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94" y="4967719"/>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94" y="5452869"/>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2" descr="MCj0434713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22897" y="5949280"/>
            <a:ext cx="2682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5516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3" name="Content Placeholder 2"/>
          <p:cNvSpPr>
            <a:spLocks noGrp="1"/>
          </p:cNvSpPr>
          <p:nvPr>
            <p:ph idx="4294967295"/>
          </p:nvPr>
        </p:nvSpPr>
        <p:spPr>
          <a:xfrm>
            <a:off x="395536" y="1628800"/>
            <a:ext cx="8229600" cy="4852988"/>
          </a:xfrm>
          <a:solidFill>
            <a:schemeClr val="tx1"/>
          </a:solidFill>
          <a:ln>
            <a:solidFill>
              <a:schemeClr val="accent1"/>
            </a:solidFill>
          </a:ln>
        </p:spPr>
        <p:txBody>
          <a:bodyPr>
            <a:normAutofit/>
          </a:bodyPr>
          <a:lstStyle/>
          <a:p>
            <a:pPr marL="0" indent="0" algn="ctr">
              <a:buNone/>
              <a:defRPr/>
            </a:pPr>
            <a:r>
              <a:rPr lang="en-GB" sz="3600" b="1" dirty="0" smtClean="0">
                <a:solidFill>
                  <a:srgbClr val="FF0000"/>
                </a:solidFill>
                <a:cs typeface="Arial" pitchFamily="34" charset="0"/>
              </a:rPr>
              <a:t>Today our learning aims are: </a:t>
            </a:r>
          </a:p>
          <a:p>
            <a:pPr marL="0" indent="0" algn="ctr">
              <a:buNone/>
              <a:defRPr/>
            </a:pPr>
            <a:r>
              <a:rPr lang="en-GB" sz="2800" dirty="0" smtClean="0">
                <a:solidFill>
                  <a:schemeClr val="bg1"/>
                </a:solidFill>
                <a:latin typeface="Georgia" pitchFamily="18" charset="0"/>
                <a:cs typeface="Arial" pitchFamily="34" charset="0"/>
              </a:rPr>
              <a:t>To </a:t>
            </a:r>
            <a:r>
              <a:rPr lang="en-GB" sz="2800" dirty="0">
                <a:solidFill>
                  <a:schemeClr val="bg1"/>
                </a:solidFill>
                <a:latin typeface="Georgia" pitchFamily="18" charset="0"/>
                <a:cs typeface="Arial" pitchFamily="34" charset="0"/>
              </a:rPr>
              <a:t>develop our understanding of the novel by reading Chapters </a:t>
            </a:r>
            <a:r>
              <a:rPr lang="en-GB" sz="2800" dirty="0" smtClean="0">
                <a:solidFill>
                  <a:schemeClr val="bg1"/>
                </a:solidFill>
                <a:latin typeface="Georgia" pitchFamily="18" charset="0"/>
                <a:cs typeface="Arial" pitchFamily="34" charset="0"/>
              </a:rPr>
              <a:t>3 and 4</a:t>
            </a:r>
          </a:p>
          <a:p>
            <a:pPr marL="0" indent="0" algn="ctr">
              <a:buNone/>
              <a:defRPr/>
            </a:pPr>
            <a:endParaRPr lang="en-GB" sz="2800" dirty="0">
              <a:solidFill>
                <a:schemeClr val="bg1"/>
              </a:solidFill>
              <a:latin typeface="Georgia" pitchFamily="18" charset="0"/>
              <a:cs typeface="Arial" pitchFamily="34" charset="0"/>
            </a:endParaRPr>
          </a:p>
          <a:p>
            <a:pPr marL="0" indent="0" algn="ctr">
              <a:buNone/>
              <a:defRPr/>
            </a:pPr>
            <a:r>
              <a:rPr lang="en-GB" sz="2800" dirty="0">
                <a:solidFill>
                  <a:schemeClr val="bg1"/>
                </a:solidFill>
                <a:latin typeface="Georgia" pitchFamily="18" charset="0"/>
                <a:cs typeface="Arial" pitchFamily="34" charset="0"/>
              </a:rPr>
              <a:t>To </a:t>
            </a:r>
            <a:r>
              <a:rPr lang="en-GB" sz="2800" dirty="0" smtClean="0">
                <a:solidFill>
                  <a:schemeClr val="bg1"/>
                </a:solidFill>
                <a:latin typeface="Georgia" pitchFamily="18" charset="0"/>
                <a:cs typeface="Arial" pitchFamily="34" charset="0"/>
              </a:rPr>
              <a:t>develop our </a:t>
            </a:r>
            <a:r>
              <a:rPr lang="en-GB" sz="2800" dirty="0">
                <a:solidFill>
                  <a:schemeClr val="bg1"/>
                </a:solidFill>
                <a:latin typeface="Georgia" pitchFamily="18" charset="0"/>
                <a:cs typeface="Arial" pitchFamily="34" charset="0"/>
              </a:rPr>
              <a:t>knowledge and understanding of the character of Michael</a:t>
            </a:r>
          </a:p>
          <a:p>
            <a:pPr marL="0" indent="0" algn="ctr">
              <a:buNone/>
              <a:defRPr/>
            </a:pPr>
            <a:endParaRPr lang="en-GB" sz="3200" dirty="0" smtClean="0">
              <a:solidFill>
                <a:schemeClr val="bg1"/>
              </a:solidFill>
              <a:latin typeface="Georgia" pitchFamily="18" charset="0"/>
              <a:cs typeface="Arial" pitchFamily="34" charset="0"/>
            </a:endParaRPr>
          </a:p>
          <a:p>
            <a:pPr marL="0" indent="0" algn="ctr">
              <a:buNone/>
              <a:defRPr/>
            </a:pPr>
            <a:endParaRPr lang="en-GB" sz="3600" b="1" dirty="0" smtClean="0">
              <a:solidFill>
                <a:srgbClr val="00602B"/>
              </a:solidFill>
              <a:cs typeface="Arial" pitchFamily="34" charset="0"/>
            </a:endParaRPr>
          </a:p>
          <a:p>
            <a:pPr marL="0" indent="0" algn="ctr">
              <a:buNone/>
              <a:defRPr/>
            </a:pPr>
            <a:endParaRPr lang="en-GB" sz="3600" b="1" dirty="0" smtClean="0">
              <a:solidFill>
                <a:srgbClr val="00602B"/>
              </a:solidFill>
              <a:cs typeface="Arial" pitchFamily="34" charset="0"/>
            </a:endParaRPr>
          </a:p>
        </p:txBody>
      </p:sp>
      <p:sp>
        <p:nvSpPr>
          <p:cNvPr id="8" name="Title 1"/>
          <p:cNvSpPr txBox="1">
            <a:spLocks/>
          </p:cNvSpPr>
          <p:nvPr/>
        </p:nvSpPr>
        <p:spPr>
          <a:xfrm>
            <a:off x="556940" y="240754"/>
            <a:ext cx="8045897" cy="835514"/>
          </a:xfrm>
          <a:prstGeom prst="rect">
            <a:avLst/>
          </a:prstGeom>
          <a:solidFill>
            <a:srgbClr val="00B050"/>
          </a:solidFill>
        </p:spPr>
        <p:txBody>
          <a:bodyPr vert="horz" lIns="91440" tIns="45720" rIns="91440" bIns="45720" rtlCol="0" anchor="b">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Lesson Focus</a:t>
            </a:r>
          </a:p>
        </p:txBody>
      </p:sp>
      <p:sp>
        <p:nvSpPr>
          <p:cNvPr id="12" name="Vertical Scroll 11"/>
          <p:cNvSpPr/>
          <p:nvPr/>
        </p:nvSpPr>
        <p:spPr>
          <a:xfrm>
            <a:off x="22491" y="4509120"/>
            <a:ext cx="2389269" cy="2301237"/>
          </a:xfrm>
          <a:prstGeom prst="verticalScroll">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b="1" u="sng" dirty="0" smtClean="0">
                <a:solidFill>
                  <a:schemeClr val="bg1"/>
                </a:solidFill>
                <a:latin typeface="Georgia" panose="02040502050405020303" pitchFamily="18" charset="0"/>
              </a:rPr>
              <a:t>Key Words</a:t>
            </a:r>
            <a:r>
              <a:rPr lang="en-GB" dirty="0" smtClean="0">
                <a:solidFill>
                  <a:schemeClr val="bg1"/>
                </a:solidFill>
                <a:latin typeface="Georgia" panose="02040502050405020303" pitchFamily="18" charset="0"/>
              </a:rPr>
              <a:t>:</a:t>
            </a:r>
          </a:p>
          <a:p>
            <a:pPr algn="ctr"/>
            <a:r>
              <a:rPr lang="en-GB" dirty="0" smtClean="0">
                <a:solidFill>
                  <a:schemeClr val="bg1"/>
                </a:solidFill>
                <a:latin typeface="Georgia" panose="02040502050405020303" pitchFamily="18" charset="0"/>
              </a:rPr>
              <a:t>Emotion</a:t>
            </a:r>
          </a:p>
          <a:p>
            <a:pPr algn="ctr"/>
            <a:r>
              <a:rPr lang="en-GB" dirty="0" smtClean="0">
                <a:solidFill>
                  <a:schemeClr val="bg1"/>
                </a:solidFill>
                <a:latin typeface="Georgia" panose="02040502050405020303" pitchFamily="18" charset="0"/>
              </a:rPr>
              <a:t>Introvert</a:t>
            </a:r>
          </a:p>
          <a:p>
            <a:pPr algn="ctr"/>
            <a:r>
              <a:rPr lang="en-GB" dirty="0" smtClean="0">
                <a:solidFill>
                  <a:schemeClr val="bg1"/>
                </a:solidFill>
                <a:latin typeface="Georgia" panose="02040502050405020303" pitchFamily="18" charset="0"/>
              </a:rPr>
              <a:t>Michael</a:t>
            </a:r>
          </a:p>
          <a:p>
            <a:pPr algn="ctr"/>
            <a:r>
              <a:rPr lang="en-GB" dirty="0" smtClean="0">
                <a:solidFill>
                  <a:schemeClr val="bg1"/>
                </a:solidFill>
                <a:latin typeface="Georgia" panose="02040502050405020303" pitchFamily="18" charset="0"/>
              </a:rPr>
              <a:t>Description</a:t>
            </a:r>
          </a:p>
        </p:txBody>
      </p:sp>
      <p:pic>
        <p:nvPicPr>
          <p:cNvPr id="1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4804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3" name="Content Placeholder 2"/>
          <p:cNvSpPr>
            <a:spLocks noGrp="1"/>
          </p:cNvSpPr>
          <p:nvPr>
            <p:ph idx="4294967295"/>
          </p:nvPr>
        </p:nvSpPr>
        <p:spPr>
          <a:xfrm>
            <a:off x="395536" y="1628800"/>
            <a:ext cx="8229600" cy="4852988"/>
          </a:xfrm>
          <a:solidFill>
            <a:schemeClr val="tx1"/>
          </a:solidFill>
          <a:ln>
            <a:solidFill>
              <a:schemeClr val="accent1"/>
            </a:solidFill>
          </a:ln>
        </p:spPr>
        <p:txBody>
          <a:bodyPr>
            <a:normAutofit/>
          </a:bodyPr>
          <a:lstStyle/>
          <a:p>
            <a:pPr marL="0" indent="0" algn="ctr">
              <a:buNone/>
              <a:defRPr/>
            </a:pPr>
            <a:r>
              <a:rPr lang="en-GB" sz="3600" b="1" dirty="0" smtClean="0">
                <a:solidFill>
                  <a:srgbClr val="FF0000"/>
                </a:solidFill>
                <a:cs typeface="Arial" pitchFamily="34" charset="0"/>
              </a:rPr>
              <a:t>L.O. To understand texts</a:t>
            </a:r>
          </a:p>
          <a:p>
            <a:pPr marL="0" indent="0" algn="ctr">
              <a:buNone/>
              <a:defRPr/>
            </a:pPr>
            <a:r>
              <a:rPr lang="en-GB" sz="2800" dirty="0">
                <a:solidFill>
                  <a:schemeClr val="bg1"/>
                </a:solidFill>
                <a:latin typeface="Georgia" pitchFamily="18" charset="0"/>
                <a:cs typeface="Arial" pitchFamily="34" charset="0"/>
              </a:rPr>
              <a:t>2d:  Make inferences from the text/ explain and justify inferences with evidence from the text.</a:t>
            </a:r>
          </a:p>
          <a:p>
            <a:pPr marL="0" indent="0" algn="ctr">
              <a:buNone/>
              <a:defRPr/>
            </a:pPr>
            <a:endParaRPr lang="en-GB" sz="2800" dirty="0">
              <a:solidFill>
                <a:schemeClr val="bg1"/>
              </a:solidFill>
              <a:latin typeface="Georgia" pitchFamily="18" charset="0"/>
              <a:cs typeface="Arial" pitchFamily="34" charset="0"/>
            </a:endParaRPr>
          </a:p>
          <a:p>
            <a:pPr marL="0" indent="0" algn="ctr">
              <a:buNone/>
              <a:defRPr/>
            </a:pPr>
            <a:r>
              <a:rPr lang="en-GB" sz="2800" dirty="0">
                <a:solidFill>
                  <a:schemeClr val="bg1"/>
                </a:solidFill>
                <a:latin typeface="Georgia" pitchFamily="18" charset="0"/>
                <a:cs typeface="Arial" pitchFamily="34" charset="0"/>
              </a:rPr>
              <a:t>2f:  Identify how narrative content is related and contributes to meaning as a whole</a:t>
            </a:r>
          </a:p>
          <a:p>
            <a:pPr marL="0" indent="0" algn="ctr">
              <a:buNone/>
              <a:defRPr/>
            </a:pPr>
            <a:endParaRPr lang="en-GB" sz="3200" dirty="0" smtClean="0">
              <a:solidFill>
                <a:schemeClr val="bg1"/>
              </a:solidFill>
              <a:latin typeface="Georgia" pitchFamily="18" charset="0"/>
              <a:cs typeface="Arial" pitchFamily="34" charset="0"/>
            </a:endParaRPr>
          </a:p>
          <a:p>
            <a:pPr marL="0" indent="0" algn="ctr">
              <a:buNone/>
              <a:defRPr/>
            </a:pPr>
            <a:endParaRPr lang="en-GB" sz="3600" b="1" dirty="0" smtClean="0">
              <a:solidFill>
                <a:srgbClr val="00602B"/>
              </a:solidFill>
              <a:cs typeface="Arial" pitchFamily="34" charset="0"/>
            </a:endParaRPr>
          </a:p>
          <a:p>
            <a:pPr marL="0" indent="0" algn="ctr">
              <a:buNone/>
              <a:defRPr/>
            </a:pPr>
            <a:endParaRPr lang="en-GB" sz="3600" b="1" dirty="0" smtClean="0">
              <a:solidFill>
                <a:srgbClr val="00602B"/>
              </a:solidFill>
              <a:cs typeface="Arial" pitchFamily="34" charset="0"/>
            </a:endParaRPr>
          </a:p>
        </p:txBody>
      </p:sp>
      <p:sp>
        <p:nvSpPr>
          <p:cNvPr id="8" name="Title 1"/>
          <p:cNvSpPr txBox="1">
            <a:spLocks/>
          </p:cNvSpPr>
          <p:nvPr/>
        </p:nvSpPr>
        <p:spPr>
          <a:xfrm>
            <a:off x="556940" y="240754"/>
            <a:ext cx="8045897" cy="835514"/>
          </a:xfrm>
          <a:prstGeom prst="rect">
            <a:avLst/>
          </a:prstGeom>
          <a:solidFill>
            <a:srgbClr val="00B050"/>
          </a:solidFill>
        </p:spPr>
        <p:txBody>
          <a:bodyPr vert="horz" lIns="91440" tIns="45720" rIns="91440" bIns="45720" rtlCol="0" anchor="b">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Lesson Focus</a:t>
            </a:r>
          </a:p>
        </p:txBody>
      </p:sp>
      <p:sp>
        <p:nvSpPr>
          <p:cNvPr id="12" name="Vertical Scroll 11"/>
          <p:cNvSpPr/>
          <p:nvPr/>
        </p:nvSpPr>
        <p:spPr>
          <a:xfrm>
            <a:off x="22491" y="4509120"/>
            <a:ext cx="2389269" cy="2301237"/>
          </a:xfrm>
          <a:prstGeom prst="verticalScroll">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b="1" u="sng" dirty="0" smtClean="0">
                <a:solidFill>
                  <a:schemeClr val="bg1"/>
                </a:solidFill>
                <a:latin typeface="Georgia" panose="02040502050405020303" pitchFamily="18" charset="0"/>
              </a:rPr>
              <a:t>Key Words</a:t>
            </a:r>
            <a:r>
              <a:rPr lang="en-GB" dirty="0" smtClean="0">
                <a:solidFill>
                  <a:schemeClr val="bg1"/>
                </a:solidFill>
                <a:latin typeface="Georgia" panose="02040502050405020303" pitchFamily="18" charset="0"/>
              </a:rPr>
              <a:t>:</a:t>
            </a:r>
          </a:p>
          <a:p>
            <a:pPr algn="ctr"/>
            <a:r>
              <a:rPr lang="en-GB" dirty="0" smtClean="0">
                <a:solidFill>
                  <a:schemeClr val="bg1"/>
                </a:solidFill>
                <a:latin typeface="Georgia" panose="02040502050405020303" pitchFamily="18" charset="0"/>
              </a:rPr>
              <a:t>Emotion</a:t>
            </a:r>
          </a:p>
          <a:p>
            <a:pPr algn="ctr"/>
            <a:r>
              <a:rPr lang="en-GB" dirty="0" smtClean="0">
                <a:solidFill>
                  <a:schemeClr val="bg1"/>
                </a:solidFill>
                <a:latin typeface="Georgia" panose="02040502050405020303" pitchFamily="18" charset="0"/>
              </a:rPr>
              <a:t>Introvert</a:t>
            </a:r>
          </a:p>
          <a:p>
            <a:pPr algn="ctr"/>
            <a:r>
              <a:rPr lang="en-GB" dirty="0" smtClean="0">
                <a:solidFill>
                  <a:schemeClr val="bg1"/>
                </a:solidFill>
                <a:latin typeface="Georgia" panose="02040502050405020303" pitchFamily="18" charset="0"/>
              </a:rPr>
              <a:t>Michael</a:t>
            </a:r>
          </a:p>
          <a:p>
            <a:pPr algn="ctr"/>
            <a:r>
              <a:rPr lang="en-GB" dirty="0" smtClean="0">
                <a:solidFill>
                  <a:schemeClr val="bg1"/>
                </a:solidFill>
                <a:latin typeface="Georgia" panose="02040502050405020303" pitchFamily="18" charset="0"/>
              </a:rPr>
              <a:t>Description</a:t>
            </a:r>
          </a:p>
        </p:txBody>
      </p:sp>
      <p:pic>
        <p:nvPicPr>
          <p:cNvPr id="1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957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Text Box 5"/>
          <p:cNvSpPr txBox="1">
            <a:spLocks noChangeArrowheads="1"/>
          </p:cNvSpPr>
          <p:nvPr/>
        </p:nvSpPr>
        <p:spPr bwMode="auto">
          <a:xfrm>
            <a:off x="3995936" y="1628775"/>
            <a:ext cx="4701208" cy="1815882"/>
          </a:xfrm>
          <a:prstGeom prst="rect">
            <a:avLst/>
          </a:prstGeom>
          <a:solidFill>
            <a:schemeClr val="accent2">
              <a:lumMod val="60000"/>
              <a:lumOff val="40000"/>
            </a:schemeClr>
          </a:solidFill>
          <a:ln>
            <a:solidFill>
              <a:schemeClr val="accent1"/>
            </a:solidFill>
          </a:ln>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n-GB" sz="3200" dirty="0">
                <a:solidFill>
                  <a:prstClr val="black"/>
                </a:solidFill>
                <a:latin typeface="Georgia" panose="02040502050405020303" pitchFamily="18" charset="0"/>
              </a:rPr>
              <a:t>Let’s </a:t>
            </a:r>
            <a:r>
              <a:rPr lang="en-GB" sz="3200" dirty="0" smtClean="0">
                <a:solidFill>
                  <a:prstClr val="black"/>
                </a:solidFill>
                <a:latin typeface="Georgia" panose="02040502050405020303" pitchFamily="18" charset="0"/>
              </a:rPr>
              <a:t>continue to read the novel.</a:t>
            </a:r>
            <a:endParaRPr lang="en-GB" sz="3200" dirty="0">
              <a:solidFill>
                <a:prstClr val="black"/>
              </a:solidFill>
              <a:latin typeface="Georgia" panose="02040502050405020303" pitchFamily="18" charset="0"/>
            </a:endParaRPr>
          </a:p>
          <a:p>
            <a:pPr algn="ctr" eaLnBrk="1" hangingPunct="1">
              <a:spcBef>
                <a:spcPct val="50000"/>
              </a:spcBef>
            </a:pPr>
            <a:r>
              <a:rPr lang="en-GB" sz="3200" dirty="0">
                <a:solidFill>
                  <a:prstClr val="black"/>
                </a:solidFill>
                <a:latin typeface="Georgia" panose="02040502050405020303" pitchFamily="18" charset="0"/>
              </a:rPr>
              <a:t>Turn to </a:t>
            </a:r>
            <a:r>
              <a:rPr lang="en-GB" sz="3200" dirty="0" smtClean="0">
                <a:solidFill>
                  <a:prstClr val="black"/>
                </a:solidFill>
                <a:latin typeface="Georgia" panose="02040502050405020303" pitchFamily="18" charset="0"/>
              </a:rPr>
              <a:t>Chapter 3.</a:t>
            </a:r>
            <a:endParaRPr lang="en-GB" sz="3200" dirty="0">
              <a:solidFill>
                <a:prstClr val="black"/>
              </a:solidFill>
              <a:latin typeface="Georgia" panose="02040502050405020303" pitchFamily="18" charset="0"/>
            </a:endParaRPr>
          </a:p>
        </p:txBody>
      </p:sp>
      <p:pic>
        <p:nvPicPr>
          <p:cNvPr id="15364" name="Picture 7" descr="baby-reading%255B1%255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6992" y="4077072"/>
            <a:ext cx="2987997" cy="2557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772816"/>
            <a:ext cx="3168352" cy="4843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p:cNvSpPr txBox="1">
            <a:spLocks/>
          </p:cNvSpPr>
          <p:nvPr/>
        </p:nvSpPr>
        <p:spPr>
          <a:xfrm>
            <a:off x="782131" y="260648"/>
            <a:ext cx="7632848" cy="936104"/>
          </a:xfrm>
          <a:prstGeom prst="rect">
            <a:avLst/>
          </a:prstGeom>
          <a:solidFill>
            <a:srgbClr val="00B0F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400" spc="50" dirty="0" smtClean="0">
                <a:ln w="13335" cmpd="sng">
                  <a:solidFill>
                    <a:srgbClr val="759AA5">
                      <a:lumMod val="50000"/>
                    </a:srgbClr>
                  </a:solidFill>
                  <a:prstDash val="solid"/>
                </a:ln>
                <a:solidFill>
                  <a:schemeClr val="bg1"/>
                </a:solidFill>
                <a:latin typeface="Candy Round BTN" panose="020F0604020102040306" pitchFamily="34" charset="0"/>
              </a:rPr>
              <a:t>Reading</a:t>
            </a:r>
            <a:endParaRPr lang="en-GB" sz="6000" dirty="0">
              <a:solidFill>
                <a:schemeClr val="bg1"/>
              </a:solidFill>
              <a:latin typeface="Candy Round BTN" panose="020F0604020102040306" pitchFamily="34" charset="0"/>
            </a:endParaRPr>
          </a:p>
        </p:txBody>
      </p:sp>
      <p:pic>
        <p:nvPicPr>
          <p:cNvPr id="10"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4491" y="260649"/>
            <a:ext cx="1297422" cy="93610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6867" y="260648"/>
            <a:ext cx="1297422"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943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3" name="Text Box 4"/>
          <p:cNvSpPr txBox="1">
            <a:spLocks noChangeArrowheads="1"/>
          </p:cNvSpPr>
          <p:nvPr/>
        </p:nvSpPr>
        <p:spPr bwMode="auto">
          <a:xfrm>
            <a:off x="323528" y="2420888"/>
            <a:ext cx="3457575" cy="2308324"/>
          </a:xfrm>
          <a:prstGeom prst="rect">
            <a:avLst/>
          </a:prstGeom>
          <a:solidFill>
            <a:schemeClr val="accent2">
              <a:lumMod val="60000"/>
              <a:lumOff val="40000"/>
            </a:schemeClr>
          </a:solid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3600" dirty="0" smtClean="0">
                <a:solidFill>
                  <a:schemeClr val="bg1"/>
                </a:solidFill>
                <a:latin typeface="Georgia" panose="02040502050405020303" pitchFamily="18" charset="0"/>
              </a:rPr>
              <a:t>Why </a:t>
            </a:r>
            <a:r>
              <a:rPr lang="en-GB" sz="3600" dirty="0">
                <a:solidFill>
                  <a:schemeClr val="bg1"/>
                </a:solidFill>
                <a:latin typeface="Georgia" panose="02040502050405020303" pitchFamily="18" charset="0"/>
              </a:rPr>
              <a:t>does Michael keep his discovery a </a:t>
            </a:r>
            <a:r>
              <a:rPr lang="en-GB" sz="3600" dirty="0" smtClean="0">
                <a:solidFill>
                  <a:schemeClr val="bg1"/>
                </a:solidFill>
                <a:latin typeface="Georgia" panose="02040502050405020303" pitchFamily="18" charset="0"/>
              </a:rPr>
              <a:t>secret…?</a:t>
            </a:r>
            <a:endParaRPr lang="en-GB" sz="3600" dirty="0">
              <a:solidFill>
                <a:schemeClr val="bg1"/>
              </a:solidFill>
              <a:latin typeface="Georgia" panose="02040502050405020303" pitchFamily="18" charset="0"/>
            </a:endParaRPr>
          </a:p>
        </p:txBody>
      </p:sp>
      <p:pic>
        <p:nvPicPr>
          <p:cNvPr id="46084" name="Picture 11" descr="MC90028291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7505" y="1484784"/>
            <a:ext cx="4983163" cy="510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Secrets…</a:t>
            </a:r>
            <a:endParaRPr lang="en-GB" sz="5400" b="0" dirty="0">
              <a:solidFill>
                <a:schemeClr val="bg1"/>
              </a:solidFill>
              <a:latin typeface="Candy Round BTN" panose="020F0604020102040306" pitchFamily="34" charset="0"/>
            </a:endParaRPr>
          </a:p>
        </p:txBody>
      </p:sp>
      <p:pic>
        <p:nvPicPr>
          <p:cNvPr id="7" name="Picture 2" descr="http://t3.gstatic.com/images?q=tbn:ANd9GcQeJA4jF-K3HR8lwCR00zHoSIT2xPpqVJ1N6SlDGxjVVe9Zu15aKWJgT-2Y2Q"/>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3.gstatic.com/images?q=tbn:ANd9GcQeJA4jF-K3HR8lwCR00zHoSIT2xPpqVJ1N6SlDGxjVVe9Zu15aKWJgT-2Y2Q"/>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6456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19" descr="MPj0443519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515659"/>
            <a:ext cx="1908212" cy="290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467544" y="260648"/>
            <a:ext cx="8064896" cy="963220"/>
          </a:xfrm>
          <a:prstGeom prst="rect">
            <a:avLst/>
          </a:prstGeom>
          <a:solidFill>
            <a:srgbClr val="00B0F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spcBef>
                <a:spcPts val="0"/>
              </a:spcBef>
            </a:pPr>
            <a:r>
              <a:rPr lang="en-GB" sz="4800" spc="50" dirty="0" smtClean="0">
                <a:ln w="13335" cmpd="sng">
                  <a:solidFill>
                    <a:srgbClr val="759AA5">
                      <a:lumMod val="50000"/>
                    </a:srgbClr>
                  </a:solidFill>
                  <a:prstDash val="solid"/>
                </a:ln>
                <a:solidFill>
                  <a:schemeClr val="bg1"/>
                </a:solidFill>
                <a:latin typeface="Candy Round BTN" panose="020F0604020102040306" pitchFamily="34" charset="0"/>
                <a:ea typeface="+mn-ea"/>
                <a:cs typeface="+mn-cs"/>
              </a:rPr>
              <a:t>How is Michael feeling?</a:t>
            </a:r>
            <a:endParaRPr lang="en-GB" sz="5400" dirty="0">
              <a:solidFill>
                <a:schemeClr val="bg1"/>
              </a:solidFill>
              <a:latin typeface="Candy Round BTN" panose="020F0604020102040306" pitchFamily="34" charset="0"/>
              <a:ea typeface="+mn-ea"/>
              <a:cs typeface="+mn-cs"/>
            </a:endParaRPr>
          </a:p>
        </p:txBody>
      </p:sp>
      <p:pic>
        <p:nvPicPr>
          <p:cNvPr id="6" name="Picture 2" descr="http://technocrapy.files.wordpress.com/2011/11/commun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643" y="260648"/>
            <a:ext cx="1360029" cy="9432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1631" y="260648"/>
            <a:ext cx="1388841" cy="9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5645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2434" name="Rectangle 2"/>
          <p:cNvSpPr>
            <a:spLocks noGrp="1" noChangeArrowheads="1"/>
          </p:cNvSpPr>
          <p:nvPr>
            <p:ph type="title"/>
          </p:nvPr>
        </p:nvSpPr>
        <p:spPr>
          <a:xfrm>
            <a:off x="0" y="222250"/>
            <a:ext cx="9144000" cy="685800"/>
          </a:xfrm>
          <a:extLst>
            <a:ext uri="{909E8E84-426E-40DD-AFC4-6F175D3DCCD1}">
              <a14:hiddenFill xmlns:a14="http://schemas.microsoft.com/office/drawing/2010/main">
                <a:solidFill>
                  <a:schemeClr val="bg1"/>
                </a:solidFill>
              </a14:hiddenFill>
            </a:ext>
          </a:extLst>
        </p:spPr>
        <p:txBody>
          <a:bodyPr>
            <a:normAutofit fontScale="90000"/>
          </a:bodyPr>
          <a:lstStyle/>
          <a:p>
            <a:pPr algn="ctr">
              <a:defRPr/>
            </a:pPr>
            <a:r>
              <a:rPr lang="en-US" sz="4200" b="1" dirty="0" smtClean="0">
                <a:solidFill>
                  <a:srgbClr val="FF3300"/>
                </a:solidFill>
                <a:effectLst>
                  <a:outerShdw blurRad="38100" dist="38100" dir="2700000" algn="tl">
                    <a:srgbClr val="C0C0C0"/>
                  </a:outerShdw>
                </a:effectLst>
                <a:latin typeface="Trebuchet MS" pitchFamily="34" charset="0"/>
              </a:rPr>
              <a:t>Michael’s Diary</a:t>
            </a:r>
          </a:p>
        </p:txBody>
      </p:sp>
      <p:sp>
        <p:nvSpPr>
          <p:cNvPr id="47107" name="Text Box 3"/>
          <p:cNvSpPr txBox="1">
            <a:spLocks noChangeArrowheads="1"/>
          </p:cNvSpPr>
          <p:nvPr/>
        </p:nvSpPr>
        <p:spPr bwMode="auto">
          <a:xfrm>
            <a:off x="283842" y="1451967"/>
            <a:ext cx="8569325" cy="5001369"/>
          </a:xfrm>
          <a:prstGeom prst="rect">
            <a:avLst/>
          </a:prstGeom>
          <a:solidFill>
            <a:schemeClr val="accent2">
              <a:lumMod val="60000"/>
              <a:lumOff val="40000"/>
            </a:schemeClr>
          </a:solid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500" dirty="0">
                <a:solidFill>
                  <a:schemeClr val="bg1"/>
                </a:solidFill>
                <a:latin typeface="Georgia" panose="02040502050405020303" pitchFamily="18" charset="0"/>
                <a:cs typeface="Arial" charset="0"/>
              </a:rPr>
              <a:t>Imagine you are Michael.  Think about what has happened since you moved house.  What would you think and feel about your life in recent weeks?  </a:t>
            </a:r>
          </a:p>
          <a:p>
            <a:pPr algn="ctr" eaLnBrk="1" hangingPunct="1"/>
            <a:endParaRPr lang="en-GB" sz="2500" dirty="0">
              <a:solidFill>
                <a:schemeClr val="bg1"/>
              </a:solidFill>
              <a:latin typeface="Georgia" panose="02040502050405020303" pitchFamily="18" charset="0"/>
              <a:cs typeface="Arial" charset="0"/>
            </a:endParaRPr>
          </a:p>
          <a:p>
            <a:pPr algn="ctr" eaLnBrk="1" hangingPunct="1"/>
            <a:r>
              <a:rPr lang="en-GB" sz="2500" b="1" dirty="0" smtClean="0">
                <a:solidFill>
                  <a:schemeClr val="bg1"/>
                </a:solidFill>
                <a:latin typeface="Georgia" panose="02040502050405020303" pitchFamily="18" charset="0"/>
                <a:cs typeface="Arial" charset="0"/>
              </a:rPr>
              <a:t>Write </a:t>
            </a:r>
            <a:r>
              <a:rPr lang="en-GB" sz="2500" b="1" dirty="0">
                <a:solidFill>
                  <a:schemeClr val="bg1"/>
                </a:solidFill>
                <a:latin typeface="Georgia" panose="02040502050405020303" pitchFamily="18" charset="0"/>
                <a:cs typeface="Arial" charset="0"/>
              </a:rPr>
              <a:t>a diary entry as Michael describing what is happening in your life.</a:t>
            </a:r>
          </a:p>
          <a:p>
            <a:pPr eaLnBrk="1" hangingPunct="1"/>
            <a:endParaRPr lang="en-GB" sz="2500" dirty="0">
              <a:solidFill>
                <a:schemeClr val="bg1"/>
              </a:solidFill>
              <a:latin typeface="Georgia" panose="02040502050405020303" pitchFamily="18" charset="0"/>
              <a:cs typeface="Arial" charset="0"/>
            </a:endParaRPr>
          </a:p>
          <a:p>
            <a:pPr eaLnBrk="1" hangingPunct="1"/>
            <a:r>
              <a:rPr lang="en-GB" sz="2400" b="1" dirty="0">
                <a:solidFill>
                  <a:schemeClr val="bg1"/>
                </a:solidFill>
                <a:latin typeface="Georgia" panose="02040502050405020303" pitchFamily="18" charset="0"/>
                <a:cs typeface="Arial" charset="0"/>
              </a:rPr>
              <a:t>U</a:t>
            </a:r>
            <a:r>
              <a:rPr lang="en-US" sz="2400" b="1" dirty="0">
                <a:solidFill>
                  <a:schemeClr val="bg1"/>
                </a:solidFill>
                <a:latin typeface="Georgia" panose="02040502050405020303" pitchFamily="18" charset="0"/>
                <a:cs typeface="Arial" charset="0"/>
              </a:rPr>
              <a:t>se the key features of effective diary writing</a:t>
            </a:r>
            <a:r>
              <a:rPr lang="en-US" sz="2400" b="1" dirty="0" smtClean="0">
                <a:solidFill>
                  <a:schemeClr val="bg1"/>
                </a:solidFill>
                <a:latin typeface="Georgia" panose="02040502050405020303" pitchFamily="18" charset="0"/>
                <a:cs typeface="Arial" charset="0"/>
              </a:rPr>
              <a:t>:</a:t>
            </a:r>
            <a:endParaRPr lang="en-US" sz="2400" b="1" dirty="0">
              <a:solidFill>
                <a:schemeClr val="bg1"/>
              </a:solidFill>
              <a:latin typeface="Georgia" panose="02040502050405020303" pitchFamily="18" charset="0"/>
              <a:cs typeface="Arial" charset="0"/>
            </a:endParaRPr>
          </a:p>
          <a:p>
            <a:pPr eaLnBrk="1" hangingPunct="1">
              <a:buFontTx/>
              <a:buChar char="•"/>
            </a:pPr>
            <a:r>
              <a:rPr lang="en-US" sz="2400" dirty="0">
                <a:solidFill>
                  <a:srgbClr val="FF0000"/>
                </a:solidFill>
                <a:latin typeface="Georgia" panose="02040502050405020303" pitchFamily="18" charset="0"/>
                <a:cs typeface="Arial" charset="0"/>
              </a:rPr>
              <a:t>First person perspective</a:t>
            </a:r>
          </a:p>
          <a:p>
            <a:pPr eaLnBrk="1" hangingPunct="1">
              <a:buFontTx/>
              <a:buChar char="•"/>
            </a:pPr>
            <a:r>
              <a:rPr lang="en-US" sz="2400" dirty="0">
                <a:solidFill>
                  <a:srgbClr val="FF6600"/>
                </a:solidFill>
                <a:latin typeface="Georgia" panose="02040502050405020303" pitchFamily="18" charset="0"/>
                <a:cs typeface="Arial" charset="0"/>
              </a:rPr>
              <a:t>Personal pronouns</a:t>
            </a:r>
          </a:p>
          <a:p>
            <a:pPr eaLnBrk="1" hangingPunct="1">
              <a:buFontTx/>
              <a:buChar char="•"/>
            </a:pPr>
            <a:r>
              <a:rPr lang="en-US" sz="2400" dirty="0">
                <a:solidFill>
                  <a:srgbClr val="00B050"/>
                </a:solidFill>
                <a:latin typeface="Georgia" panose="02040502050405020303" pitchFamily="18" charset="0"/>
                <a:cs typeface="Arial" charset="0"/>
              </a:rPr>
              <a:t>Use imaginative and vivid description</a:t>
            </a:r>
          </a:p>
          <a:p>
            <a:pPr eaLnBrk="1" hangingPunct="1">
              <a:buFontTx/>
              <a:buChar char="•"/>
            </a:pPr>
            <a:r>
              <a:rPr lang="en-US" sz="2400" dirty="0">
                <a:solidFill>
                  <a:srgbClr val="00B0F0"/>
                </a:solidFill>
                <a:latin typeface="Georgia" panose="02040502050405020303" pitchFamily="18" charset="0"/>
                <a:cs typeface="Arial" charset="0"/>
              </a:rPr>
              <a:t>Include the main events of Chapters 1 to 5</a:t>
            </a:r>
          </a:p>
          <a:p>
            <a:pPr eaLnBrk="1" hangingPunct="1">
              <a:buFontTx/>
              <a:buChar char="•"/>
            </a:pPr>
            <a:r>
              <a:rPr lang="en-US" sz="2400" dirty="0">
                <a:solidFill>
                  <a:srgbClr val="7030A0"/>
                </a:solidFill>
                <a:latin typeface="Georgia" panose="02040502050405020303" pitchFamily="18" charset="0"/>
                <a:cs typeface="Arial" charset="0"/>
              </a:rPr>
              <a:t>Include Michael’s thoughts and feelings</a:t>
            </a:r>
          </a:p>
        </p:txBody>
      </p:sp>
      <p:sp>
        <p:nvSpPr>
          <p:cNvPr id="4" name="Title 1"/>
          <p:cNvSpPr txBox="1">
            <a:spLocks/>
          </p:cNvSpPr>
          <p:nvPr/>
        </p:nvSpPr>
        <p:spPr>
          <a:xfrm>
            <a:off x="467544" y="260648"/>
            <a:ext cx="8064896" cy="963220"/>
          </a:xfrm>
          <a:prstGeom prst="rect">
            <a:avLst/>
          </a:prstGeom>
          <a:solidFill>
            <a:srgbClr val="00B0F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spcBef>
                <a:spcPts val="0"/>
              </a:spcBef>
            </a:pPr>
            <a:r>
              <a:rPr lang="en-GB" sz="5400" b="1" spc="50" dirty="0" smtClean="0">
                <a:ln w="13335" cmpd="sng">
                  <a:solidFill>
                    <a:srgbClr val="759AA5">
                      <a:lumMod val="50000"/>
                    </a:srgbClr>
                  </a:solidFill>
                  <a:prstDash val="solid"/>
                </a:ln>
                <a:solidFill>
                  <a:schemeClr val="bg1"/>
                </a:solidFill>
                <a:latin typeface="Candy Round BTN" panose="020F0604020102040306" pitchFamily="34" charset="0"/>
                <a:ea typeface="+mn-ea"/>
                <a:cs typeface="+mn-cs"/>
              </a:rPr>
              <a:t>Michael’s Diary</a:t>
            </a:r>
            <a:endParaRPr lang="en-GB" sz="6000" dirty="0">
              <a:solidFill>
                <a:schemeClr val="bg1"/>
              </a:solidFill>
              <a:latin typeface="Candy Round BTN" panose="020F0604020102040306" pitchFamily="34" charset="0"/>
              <a:ea typeface="+mn-ea"/>
              <a:cs typeface="+mn-cs"/>
            </a:endParaRPr>
          </a:p>
        </p:txBody>
      </p:sp>
      <p:pic>
        <p:nvPicPr>
          <p:cNvPr id="5" name="Picture 2" descr="http://technocrapy.files.wordpress.com/2011/11/commun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643" y="260648"/>
            <a:ext cx="1360029" cy="9432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3" y="260648"/>
            <a:ext cx="1388841" cy="9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06948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2434" name="Rectangle 2"/>
          <p:cNvSpPr>
            <a:spLocks noGrp="1" noChangeArrowheads="1"/>
          </p:cNvSpPr>
          <p:nvPr>
            <p:ph type="title"/>
          </p:nvPr>
        </p:nvSpPr>
        <p:spPr>
          <a:xfrm>
            <a:off x="0" y="222250"/>
            <a:ext cx="9144000" cy="685800"/>
          </a:xfrm>
          <a:extLst>
            <a:ext uri="{909E8E84-426E-40DD-AFC4-6F175D3DCCD1}">
              <a14:hiddenFill xmlns:a14="http://schemas.microsoft.com/office/drawing/2010/main">
                <a:solidFill>
                  <a:schemeClr val="bg1"/>
                </a:solidFill>
              </a14:hiddenFill>
            </a:ext>
          </a:extLst>
        </p:spPr>
        <p:txBody>
          <a:bodyPr>
            <a:normAutofit fontScale="90000"/>
          </a:bodyPr>
          <a:lstStyle/>
          <a:p>
            <a:pPr algn="ctr">
              <a:defRPr/>
            </a:pPr>
            <a:r>
              <a:rPr lang="en-US" sz="4200" b="1" dirty="0" smtClean="0">
                <a:solidFill>
                  <a:srgbClr val="FF3300"/>
                </a:solidFill>
                <a:effectLst>
                  <a:outerShdw blurRad="38100" dist="38100" dir="2700000" algn="tl">
                    <a:srgbClr val="C0C0C0"/>
                  </a:outerShdw>
                </a:effectLst>
                <a:latin typeface="Trebuchet MS" pitchFamily="34" charset="0"/>
              </a:rPr>
              <a:t>Michael’s Diary</a:t>
            </a:r>
          </a:p>
        </p:txBody>
      </p:sp>
      <p:sp>
        <p:nvSpPr>
          <p:cNvPr id="47107" name="Text Box 3"/>
          <p:cNvSpPr txBox="1">
            <a:spLocks noChangeArrowheads="1"/>
          </p:cNvSpPr>
          <p:nvPr/>
        </p:nvSpPr>
        <p:spPr bwMode="auto">
          <a:xfrm>
            <a:off x="283842" y="1451967"/>
            <a:ext cx="8569325" cy="5370701"/>
          </a:xfrm>
          <a:prstGeom prst="rect">
            <a:avLst/>
          </a:prstGeom>
          <a:solidFill>
            <a:schemeClr val="accent2">
              <a:lumMod val="60000"/>
              <a:lumOff val="40000"/>
            </a:schemeClr>
          </a:solid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500" dirty="0">
                <a:solidFill>
                  <a:schemeClr val="bg1"/>
                </a:solidFill>
                <a:latin typeface="Georgia" panose="02040502050405020303" pitchFamily="18" charset="0"/>
                <a:cs typeface="Arial" charset="0"/>
              </a:rPr>
              <a:t>Imagine you are Michael.  Think about what has happened since you moved house.  What would you think and feel about your life in recent weeks?  </a:t>
            </a:r>
          </a:p>
          <a:p>
            <a:pPr algn="ctr" eaLnBrk="1" hangingPunct="1"/>
            <a:endParaRPr lang="en-GB" sz="2500" dirty="0">
              <a:solidFill>
                <a:schemeClr val="bg1"/>
              </a:solidFill>
              <a:latin typeface="Georgia" panose="02040502050405020303" pitchFamily="18" charset="0"/>
              <a:cs typeface="Arial" charset="0"/>
            </a:endParaRPr>
          </a:p>
          <a:p>
            <a:pPr algn="ctr" eaLnBrk="1" hangingPunct="1"/>
            <a:r>
              <a:rPr lang="en-GB" sz="2500" b="1" dirty="0" smtClean="0">
                <a:solidFill>
                  <a:schemeClr val="bg1"/>
                </a:solidFill>
                <a:latin typeface="Georgia" panose="02040502050405020303" pitchFamily="18" charset="0"/>
                <a:cs typeface="Arial" charset="0"/>
              </a:rPr>
              <a:t>Write </a:t>
            </a:r>
            <a:r>
              <a:rPr lang="en-GB" sz="2500" b="1" dirty="0">
                <a:solidFill>
                  <a:schemeClr val="bg1"/>
                </a:solidFill>
                <a:latin typeface="Georgia" panose="02040502050405020303" pitchFamily="18" charset="0"/>
                <a:cs typeface="Arial" charset="0"/>
              </a:rPr>
              <a:t>a diary entry as Michael describing what is happening in your life.</a:t>
            </a:r>
          </a:p>
          <a:p>
            <a:pPr eaLnBrk="1" hangingPunct="1"/>
            <a:endParaRPr lang="en-GB" sz="2500" dirty="0">
              <a:solidFill>
                <a:schemeClr val="bg1"/>
              </a:solidFill>
              <a:latin typeface="Georgia" panose="02040502050405020303" pitchFamily="18" charset="0"/>
              <a:cs typeface="Arial" charset="0"/>
            </a:endParaRPr>
          </a:p>
          <a:p>
            <a:pPr eaLnBrk="1" hangingPunct="1"/>
            <a:r>
              <a:rPr lang="en-GB" sz="2400" b="1" dirty="0" smtClean="0">
                <a:solidFill>
                  <a:schemeClr val="bg1"/>
                </a:solidFill>
                <a:latin typeface="Georgia" panose="02040502050405020303" pitchFamily="18" charset="0"/>
                <a:cs typeface="Arial" charset="0"/>
              </a:rPr>
              <a:t>Paddling- use the planning sheet to help you.</a:t>
            </a:r>
          </a:p>
          <a:p>
            <a:pPr eaLnBrk="1" hangingPunct="1"/>
            <a:endParaRPr lang="en-GB" sz="2400" b="1" dirty="0">
              <a:solidFill>
                <a:schemeClr val="bg1"/>
              </a:solidFill>
              <a:latin typeface="Georgia" panose="02040502050405020303" pitchFamily="18" charset="0"/>
              <a:cs typeface="Arial" charset="0"/>
            </a:endParaRPr>
          </a:p>
          <a:p>
            <a:pPr eaLnBrk="1" hangingPunct="1"/>
            <a:r>
              <a:rPr lang="en-GB" sz="2400" b="1" dirty="0" smtClean="0">
                <a:solidFill>
                  <a:schemeClr val="bg1"/>
                </a:solidFill>
                <a:latin typeface="Georgia" panose="02040502050405020303" pitchFamily="18" charset="0"/>
                <a:cs typeface="Arial" charset="0"/>
              </a:rPr>
              <a:t>Snorkelling- use the book and the success criteria to help you.</a:t>
            </a:r>
          </a:p>
          <a:p>
            <a:pPr eaLnBrk="1" hangingPunct="1"/>
            <a:endParaRPr lang="en-GB" sz="2400" b="1" dirty="0">
              <a:solidFill>
                <a:schemeClr val="bg1"/>
              </a:solidFill>
              <a:latin typeface="Georgia" panose="02040502050405020303" pitchFamily="18" charset="0"/>
              <a:cs typeface="Arial" charset="0"/>
            </a:endParaRPr>
          </a:p>
          <a:p>
            <a:pPr eaLnBrk="1" hangingPunct="1"/>
            <a:r>
              <a:rPr lang="en-GB" sz="2400" b="1" dirty="0" smtClean="0">
                <a:solidFill>
                  <a:schemeClr val="bg1"/>
                </a:solidFill>
                <a:latin typeface="Georgia" panose="02040502050405020303" pitchFamily="18" charset="0"/>
                <a:cs typeface="Arial" charset="0"/>
              </a:rPr>
              <a:t>Diving as snorkelling, but also use the word dilapidated.</a:t>
            </a:r>
            <a:endParaRPr lang="en-US" sz="2400" dirty="0">
              <a:solidFill>
                <a:srgbClr val="7030A0"/>
              </a:solidFill>
              <a:latin typeface="Georgia" panose="02040502050405020303" pitchFamily="18" charset="0"/>
              <a:cs typeface="Arial" charset="0"/>
            </a:endParaRPr>
          </a:p>
        </p:txBody>
      </p:sp>
      <p:sp>
        <p:nvSpPr>
          <p:cNvPr id="4" name="Title 1"/>
          <p:cNvSpPr txBox="1">
            <a:spLocks/>
          </p:cNvSpPr>
          <p:nvPr/>
        </p:nvSpPr>
        <p:spPr>
          <a:xfrm>
            <a:off x="467544" y="260648"/>
            <a:ext cx="8064896" cy="963220"/>
          </a:xfrm>
          <a:prstGeom prst="rect">
            <a:avLst/>
          </a:prstGeom>
          <a:solidFill>
            <a:srgbClr val="00B0F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spcBef>
                <a:spcPts val="0"/>
              </a:spcBef>
            </a:pPr>
            <a:r>
              <a:rPr lang="en-GB" sz="5400" b="1" spc="50" dirty="0" smtClean="0">
                <a:ln w="13335" cmpd="sng">
                  <a:solidFill>
                    <a:srgbClr val="759AA5">
                      <a:lumMod val="50000"/>
                    </a:srgbClr>
                  </a:solidFill>
                  <a:prstDash val="solid"/>
                </a:ln>
                <a:solidFill>
                  <a:schemeClr val="bg1"/>
                </a:solidFill>
                <a:latin typeface="Candy Round BTN" panose="020F0604020102040306" pitchFamily="34" charset="0"/>
                <a:ea typeface="+mn-ea"/>
                <a:cs typeface="+mn-cs"/>
              </a:rPr>
              <a:t>Michael’s Diary</a:t>
            </a:r>
            <a:endParaRPr lang="en-GB" sz="6000" dirty="0">
              <a:solidFill>
                <a:schemeClr val="bg1"/>
              </a:solidFill>
              <a:latin typeface="Candy Round BTN" panose="020F0604020102040306" pitchFamily="34" charset="0"/>
              <a:ea typeface="+mn-ea"/>
              <a:cs typeface="+mn-cs"/>
            </a:endParaRPr>
          </a:p>
        </p:txBody>
      </p:sp>
      <p:pic>
        <p:nvPicPr>
          <p:cNvPr id="5" name="Picture 2" descr="http://technocrapy.files.wordpress.com/2011/11/commun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643" y="260648"/>
            <a:ext cx="1360029" cy="9432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3" y="260648"/>
            <a:ext cx="1388841" cy="9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115695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2434" name="Rectangle 2"/>
          <p:cNvSpPr>
            <a:spLocks noGrp="1" noChangeArrowheads="1"/>
          </p:cNvSpPr>
          <p:nvPr>
            <p:ph type="title"/>
          </p:nvPr>
        </p:nvSpPr>
        <p:spPr>
          <a:xfrm>
            <a:off x="0" y="222250"/>
            <a:ext cx="9144000" cy="685800"/>
          </a:xfrm>
          <a:extLst>
            <a:ext uri="{909E8E84-426E-40DD-AFC4-6F175D3DCCD1}">
              <a14:hiddenFill xmlns:a14="http://schemas.microsoft.com/office/drawing/2010/main">
                <a:solidFill>
                  <a:schemeClr val="bg1"/>
                </a:solidFill>
              </a14:hiddenFill>
            </a:ext>
          </a:extLst>
        </p:spPr>
        <p:txBody>
          <a:bodyPr>
            <a:normAutofit fontScale="90000"/>
          </a:bodyPr>
          <a:lstStyle/>
          <a:p>
            <a:pPr algn="ctr">
              <a:defRPr/>
            </a:pPr>
            <a:r>
              <a:rPr lang="en-US" sz="4200" b="1" dirty="0" smtClean="0">
                <a:solidFill>
                  <a:srgbClr val="FF3300"/>
                </a:solidFill>
                <a:effectLst>
                  <a:outerShdw blurRad="38100" dist="38100" dir="2700000" algn="tl">
                    <a:srgbClr val="C0C0C0"/>
                  </a:outerShdw>
                </a:effectLst>
                <a:latin typeface="Trebuchet MS" pitchFamily="34" charset="0"/>
              </a:rPr>
              <a:t>Michael’s Diary</a:t>
            </a:r>
          </a:p>
        </p:txBody>
      </p:sp>
      <p:sp>
        <p:nvSpPr>
          <p:cNvPr id="47107" name="Text Box 3"/>
          <p:cNvSpPr txBox="1">
            <a:spLocks noChangeArrowheads="1"/>
          </p:cNvSpPr>
          <p:nvPr/>
        </p:nvSpPr>
        <p:spPr bwMode="auto">
          <a:xfrm>
            <a:off x="283842" y="1451967"/>
            <a:ext cx="8569325" cy="5262979"/>
          </a:xfrm>
          <a:prstGeom prst="rect">
            <a:avLst/>
          </a:prstGeom>
          <a:solidFill>
            <a:schemeClr val="accent2">
              <a:lumMod val="60000"/>
              <a:lumOff val="40000"/>
            </a:schemeClr>
          </a:solid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dirty="0" smtClean="0">
                <a:solidFill>
                  <a:schemeClr val="bg1"/>
                </a:solidFill>
                <a:latin typeface="Georgia" panose="02040502050405020303" pitchFamily="18" charset="0"/>
                <a:cs typeface="Arial" charset="0"/>
              </a:rPr>
              <a:t>Dear diary,</a:t>
            </a:r>
          </a:p>
          <a:p>
            <a:pPr algn="ctr" eaLnBrk="1" hangingPunct="1"/>
            <a:r>
              <a:rPr lang="en-US" sz="2400" dirty="0" smtClean="0">
                <a:solidFill>
                  <a:schemeClr val="bg1"/>
                </a:solidFill>
                <a:latin typeface="Georgia" panose="02040502050405020303" pitchFamily="18" charset="0"/>
                <a:cs typeface="Arial" charset="0"/>
              </a:rPr>
              <a:t>Everything about my life is stupid. Stupid school, stupid house, stupid baby. I don’t see the point in having moved whatsoever. Why? WHY? My lovely parents never seem to have any time for me now, not since the baby arrived. They don’t even seem to notice that I’m there as they are always looking after the stupid baby or at the hospital.</a:t>
            </a:r>
          </a:p>
          <a:p>
            <a:pPr algn="ctr" eaLnBrk="1" hangingPunct="1"/>
            <a:r>
              <a:rPr lang="en-US" sz="2400" dirty="0" smtClean="0">
                <a:solidFill>
                  <a:schemeClr val="bg1"/>
                </a:solidFill>
                <a:latin typeface="Georgia" panose="02040502050405020303" pitchFamily="18" charset="0"/>
                <a:cs typeface="Arial" charset="0"/>
              </a:rPr>
              <a:t>Recently, I discovered a kind of person in our run-down, dilapidated old garage. Despite my mum’s warnings, I went inside; it’s full of rotting wood and completely covered in thick dust. How on earth could that person/things (whatever it is) be lying there covered in spooky, tattered webs spun so carefully and yet still be alive? I’ve sworn not to tell a single soul, not yet anyway…</a:t>
            </a:r>
            <a:endParaRPr lang="en-US" sz="2400" dirty="0">
              <a:solidFill>
                <a:schemeClr val="bg1"/>
              </a:solidFill>
              <a:latin typeface="Georgia" panose="02040502050405020303" pitchFamily="18" charset="0"/>
              <a:cs typeface="Arial" charset="0"/>
            </a:endParaRPr>
          </a:p>
        </p:txBody>
      </p:sp>
      <p:sp>
        <p:nvSpPr>
          <p:cNvPr id="4" name="Title 1"/>
          <p:cNvSpPr txBox="1">
            <a:spLocks/>
          </p:cNvSpPr>
          <p:nvPr/>
        </p:nvSpPr>
        <p:spPr>
          <a:xfrm>
            <a:off x="467544" y="260648"/>
            <a:ext cx="8064896" cy="963220"/>
          </a:xfrm>
          <a:prstGeom prst="rect">
            <a:avLst/>
          </a:prstGeom>
          <a:solidFill>
            <a:srgbClr val="00B0F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spcBef>
                <a:spcPts val="0"/>
              </a:spcBef>
            </a:pPr>
            <a:r>
              <a:rPr lang="en-GB" sz="5400" spc="50" dirty="0" smtClean="0">
                <a:ln w="13335" cmpd="sng">
                  <a:solidFill>
                    <a:srgbClr val="759AA5">
                      <a:lumMod val="50000"/>
                    </a:srgbClr>
                  </a:solidFill>
                  <a:prstDash val="solid"/>
                </a:ln>
                <a:solidFill>
                  <a:schemeClr val="bg1"/>
                </a:solidFill>
                <a:latin typeface="Candy Round BTN" panose="020F0604020102040306" pitchFamily="34" charset="0"/>
                <a:ea typeface="+mn-ea"/>
                <a:cs typeface="+mn-cs"/>
              </a:rPr>
              <a:t>Example Diary</a:t>
            </a:r>
            <a:endParaRPr lang="en-GB" sz="6000" dirty="0">
              <a:solidFill>
                <a:schemeClr val="bg1"/>
              </a:solidFill>
              <a:latin typeface="Candy Round BTN" panose="020F0604020102040306" pitchFamily="34" charset="0"/>
              <a:ea typeface="+mn-ea"/>
              <a:cs typeface="+mn-cs"/>
            </a:endParaRPr>
          </a:p>
        </p:txBody>
      </p:sp>
      <p:pic>
        <p:nvPicPr>
          <p:cNvPr id="5" name="Picture 2" descr="http://technocrapy.files.wordpress.com/2011/11/commun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643" y="260648"/>
            <a:ext cx="1360029" cy="9432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echnocrapy.files.wordpress.com/2011/11/communit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3" y="260648"/>
            <a:ext cx="1388841" cy="96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134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4723" name="Text Box 3"/>
          <p:cNvSpPr txBox="1">
            <a:spLocks noChangeArrowheads="1"/>
          </p:cNvSpPr>
          <p:nvPr/>
        </p:nvSpPr>
        <p:spPr bwMode="auto">
          <a:xfrm>
            <a:off x="800100" y="2492896"/>
            <a:ext cx="7848600" cy="3416320"/>
          </a:xfrm>
          <a:prstGeom prst="rect">
            <a:avLst/>
          </a:prstGeom>
          <a:solidFill>
            <a:schemeClr val="accent2">
              <a:lumMod val="60000"/>
              <a:lumOff val="40000"/>
            </a:schemeClr>
          </a:solidFill>
          <a:ln>
            <a:noFill/>
          </a:ln>
          <a:effectLst/>
          <a:extLst/>
        </p:spPr>
        <p:txBody>
          <a:bodyP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GB" sz="3600" dirty="0" smtClean="0">
                <a:solidFill>
                  <a:schemeClr val="bg1"/>
                </a:solidFill>
                <a:latin typeface="Georgia" panose="02040502050405020303" pitchFamily="18" charset="0"/>
              </a:rPr>
              <a:t>Read through your diary entry and make sure you’ve ticked your success criteria. </a:t>
            </a:r>
          </a:p>
          <a:p>
            <a:pPr algn="ctr"/>
            <a:endParaRPr lang="en-GB" sz="3600" dirty="0">
              <a:solidFill>
                <a:schemeClr val="bg1"/>
              </a:solidFill>
              <a:latin typeface="Georgia" panose="02040502050405020303" pitchFamily="18" charset="0"/>
            </a:endParaRPr>
          </a:p>
          <a:p>
            <a:pPr algn="ctr"/>
            <a:r>
              <a:rPr lang="en-GB" sz="3600" dirty="0" smtClean="0">
                <a:solidFill>
                  <a:schemeClr val="bg1"/>
                </a:solidFill>
                <a:latin typeface="Georgia" panose="02040502050405020303" pitchFamily="18" charset="0"/>
              </a:rPr>
              <a:t>Use your red pen to make any </a:t>
            </a:r>
            <a:r>
              <a:rPr lang="en-GB" sz="3600" smtClean="0">
                <a:solidFill>
                  <a:schemeClr val="bg1"/>
                </a:solidFill>
                <a:latin typeface="Georgia" panose="02040502050405020303" pitchFamily="18" charset="0"/>
              </a:rPr>
              <a:t>required edits.</a:t>
            </a:r>
            <a:endParaRPr lang="en-US" sz="3600" dirty="0">
              <a:solidFill>
                <a:schemeClr val="bg1"/>
              </a:solidFill>
              <a:latin typeface="Georgia" panose="02040502050405020303" pitchFamily="18" charset="0"/>
            </a:endParaRPr>
          </a:p>
        </p:txBody>
      </p:sp>
      <p:pic>
        <p:nvPicPr>
          <p:cNvPr id="48133" name="Picture 5" descr="MCj039830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7364" y="91976"/>
            <a:ext cx="21336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p:cNvSpPr txBox="1">
            <a:spLocks noChangeArrowheads="1"/>
          </p:cNvSpPr>
          <p:nvPr/>
        </p:nvSpPr>
        <p:spPr>
          <a:xfrm>
            <a:off x="609600" y="990600"/>
            <a:ext cx="8229600" cy="715963"/>
          </a:xfrm>
          <a:prstGeom prst="rect">
            <a:avLst/>
          </a:prstGeom>
        </p:spPr>
        <p:txBody>
          <a:bodyPr vert="horz" lIns="91440" tIns="45720" rIns="91440" bIns="45720" rtlCol="0" anchor="b">
            <a:normAutofit fontScale="90000" lnSpcReduction="10000"/>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defRPr/>
            </a:pPr>
            <a:r>
              <a:rPr lang="en-GB" sz="4800" u="sng" smtClean="0">
                <a:solidFill>
                  <a:srgbClr val="FF3300"/>
                </a:solidFill>
                <a:effectLst>
                  <a:outerShdw blurRad="38100" dist="38100" dir="2700000" algn="tl">
                    <a:srgbClr val="C0C0C0"/>
                  </a:outerShdw>
                </a:effectLst>
                <a:latin typeface="Trebuchet MS" pitchFamily="34" charset="0"/>
              </a:rPr>
              <a:t>Plenary</a:t>
            </a:r>
            <a:endParaRPr lang="en-GB" sz="4800" u="sng" dirty="0" smtClean="0">
              <a:solidFill>
                <a:srgbClr val="FF3300"/>
              </a:solidFill>
              <a:effectLst>
                <a:outerShdw blurRad="38100" dist="38100" dir="2700000" algn="tl">
                  <a:srgbClr val="C0C0C0"/>
                </a:outerShdw>
              </a:effectLst>
              <a:latin typeface="Trebuchet MS" pitchFamily="34" charset="0"/>
            </a:endParaRPr>
          </a:p>
        </p:txBody>
      </p:sp>
    </p:spTree>
    <p:extLst>
      <p:ext uri="{BB962C8B-B14F-4D97-AF65-F5344CB8AC3E}">
        <p14:creationId xmlns:p14="http://schemas.microsoft.com/office/powerpoint/2010/main" val="31216660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14723"/>
                                        </p:tgtEl>
                                        <p:attrNameLst>
                                          <p:attrName>style.visibility</p:attrName>
                                        </p:attrNameLst>
                                      </p:cBhvr>
                                      <p:to>
                                        <p:strVal val="visible"/>
                                      </p:to>
                                    </p:set>
                                    <p:animEffect transition="in" filter="wipe(up)">
                                      <p:cBhvr>
                                        <p:cTn id="7" dur="500"/>
                                        <p:tgtEl>
                                          <p:spTgt spid="414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3" grpId="0" animBg="1"/>
    </p:bld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33" ma:contentTypeDescription="Create a new document." ma:contentTypeScope="" ma:versionID="d2837f560fdd8c18fe0b4f84f89ec473">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a10687da0a0eb4ca2ac0f56e994a0384"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ms_Channel_Section_Location xmlns="b35d852d-e68f-4799-b1d8-e0dc4642f4be" xsi:nil="true"/>
    <LMS_Mappings xmlns="b35d852d-e68f-4799-b1d8-e0dc4642f4be" xsi:nil="true"/>
    <CultureName xmlns="b35d852d-e68f-4799-b1d8-e0dc4642f4be" xsi:nil="true"/>
    <Owner xmlns="b35d852d-e68f-4799-b1d8-e0dc4642f4be">
      <UserInfo>
        <DisplayName/>
        <AccountId xsi:nil="true"/>
        <AccountType/>
      </UserInfo>
    </Owner>
    <Students xmlns="b35d852d-e68f-4799-b1d8-e0dc4642f4be">
      <UserInfo>
        <DisplayName/>
        <AccountId xsi:nil="true"/>
        <AccountType/>
      </UserInfo>
    </Students>
    <Student_Groups xmlns="b35d852d-e68f-4799-b1d8-e0dc4642f4be">
      <UserInfo>
        <DisplayName/>
        <AccountId xsi:nil="true"/>
        <AccountType/>
      </UserInfo>
    </Student_Groups>
    <AppVersion xmlns="b35d852d-e68f-4799-b1d8-e0dc4642f4be" xsi:nil="true"/>
    <IsNotebookLocked xmlns="b35d852d-e68f-4799-b1d8-e0dc4642f4be" xsi:nil="true"/>
    <NotebookType xmlns="b35d852d-e68f-4799-b1d8-e0dc4642f4be" xsi:nil="true"/>
    <TeamsChannelId xmlns="b35d852d-e68f-4799-b1d8-e0dc4642f4be" xsi:nil="true"/>
    <FolderType xmlns="b35d852d-e68f-4799-b1d8-e0dc4642f4be" xsi:nil="true"/>
    <Teachers xmlns="b35d852d-e68f-4799-b1d8-e0dc4642f4be">
      <UserInfo>
        <DisplayName/>
        <AccountId xsi:nil="true"/>
        <AccountType/>
      </UserInfo>
    </Teachers>
    <Distribution_Groups xmlns="b35d852d-e68f-4799-b1d8-e0dc4642f4be" xsi:nil="true"/>
    <Templates xmlns="b35d852d-e68f-4799-b1d8-e0dc4642f4be" xsi:nil="true"/>
    <Self_Registration_Enabled xmlns="b35d852d-e68f-4799-b1d8-e0dc4642f4be" xsi:nil="true"/>
    <Has_Teacher_Only_SectionGroup xmlns="b35d852d-e68f-4799-b1d8-e0dc4642f4be" xsi:nil="true"/>
    <DefaultSectionNames xmlns="b35d852d-e68f-4799-b1d8-e0dc4642f4be" xsi:nil="true"/>
    <Is_Collaboration_Space_Locked xmlns="b35d852d-e68f-4799-b1d8-e0dc4642f4be" xsi:nil="true"/>
    <Invited_Students xmlns="b35d852d-e68f-4799-b1d8-e0dc4642f4be" xsi:nil="true"/>
    <Math_Settings xmlns="b35d852d-e68f-4799-b1d8-e0dc4642f4be" xsi:nil="true"/>
    <Invited_Teachers xmlns="b35d852d-e68f-4799-b1d8-e0dc4642f4be" xsi:nil="true"/>
  </documentManagement>
</p:properties>
</file>

<file path=customXml/itemProps1.xml><?xml version="1.0" encoding="utf-8"?>
<ds:datastoreItem xmlns:ds="http://schemas.openxmlformats.org/officeDocument/2006/customXml" ds:itemID="{C6622114-D099-4599-A762-81855229DF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A87DC8-C245-4617-B28F-D8FEC8735985}">
  <ds:schemaRefs>
    <ds:schemaRef ds:uri="http://schemas.microsoft.com/sharepoint/v3/contenttype/forms"/>
  </ds:schemaRefs>
</ds:datastoreItem>
</file>

<file path=customXml/itemProps3.xml><?xml version="1.0" encoding="utf-8"?>
<ds:datastoreItem xmlns:ds="http://schemas.openxmlformats.org/officeDocument/2006/customXml" ds:itemID="{D5E7D12D-118B-489B-87E6-8CE473C6D0C0}">
  <ds:schemaRefs>
    <ds:schemaRef ds:uri="http://schemas.microsoft.com/office/infopath/2007/PartnerControls"/>
    <ds:schemaRef ds:uri="http://schemas.microsoft.com/office/2006/documentManagement/types"/>
    <ds:schemaRef ds:uri="http://schemas.microsoft.com/office/2006/metadata/properties"/>
    <ds:schemaRef ds:uri="1287378b-fa1e-4e4c-a4fc-4ccf83d67a30"/>
    <ds:schemaRef ds:uri="http://purl.org/dc/elements/1.1/"/>
    <ds:schemaRef ds:uri="b35d852d-e68f-4799-b1d8-e0dc4642f4be"/>
    <ds:schemaRef ds:uri="http://schemas.openxmlformats.org/package/2006/metadata/core-properties"/>
    <ds:schemaRef ds:uri="http://purl.org/dc/term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193</TotalTime>
  <Words>646</Words>
  <Application>Microsoft Office PowerPoint</Application>
  <PresentationFormat>On-screen Show (4:3)</PresentationFormat>
  <Paragraphs>95</Paragraphs>
  <Slides>12</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Candy Round BTN</vt:lpstr>
      <vt:lpstr>Georgia</vt:lpstr>
      <vt:lpstr>Trebuchet MS</vt:lpstr>
      <vt:lpstr>Tw Cen MT</vt:lpstr>
      <vt:lpstr>Thatch</vt:lpstr>
      <vt:lpstr>Lesson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Michael’s Diary</vt:lpstr>
      <vt:lpstr>Michael’s Diary</vt:lpstr>
      <vt:lpstr>Michael’s Diary</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Skellig</dc:title>
  <dc:creator>Suzanne Quinn</dc:creator>
  <cp:lastModifiedBy>Taiyibha Ahmed</cp:lastModifiedBy>
  <cp:revision>24</cp:revision>
  <dcterms:created xsi:type="dcterms:W3CDTF">2013-08-08T09:46:40Z</dcterms:created>
  <dcterms:modified xsi:type="dcterms:W3CDTF">2021-01-18T18:20:44Z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