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306" r:id="rId4"/>
    <p:sldId id="293" r:id="rId5"/>
    <p:sldId id="294" r:id="rId6"/>
    <p:sldId id="295" r:id="rId7"/>
    <p:sldId id="296" r:id="rId8"/>
    <p:sldId id="286" r:id="rId9"/>
    <p:sldId id="303" r:id="rId10"/>
    <p:sldId id="30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4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412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4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18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32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694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955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59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293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602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381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999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757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46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938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520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969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B7E8720-C225-4479-9299-152AC8AA3CF0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8E155F0-D4C7-4A42-8296-34483C0E5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17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70D0B-743E-4DBB-B67D-EDAAD6647E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>
                <a:latin typeface="Comic Sans MS" panose="030F0702030302020204" pitchFamily="66" charset="0"/>
              </a:rPr>
              <a:t>Monday 12</a:t>
            </a:r>
            <a:r>
              <a:rPr lang="en-US" baseline="30000" dirty="0">
                <a:latin typeface="Comic Sans MS" panose="030F0702030302020204" pitchFamily="66" charset="0"/>
              </a:rPr>
              <a:t>th</a:t>
            </a:r>
            <a:r>
              <a:rPr lang="en-US" dirty="0">
                <a:latin typeface="Comic Sans MS" panose="030F0702030302020204" pitchFamily="66" charset="0"/>
              </a:rPr>
              <a:t> July 2021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D2520E-E24E-416A-BAF1-AF7306485C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100" cap="none" dirty="0">
                <a:latin typeface="Comic Sans MS" panose="030F0702030302020204" pitchFamily="66" charset="0"/>
              </a:rPr>
              <a:t>LO: to investigate materials</a:t>
            </a:r>
          </a:p>
          <a:p>
            <a:r>
              <a:rPr lang="en-US" sz="2100" cap="none" dirty="0">
                <a:latin typeface="Comic Sans MS" panose="030F0702030302020204" pitchFamily="66" charset="0"/>
              </a:rPr>
              <a:t>C: States of Matter </a:t>
            </a:r>
            <a:endParaRPr lang="en-GB" sz="2100" cap="non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595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D5842-7D38-4597-8466-D1044A55A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Comic Sans MS" panose="030F0702030302020204" pitchFamily="66" charset="0"/>
              </a:rPr>
              <a:t>Starter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F45E8-F629-4816-919D-E57F53D5AE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652" y="2603500"/>
            <a:ext cx="5116729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100" dirty="0">
                <a:latin typeface="Comic Sans MS" panose="030F0702030302020204" pitchFamily="66" charset="0"/>
              </a:rPr>
              <a:t>Find the answers to the questions on the sheet using the cards on the next slide to help you.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11E6A2-93B5-4976-B622-84EE9F551B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63" t="22910" r="31359" b="6231"/>
          <a:stretch/>
        </p:blipFill>
        <p:spPr>
          <a:xfrm>
            <a:off x="5577949" y="0"/>
            <a:ext cx="6614051" cy="685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9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B007804-9C2A-434D-9741-EFE612E4B5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80" t="26392" r="36452" b="11684"/>
          <a:stretch/>
        </p:blipFill>
        <p:spPr>
          <a:xfrm>
            <a:off x="6608191" y="0"/>
            <a:ext cx="5583810" cy="6856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71CC52-5CC9-41D5-9F39-F902843660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63" t="22910" r="31359" b="6231"/>
          <a:stretch/>
        </p:blipFill>
        <p:spPr>
          <a:xfrm>
            <a:off x="0" y="6902"/>
            <a:ext cx="6614051" cy="685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992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>
            <a:extLst>
              <a:ext uri="{FF2B5EF4-FFF2-40B4-BE49-F238E27FC236}">
                <a16:creationId xmlns:a16="http://schemas.microsoft.com/office/drawing/2014/main" id="{9310ECC4-A90D-4B6A-945A-58EA53716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16522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Exploring the Processes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081F32-39F2-4C3F-828B-538118B273A0}"/>
              </a:ext>
            </a:extLst>
          </p:cNvPr>
          <p:cNvSpPr/>
          <p:nvPr/>
        </p:nvSpPr>
        <p:spPr>
          <a:xfrm>
            <a:off x="1981201" y="2369587"/>
            <a:ext cx="3250578" cy="17859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F06CF6-023A-4EC0-8AC9-33A582A6BD2E}"/>
              </a:ext>
            </a:extLst>
          </p:cNvPr>
          <p:cNvSpPr/>
          <p:nvPr/>
        </p:nvSpPr>
        <p:spPr>
          <a:xfrm>
            <a:off x="5304805" y="2369587"/>
            <a:ext cx="5489091" cy="11652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Evaporation happens very easily when water reaches its boiling point of 100˚C.</a:t>
            </a:r>
          </a:p>
        </p:txBody>
      </p:sp>
      <p:sp>
        <p:nvSpPr>
          <p:cNvPr id="9221" name="Content Placeholder 7">
            <a:extLst>
              <a:ext uri="{FF2B5EF4-FFF2-40B4-BE49-F238E27FC236}">
                <a16:creationId xmlns:a16="http://schemas.microsoft.com/office/drawing/2014/main" id="{89E98E2E-9854-4E4A-B6F2-D0588AF27268}"/>
              </a:ext>
            </a:extLst>
          </p:cNvPr>
          <p:cNvSpPr>
            <a:spLocks/>
          </p:cNvSpPr>
          <p:nvPr/>
        </p:nvSpPr>
        <p:spPr bwMode="auto">
          <a:xfrm>
            <a:off x="1719470" y="2369587"/>
            <a:ext cx="3512309" cy="17859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 sz="2100" b="1" dirty="0">
                <a:latin typeface="Comic Sans MS" panose="030F0702030302020204" pitchFamily="66" charset="0"/>
              </a:rPr>
              <a:t>Evaporation</a:t>
            </a:r>
            <a:r>
              <a:rPr lang="en-GB" altLang="en-US" sz="2100" dirty="0">
                <a:latin typeface="Comic Sans MS" panose="030F0702030302020204" pitchFamily="66" charset="0"/>
              </a:rPr>
              <a:t> is when water turns into water vapour (a liquid turning to a gas).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E49A32-1F95-4B66-80C9-559574442803}"/>
              </a:ext>
            </a:extLst>
          </p:cNvPr>
          <p:cNvSpPr/>
          <p:nvPr/>
        </p:nvSpPr>
        <p:spPr>
          <a:xfrm>
            <a:off x="5304805" y="3617361"/>
            <a:ext cx="5489091" cy="1447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55FE5C2-1F56-4411-BA2C-BE8DE8B64B36}"/>
              </a:ext>
            </a:extLst>
          </p:cNvPr>
          <p:cNvSpPr/>
          <p:nvPr/>
        </p:nvSpPr>
        <p:spPr>
          <a:xfrm>
            <a:off x="5304805" y="5147712"/>
            <a:ext cx="5489091" cy="16716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However, evaporation can happen more</a:t>
            </a:r>
            <a:b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slowly at much lower temperatures. For example, when water in a puddle warms up, water from the surface of the puddle slowly changes to water vapour. </a:t>
            </a:r>
          </a:p>
        </p:txBody>
      </p:sp>
      <p:pic>
        <p:nvPicPr>
          <p:cNvPr id="9224" name="Picture 27">
            <a:extLst>
              <a:ext uri="{FF2B5EF4-FFF2-40B4-BE49-F238E27FC236}">
                <a16:creationId xmlns:a16="http://schemas.microsoft.com/office/drawing/2014/main" id="{AA19D3C2-301C-4586-837A-21A513399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8" t="32195" r="-1524" b="10101"/>
          <a:stretch>
            <a:fillRect/>
          </a:stretch>
        </p:blipFill>
        <p:spPr bwMode="auto">
          <a:xfrm>
            <a:off x="6579567" y="3617361"/>
            <a:ext cx="343217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">
            <a:extLst>
              <a:ext uri="{FF2B5EF4-FFF2-40B4-BE49-F238E27FC236}">
                <a16:creationId xmlns:a16="http://schemas.microsoft.com/office/drawing/2014/main" id="{054A1F8E-B5DF-4B6A-824C-3383D65D1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6" r="14044"/>
          <a:stretch>
            <a:fillRect/>
          </a:stretch>
        </p:blipFill>
        <p:spPr bwMode="auto">
          <a:xfrm>
            <a:off x="1981201" y="4265062"/>
            <a:ext cx="3250578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16877AE1-6684-45A2-AFB0-D31A5E5AE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16522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Exploring the Processes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081F32-39F2-4C3F-828B-538118B273A0}"/>
              </a:ext>
            </a:extLst>
          </p:cNvPr>
          <p:cNvSpPr/>
          <p:nvPr/>
        </p:nvSpPr>
        <p:spPr>
          <a:xfrm>
            <a:off x="2319407" y="2389465"/>
            <a:ext cx="2852738" cy="26955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244" name="Content Placeholder 7">
            <a:extLst>
              <a:ext uri="{FF2B5EF4-FFF2-40B4-BE49-F238E27FC236}">
                <a16:creationId xmlns:a16="http://schemas.microsoft.com/office/drawing/2014/main" id="{2EF08BA2-A0AE-430F-B1EE-1D5751298C99}"/>
              </a:ext>
            </a:extLst>
          </p:cNvPr>
          <p:cNvSpPr>
            <a:spLocks/>
          </p:cNvSpPr>
          <p:nvPr/>
        </p:nvSpPr>
        <p:spPr bwMode="auto">
          <a:xfrm>
            <a:off x="2319407" y="2389465"/>
            <a:ext cx="2852738" cy="2695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 sz="2100" b="1" dirty="0">
                <a:latin typeface="Comic Sans MS" panose="030F0702030302020204" pitchFamily="66" charset="0"/>
              </a:rPr>
              <a:t>Condensation</a:t>
            </a:r>
            <a:r>
              <a:rPr lang="en-GB" altLang="en-US" sz="2100" dirty="0">
                <a:latin typeface="Comic Sans MS" panose="030F0702030302020204" pitchFamily="66" charset="0"/>
              </a:rPr>
              <a:t> is when water vapour is cooled down and turns to water (a gas turning to a liquid).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E49A32-1F95-4B66-80C9-559574442803}"/>
              </a:ext>
            </a:extLst>
          </p:cNvPr>
          <p:cNvSpPr/>
          <p:nvPr/>
        </p:nvSpPr>
        <p:spPr>
          <a:xfrm>
            <a:off x="5245171" y="2389465"/>
            <a:ext cx="4706937" cy="26955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55FE5C2-1F56-4411-BA2C-BE8DE8B64B36}"/>
              </a:ext>
            </a:extLst>
          </p:cNvPr>
          <p:cNvSpPr/>
          <p:nvPr/>
        </p:nvSpPr>
        <p:spPr>
          <a:xfrm>
            <a:off x="2319407" y="5167590"/>
            <a:ext cx="7632700" cy="167163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see that condensation has happened when you see droplets of water on a window or mirror in a warm room. The water vapour in the air has been cooled by touching the cold surface and this causes it to change to water. </a:t>
            </a:r>
          </a:p>
        </p:txBody>
      </p:sp>
      <p:pic>
        <p:nvPicPr>
          <p:cNvPr id="10248" name="Picture 11">
            <a:extLst>
              <a:ext uri="{FF2B5EF4-FFF2-40B4-BE49-F238E27FC236}">
                <a16:creationId xmlns:a16="http://schemas.microsoft.com/office/drawing/2014/main" id="{9C6C7F9F-E787-47B9-908D-A44B9B4C8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1" t="191" r="2412" b="15031"/>
          <a:stretch>
            <a:fillRect/>
          </a:stretch>
        </p:blipFill>
        <p:spPr bwMode="auto">
          <a:xfrm>
            <a:off x="5713483" y="2511701"/>
            <a:ext cx="3768725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3E6851A4-D5E1-4FE4-B64B-A3C7789FF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16522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Exploring the Processes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081F32-39F2-4C3F-828B-538118B273A0}"/>
              </a:ext>
            </a:extLst>
          </p:cNvPr>
          <p:cNvSpPr/>
          <p:nvPr/>
        </p:nvSpPr>
        <p:spPr>
          <a:xfrm>
            <a:off x="1818861" y="2339769"/>
            <a:ext cx="3393040" cy="23098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268" name="Content Placeholder 7">
            <a:extLst>
              <a:ext uri="{FF2B5EF4-FFF2-40B4-BE49-F238E27FC236}">
                <a16:creationId xmlns:a16="http://schemas.microsoft.com/office/drawing/2014/main" id="{30854564-4715-49E8-B748-7E9D4558956F}"/>
              </a:ext>
            </a:extLst>
          </p:cNvPr>
          <p:cNvSpPr>
            <a:spLocks/>
          </p:cNvSpPr>
          <p:nvPr/>
        </p:nvSpPr>
        <p:spPr bwMode="auto">
          <a:xfrm>
            <a:off x="1689652" y="2339769"/>
            <a:ext cx="3522249" cy="23098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 sz="2100" b="1" dirty="0">
                <a:latin typeface="Comic Sans MS" panose="030F0702030302020204" pitchFamily="66" charset="0"/>
              </a:rPr>
              <a:t>Freezing </a:t>
            </a:r>
            <a:r>
              <a:rPr lang="en-GB" altLang="en-US" sz="2100" dirty="0">
                <a:latin typeface="Comic Sans MS" panose="030F0702030302020204" pitchFamily="66" charset="0"/>
              </a:rPr>
              <a:t>occurs when water is made very cold. When water reaches 0˚C it turns to ice. (Freezing is a liquid turning to a solid.)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E49A32-1F95-4B66-80C9-559574442803}"/>
              </a:ext>
            </a:extLst>
          </p:cNvPr>
          <p:cNvSpPr/>
          <p:nvPr/>
        </p:nvSpPr>
        <p:spPr>
          <a:xfrm>
            <a:off x="5284927" y="2339769"/>
            <a:ext cx="4706937" cy="44497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D245AA3-9E7A-4D38-BCFE-6DCBD2BCE701}"/>
              </a:ext>
            </a:extLst>
          </p:cNvPr>
          <p:cNvSpPr/>
          <p:nvPr/>
        </p:nvSpPr>
        <p:spPr>
          <a:xfrm>
            <a:off x="1818861" y="4719431"/>
            <a:ext cx="3393040" cy="20701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1272" name="Picture 2">
            <a:extLst>
              <a:ext uri="{FF2B5EF4-FFF2-40B4-BE49-F238E27FC236}">
                <a16:creationId xmlns:a16="http://schemas.microsoft.com/office/drawing/2014/main" id="{DEDFCE05-E744-4AC7-B460-E34762AB6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988" y="2654094"/>
            <a:ext cx="340995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4">
            <a:extLst>
              <a:ext uri="{FF2B5EF4-FFF2-40B4-BE49-F238E27FC236}">
                <a16:creationId xmlns:a16="http://schemas.microsoft.com/office/drawing/2014/main" id="{88ACA114-D5BB-41EA-9C09-D0BBAA7FE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36" y="5053634"/>
            <a:ext cx="24987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96072D0-2BF4-4CBF-8F2E-F619DCB55EDC}"/>
              </a:ext>
            </a:extLst>
          </p:cNvPr>
          <p:cNvSpPr/>
          <p:nvPr/>
        </p:nvSpPr>
        <p:spPr>
          <a:xfrm>
            <a:off x="1659835" y="5033963"/>
            <a:ext cx="3492432" cy="17446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291" name="Title 5">
            <a:extLst>
              <a:ext uri="{FF2B5EF4-FFF2-40B4-BE49-F238E27FC236}">
                <a16:creationId xmlns:a16="http://schemas.microsoft.com/office/drawing/2014/main" id="{B6A1EAC8-F497-47CC-A051-0434548C2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16522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Exploring the Processes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081F32-39F2-4C3F-828B-538118B273A0}"/>
              </a:ext>
            </a:extLst>
          </p:cNvPr>
          <p:cNvSpPr/>
          <p:nvPr/>
        </p:nvSpPr>
        <p:spPr>
          <a:xfrm>
            <a:off x="1659835" y="2328863"/>
            <a:ext cx="3492432" cy="26336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293" name="Content Placeholder 7">
            <a:extLst>
              <a:ext uri="{FF2B5EF4-FFF2-40B4-BE49-F238E27FC236}">
                <a16:creationId xmlns:a16="http://schemas.microsoft.com/office/drawing/2014/main" id="{2FDBE4EF-7F7C-45C7-8797-F904CB865E54}"/>
              </a:ext>
            </a:extLst>
          </p:cNvPr>
          <p:cNvSpPr>
            <a:spLocks/>
          </p:cNvSpPr>
          <p:nvPr/>
        </p:nvSpPr>
        <p:spPr bwMode="auto">
          <a:xfrm>
            <a:off x="1461052" y="2328863"/>
            <a:ext cx="3691215" cy="2633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 sz="2100" b="1" dirty="0">
                <a:latin typeface="Comic Sans MS" panose="030F0702030302020204" pitchFamily="66" charset="0"/>
              </a:rPr>
              <a:t>Melting </a:t>
            </a:r>
            <a:r>
              <a:rPr lang="en-GB" altLang="en-US" sz="2100" dirty="0">
                <a:latin typeface="Comic Sans MS" panose="030F0702030302020204" pitchFamily="66" charset="0"/>
              </a:rPr>
              <a:t>occurs when ice warms up and changes to water (a solid changing to a liquid). </a:t>
            </a:r>
          </a:p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 sz="2100" dirty="0">
                <a:latin typeface="Comic Sans MS" panose="030F0702030302020204" pitchFamily="66" charset="0"/>
              </a:rPr>
              <a:t>At temperatures above 0˚C, ice will melt.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E49A32-1F95-4B66-80C9-559574442803}"/>
              </a:ext>
            </a:extLst>
          </p:cNvPr>
          <p:cNvSpPr/>
          <p:nvPr/>
        </p:nvSpPr>
        <p:spPr>
          <a:xfrm>
            <a:off x="5225293" y="2328863"/>
            <a:ext cx="4706937" cy="44497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2296" name="Picture 3">
            <a:extLst>
              <a:ext uri="{FF2B5EF4-FFF2-40B4-BE49-F238E27FC236}">
                <a16:creationId xmlns:a16="http://schemas.microsoft.com/office/drawing/2014/main" id="{25416F15-D10F-40ED-982E-BD20FC52E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407" y="5114131"/>
            <a:ext cx="21732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6">
            <a:extLst>
              <a:ext uri="{FF2B5EF4-FFF2-40B4-BE49-F238E27FC236}">
                <a16:creationId xmlns:a16="http://schemas.microsoft.com/office/drawing/2014/main" id="{B48721FE-956C-4E8F-B59D-F82967A86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167" y="2387601"/>
            <a:ext cx="2659062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374CA3-7BAC-4793-B521-3FA3810CA7F4}"/>
              </a:ext>
            </a:extLst>
          </p:cNvPr>
          <p:cNvSpPr/>
          <p:nvPr/>
        </p:nvSpPr>
        <p:spPr>
          <a:xfrm>
            <a:off x="2279650" y="5314812"/>
            <a:ext cx="7632700" cy="1303200"/>
          </a:xfrm>
          <a:prstGeom prst="rect">
            <a:avLst/>
          </a:prstGeom>
          <a:solidFill>
            <a:srgbClr val="A7E6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315" name="Title 5">
            <a:extLst>
              <a:ext uri="{FF2B5EF4-FFF2-40B4-BE49-F238E27FC236}">
                <a16:creationId xmlns:a16="http://schemas.microsoft.com/office/drawing/2014/main" id="{49204D39-7B5E-44E7-8900-38B4966F2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16522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Exploring the Processes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D547D0-1615-46AB-A476-0F91202B8F99}"/>
              </a:ext>
            </a:extLst>
          </p:cNvPr>
          <p:cNvSpPr/>
          <p:nvPr/>
        </p:nvSpPr>
        <p:spPr>
          <a:xfrm>
            <a:off x="2279650" y="2387463"/>
            <a:ext cx="7632700" cy="2693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317" name="Content Placeholder 7">
            <a:extLst>
              <a:ext uri="{FF2B5EF4-FFF2-40B4-BE49-F238E27FC236}">
                <a16:creationId xmlns:a16="http://schemas.microsoft.com/office/drawing/2014/main" id="{0851EC58-9634-41C5-9F83-E2875278F9D9}"/>
              </a:ext>
            </a:extLst>
          </p:cNvPr>
          <p:cNvSpPr>
            <a:spLocks/>
          </p:cNvSpPr>
          <p:nvPr/>
        </p:nvSpPr>
        <p:spPr bwMode="auto">
          <a:xfrm>
            <a:off x="2274888" y="5314813"/>
            <a:ext cx="7632700" cy="13032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2100" dirty="0">
                <a:latin typeface="Comic Sans MS" panose="030F0702030302020204" pitchFamily="66" charset="0"/>
              </a:rPr>
              <a:t>Water changes state as a result of these processes.</a:t>
            </a:r>
          </a:p>
        </p:txBody>
      </p:sp>
      <p:sp>
        <p:nvSpPr>
          <p:cNvPr id="9" name="Down Arrow 8">
            <a:extLst>
              <a:ext uri="{FF2B5EF4-FFF2-40B4-BE49-F238E27FC236}">
                <a16:creationId xmlns:a16="http://schemas.microsoft.com/office/drawing/2014/main" id="{ED994ED9-437A-48FA-B249-C58AD8A21533}"/>
              </a:ext>
            </a:extLst>
          </p:cNvPr>
          <p:cNvSpPr/>
          <p:nvPr/>
        </p:nvSpPr>
        <p:spPr>
          <a:xfrm rot="16200000" flipH="1">
            <a:off x="4507707" y="2121558"/>
            <a:ext cx="234950" cy="1817687"/>
          </a:xfrm>
          <a:prstGeom prst="down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7C99E37-97A5-40D7-B3FE-C9285E7C8FDC}"/>
              </a:ext>
            </a:extLst>
          </p:cNvPr>
          <p:cNvSpPr/>
          <p:nvPr/>
        </p:nvSpPr>
        <p:spPr>
          <a:xfrm>
            <a:off x="2446338" y="3030401"/>
            <a:ext cx="1408112" cy="1408112"/>
          </a:xfrm>
          <a:prstGeom prst="ellipse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C650E26-5397-4899-B00B-82826728D1DC}"/>
              </a:ext>
            </a:extLst>
          </p:cNvPr>
          <p:cNvSpPr/>
          <p:nvPr/>
        </p:nvSpPr>
        <p:spPr>
          <a:xfrm>
            <a:off x="5394326" y="3030401"/>
            <a:ext cx="1408113" cy="1408112"/>
          </a:xfrm>
          <a:prstGeom prst="ellipse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8597B4F-AD79-49AB-9496-5F522DF20978}"/>
              </a:ext>
            </a:extLst>
          </p:cNvPr>
          <p:cNvSpPr/>
          <p:nvPr/>
        </p:nvSpPr>
        <p:spPr>
          <a:xfrm>
            <a:off x="8342313" y="3030401"/>
            <a:ext cx="1408112" cy="1408112"/>
          </a:xfrm>
          <a:prstGeom prst="ellipse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E22CC2-31DD-4EDD-B4A8-30AB849F9C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8" t="-41659" r="7478" b="6269"/>
          <a:stretch/>
        </p:blipFill>
        <p:spPr>
          <a:xfrm>
            <a:off x="5394690" y="3030556"/>
            <a:ext cx="1408014" cy="1408015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74C5211-E5D3-4F03-86F1-A93568FE78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5" t="-21980" r="46669" b="11122"/>
          <a:stretch/>
        </p:blipFill>
        <p:spPr>
          <a:xfrm>
            <a:off x="2446491" y="3030554"/>
            <a:ext cx="1408015" cy="1408017"/>
          </a:xfrm>
          <a:prstGeom prst="ellipse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3A7C24-F058-447E-BDC6-45345108B1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27" t="-2022" r="56647" b="68528"/>
          <a:stretch/>
        </p:blipFill>
        <p:spPr>
          <a:xfrm>
            <a:off x="8342889" y="3030554"/>
            <a:ext cx="1408015" cy="1408017"/>
          </a:xfrm>
          <a:prstGeom prst="ellipse">
            <a:avLst/>
          </a:prstGeom>
        </p:spPr>
      </p:pic>
      <p:sp>
        <p:nvSpPr>
          <p:cNvPr id="17" name="Down Arrow 16">
            <a:extLst>
              <a:ext uri="{FF2B5EF4-FFF2-40B4-BE49-F238E27FC236}">
                <a16:creationId xmlns:a16="http://schemas.microsoft.com/office/drawing/2014/main" id="{13471221-70F1-498B-9486-13273C2179B1}"/>
              </a:ext>
            </a:extLst>
          </p:cNvPr>
          <p:cNvSpPr/>
          <p:nvPr/>
        </p:nvSpPr>
        <p:spPr>
          <a:xfrm rot="5400000">
            <a:off x="7342982" y="3537608"/>
            <a:ext cx="234950" cy="1817687"/>
          </a:xfrm>
          <a:prstGeom prst="downArrow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8" name="Down Arrow 17">
            <a:extLst>
              <a:ext uri="{FF2B5EF4-FFF2-40B4-BE49-F238E27FC236}">
                <a16:creationId xmlns:a16="http://schemas.microsoft.com/office/drawing/2014/main" id="{2D4E15CD-C252-4C0B-B1D7-666F34F600D9}"/>
              </a:ext>
            </a:extLst>
          </p:cNvPr>
          <p:cNvSpPr/>
          <p:nvPr/>
        </p:nvSpPr>
        <p:spPr>
          <a:xfrm rot="5400000">
            <a:off x="4507707" y="3529670"/>
            <a:ext cx="234950" cy="1817687"/>
          </a:xfrm>
          <a:prstGeom prst="downArrow">
            <a:avLst/>
          </a:prstGeom>
          <a:solidFill>
            <a:schemeClr val="bg1"/>
          </a:solidFill>
          <a:ln>
            <a:solidFill>
              <a:srgbClr val="7095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Down Arrow 18">
            <a:extLst>
              <a:ext uri="{FF2B5EF4-FFF2-40B4-BE49-F238E27FC236}">
                <a16:creationId xmlns:a16="http://schemas.microsoft.com/office/drawing/2014/main" id="{F96E95D9-BDF0-4B8A-ACEA-57474FE7F54B}"/>
              </a:ext>
            </a:extLst>
          </p:cNvPr>
          <p:cNvSpPr/>
          <p:nvPr/>
        </p:nvSpPr>
        <p:spPr>
          <a:xfrm rot="16200000" flipH="1">
            <a:off x="7342982" y="2121558"/>
            <a:ext cx="234950" cy="1817687"/>
          </a:xfrm>
          <a:prstGeom prst="down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328" name="TextBox 19">
            <a:extLst>
              <a:ext uri="{FF2B5EF4-FFF2-40B4-BE49-F238E27FC236}">
                <a16:creationId xmlns:a16="http://schemas.microsoft.com/office/drawing/2014/main" id="{08E8B8BA-F7C9-4E3A-90EC-E596CA413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8426" y="2561508"/>
            <a:ext cx="110158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melting</a:t>
            </a:r>
          </a:p>
        </p:txBody>
      </p:sp>
      <p:sp>
        <p:nvSpPr>
          <p:cNvPr id="13329" name="TextBox 20">
            <a:extLst>
              <a:ext uri="{FF2B5EF4-FFF2-40B4-BE49-F238E27FC236}">
                <a16:creationId xmlns:a16="http://schemas.microsoft.com/office/drawing/2014/main" id="{B1F3AB8B-E873-4380-9EA0-0F351FC6B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9570" y="3977481"/>
            <a:ext cx="180530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condensation</a:t>
            </a:r>
          </a:p>
        </p:txBody>
      </p:sp>
      <p:sp>
        <p:nvSpPr>
          <p:cNvPr id="13330" name="TextBox 21">
            <a:extLst>
              <a:ext uri="{FF2B5EF4-FFF2-40B4-BE49-F238E27FC236}">
                <a16:creationId xmlns:a16="http://schemas.microsoft.com/office/drawing/2014/main" id="{FA29B719-619A-44A4-B93C-CE6C34659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0261" y="3942418"/>
            <a:ext cx="124906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freezing</a:t>
            </a:r>
          </a:p>
        </p:txBody>
      </p:sp>
      <p:sp>
        <p:nvSpPr>
          <p:cNvPr id="13331" name="TextBox 22">
            <a:extLst>
              <a:ext uri="{FF2B5EF4-FFF2-40B4-BE49-F238E27FC236}">
                <a16:creationId xmlns:a16="http://schemas.microsoft.com/office/drawing/2014/main" id="{89333FFB-3171-437A-9FB0-CBEFDABB94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1162" y="2541562"/>
            <a:ext cx="163859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evaporation</a:t>
            </a:r>
          </a:p>
        </p:txBody>
      </p:sp>
      <p:sp>
        <p:nvSpPr>
          <p:cNvPr id="13332" name="TextBox 23">
            <a:extLst>
              <a:ext uri="{FF2B5EF4-FFF2-40B4-BE49-F238E27FC236}">
                <a16:creationId xmlns:a16="http://schemas.microsoft.com/office/drawing/2014/main" id="{3AE9D920-E04A-47DA-A7E6-BADF7ADB5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5451" y="4430576"/>
            <a:ext cx="5453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ice</a:t>
            </a:r>
          </a:p>
        </p:txBody>
      </p:sp>
      <p:sp>
        <p:nvSpPr>
          <p:cNvPr id="13333" name="TextBox 24">
            <a:extLst>
              <a:ext uri="{FF2B5EF4-FFF2-40B4-BE49-F238E27FC236}">
                <a16:creationId xmlns:a16="http://schemas.microsoft.com/office/drawing/2014/main" id="{CA36B48B-E7BB-4802-A56F-76CD15E12C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5824" y="4472859"/>
            <a:ext cx="91082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water</a:t>
            </a:r>
          </a:p>
        </p:txBody>
      </p:sp>
      <p:sp>
        <p:nvSpPr>
          <p:cNvPr id="13334" name="TextBox 25">
            <a:extLst>
              <a:ext uri="{FF2B5EF4-FFF2-40B4-BE49-F238E27FC236}">
                <a16:creationId xmlns:a16="http://schemas.microsoft.com/office/drawing/2014/main" id="{FE767613-8793-41FF-8F5D-E1ED0CDDD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2064" y="4352976"/>
            <a:ext cx="100860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000000"/>
                </a:solidFill>
                <a:latin typeface="Comic Sans MS" panose="030F0702030302020204" pitchFamily="66" charset="0"/>
              </a:rPr>
              <a:t>water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100" dirty="0">
                <a:solidFill>
                  <a:srgbClr val="000000"/>
                </a:solidFill>
                <a:latin typeface="Comic Sans MS" panose="030F0702030302020204" pitchFamily="66" charset="0"/>
              </a:rPr>
              <a:t>vapour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C58DD-DCCD-450C-BF3D-EFA38C3C1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</p:spPr>
        <p:txBody>
          <a:bodyPr/>
          <a:lstStyle/>
          <a:p>
            <a:r>
              <a:rPr lang="en-US" sz="5400" dirty="0">
                <a:latin typeface="Comic Sans MS" panose="030F0702030302020204" pitchFamily="66" charset="0"/>
              </a:rPr>
              <a:t>Activity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76CEC-1843-44FD-BE22-3235A0514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789" y="2603500"/>
            <a:ext cx="6786411" cy="3416300"/>
          </a:xfrm>
        </p:spPr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Some children make ice </a:t>
            </a:r>
            <a:r>
              <a:rPr lang="en-US" sz="2100" dirty="0" err="1">
                <a:latin typeface="Comic Sans MS" panose="030F0702030302020204" pitchFamily="66" charset="0"/>
              </a:rPr>
              <a:t>lollies</a:t>
            </a:r>
            <a:r>
              <a:rPr lang="en-US" sz="2100" dirty="0">
                <a:latin typeface="Comic Sans MS" panose="030F0702030302020204" pitchFamily="66" charset="0"/>
              </a:rPr>
              <a:t> of different sizes. They time how long the </a:t>
            </a:r>
            <a:r>
              <a:rPr lang="en-US" sz="2100" dirty="0" err="1">
                <a:latin typeface="Comic Sans MS" panose="030F0702030302020204" pitchFamily="66" charset="0"/>
              </a:rPr>
              <a:t>lollies</a:t>
            </a:r>
            <a:r>
              <a:rPr lang="en-US" sz="2100" dirty="0">
                <a:latin typeface="Comic Sans MS" panose="030F0702030302020204" pitchFamily="66" charset="0"/>
              </a:rPr>
              <a:t> take to melt.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Here are their results: 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Describe the link between the volume of the </a:t>
            </a:r>
            <a:r>
              <a:rPr lang="en-US" sz="2100" dirty="0" err="1">
                <a:latin typeface="Comic Sans MS" panose="030F0702030302020204" pitchFamily="66" charset="0"/>
              </a:rPr>
              <a:t>lolly</a:t>
            </a:r>
            <a:r>
              <a:rPr lang="en-US" sz="2100" dirty="0">
                <a:latin typeface="Comic Sans MS" panose="030F0702030302020204" pitchFamily="66" charset="0"/>
              </a:rPr>
              <a:t> and the time it takes to melt.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b="1" dirty="0">
                <a:latin typeface="Comic Sans MS" panose="030F0702030302020204" pitchFamily="66" charset="0"/>
              </a:rPr>
              <a:t>Challenge: </a:t>
            </a:r>
            <a:r>
              <a:rPr lang="en-US" sz="2100" dirty="0">
                <a:latin typeface="Comic Sans MS" panose="030F0702030302020204" pitchFamily="66" charset="0"/>
              </a:rPr>
              <a:t>do you think this will be true for all melting solids? Why? 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C0FCE0-3E0C-4238-883E-FC25E68D4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35242"/>
              </p:ext>
            </p:extLst>
          </p:nvPr>
        </p:nvGraphicFramePr>
        <p:xfrm>
          <a:off x="7394713" y="3092612"/>
          <a:ext cx="4611757" cy="3413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5299">
                  <a:extLst>
                    <a:ext uri="{9D8B030D-6E8A-4147-A177-3AD203B41FA5}">
                      <a16:colId xmlns:a16="http://schemas.microsoft.com/office/drawing/2014/main" val="3835945429"/>
                    </a:ext>
                  </a:extLst>
                </a:gridCol>
                <a:gridCol w="2306458">
                  <a:extLst>
                    <a:ext uri="{9D8B030D-6E8A-4147-A177-3AD203B41FA5}">
                      <a16:colId xmlns:a16="http://schemas.microsoft.com/office/drawing/2014/main" val="3352939688"/>
                    </a:ext>
                  </a:extLst>
                </a:gridCol>
              </a:tblGrid>
              <a:tr h="7254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Volume of lolly (cm</a:t>
                      </a:r>
                      <a:r>
                        <a:rPr lang="en-GB" sz="2800" baseline="30000" dirty="0">
                          <a:effectLst/>
                          <a:latin typeface="Comic Sans MS" panose="030F0702030302020204" pitchFamily="66" charset="0"/>
                        </a:rPr>
                        <a:t>3</a:t>
                      </a: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omic Sans MS" panose="030F0702030302020204" pitchFamily="66" charset="0"/>
                        </a:rPr>
                        <a:t>Time taken to melt (minutes)</a:t>
                      </a:r>
                      <a:endParaRPr lang="en-GB" sz="280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33383158"/>
                  </a:ext>
                </a:extLst>
              </a:tr>
              <a:tr h="36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30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omic Sans MS" panose="030F0702030302020204" pitchFamily="66" charset="0"/>
                        </a:rPr>
                        <a:t>200</a:t>
                      </a:r>
                      <a:endParaRPr lang="en-GB" sz="280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7452834"/>
                  </a:ext>
                </a:extLst>
              </a:tr>
              <a:tr h="36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40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230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2216337"/>
                  </a:ext>
                </a:extLst>
              </a:tr>
              <a:tr h="36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50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255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94666303"/>
                  </a:ext>
                </a:extLst>
              </a:tr>
              <a:tr h="36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omic Sans MS" panose="030F0702030302020204" pitchFamily="66" charset="0"/>
                        </a:rPr>
                        <a:t>60</a:t>
                      </a:r>
                      <a:endParaRPr lang="en-GB" sz="280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275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1840109"/>
                  </a:ext>
                </a:extLst>
              </a:tr>
              <a:tr h="362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omic Sans MS" panose="030F0702030302020204" pitchFamily="66" charset="0"/>
                        </a:rPr>
                        <a:t>70</a:t>
                      </a:r>
                      <a:endParaRPr lang="en-GB" sz="280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</a:rPr>
                        <a:t>295</a:t>
                      </a:r>
                      <a:endParaRPr lang="en-GB" sz="2800" dirty="0">
                        <a:effectLst/>
                        <a:latin typeface="Comic Sans MS" panose="030F0702030302020204" pitchFamily="66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03541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3372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5FB5A-9293-4506-96B0-C2FC23FE5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Comic Sans MS" panose="030F0702030302020204" pitchFamily="66" charset="0"/>
              </a:rPr>
              <a:t>Red Pen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DF236-49E5-424F-9B85-547CFCBB45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Why does condensation form on a bathroom mirror after the shower has been on?</a:t>
            </a:r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9218" name="Picture 2" descr="condensation on mirror even with AC blasting - Picture of Starfish Tobago  Resort - Tripadvisor">
            <a:extLst>
              <a:ext uri="{FF2B5EF4-FFF2-40B4-BE49-F238E27FC236}">
                <a16:creationId xmlns:a16="http://schemas.microsoft.com/office/drawing/2014/main" id="{BF24E721-F122-45E2-A630-5EA1AF6FA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990" y="3098942"/>
            <a:ext cx="5006009" cy="375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931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146</TotalTime>
  <Words>359</Words>
  <Application>Microsoft Office PowerPoint</Application>
  <PresentationFormat>Widescreen</PresentationFormat>
  <Paragraphs>48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Cambria</vt:lpstr>
      <vt:lpstr>Century Gothic</vt:lpstr>
      <vt:lpstr>Comic Sans MS</vt:lpstr>
      <vt:lpstr>Sassoon Infant Rg</vt:lpstr>
      <vt:lpstr>Times New Roman</vt:lpstr>
      <vt:lpstr>Wingdings 3</vt:lpstr>
      <vt:lpstr>Ion Boardroom</vt:lpstr>
      <vt:lpstr>Monday 12th July 2021</vt:lpstr>
      <vt:lpstr>Starter </vt:lpstr>
      <vt:lpstr>PowerPoint Presentation</vt:lpstr>
      <vt:lpstr>Exploring the Processes</vt:lpstr>
      <vt:lpstr>Exploring the Processes</vt:lpstr>
      <vt:lpstr>Exploring the Processes</vt:lpstr>
      <vt:lpstr>Exploring the Processes</vt:lpstr>
      <vt:lpstr>Exploring the Processes</vt:lpstr>
      <vt:lpstr>Activity 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12th July 2021</dc:title>
  <dc:creator>Emily Fenner</dc:creator>
  <cp:lastModifiedBy>Emily Fenner</cp:lastModifiedBy>
  <cp:revision>4</cp:revision>
  <dcterms:created xsi:type="dcterms:W3CDTF">2021-07-01T14:02:18Z</dcterms:created>
  <dcterms:modified xsi:type="dcterms:W3CDTF">2021-07-08T13:11:06Z</dcterms:modified>
</cp:coreProperties>
</file>