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7" r:id="rId16"/>
    <p:sldId id="280" r:id="rId17"/>
    <p:sldId id="278" r:id="rId18"/>
    <p:sldId id="288" r:id="rId19"/>
    <p:sldId id="285" r:id="rId20"/>
    <p:sldId id="286" r:id="rId21"/>
    <p:sldId id="279" r:id="rId22"/>
    <p:sldId id="289" r:id="rId23"/>
    <p:sldId id="281" r:id="rId24"/>
    <p:sldId id="287" r:id="rId25"/>
    <p:sldId id="282" r:id="rId26"/>
    <p:sldId id="271" r:id="rId27"/>
    <p:sldId id="272" r:id="rId28"/>
    <p:sldId id="283" r:id="rId29"/>
    <p:sldId id="284" r:id="rId30"/>
    <p:sldId id="275" r:id="rId31"/>
    <p:sldId id="276" r:id="rId32"/>
    <p:sldId id="273" r:id="rId33"/>
    <p:sldId id="274"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7C16A161-4F5F-4F01-81F1-881DCC84F74E}" type="slidenum">
              <a:rPr lang="en-GB" smtClean="0"/>
              <a:t>‹#›</a:t>
            </a:fld>
            <a:endParaRPr lang="en-GB"/>
          </a:p>
        </p:txBody>
      </p:sp>
    </p:spTree>
    <p:extLst>
      <p:ext uri="{BB962C8B-B14F-4D97-AF65-F5344CB8AC3E}">
        <p14:creationId xmlns:p14="http://schemas.microsoft.com/office/powerpoint/2010/main" val="326533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747596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446040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B2F146-D4AF-44CC-913C-0E3EDDAE2EF7}"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111164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B2F146-D4AF-44CC-913C-0E3EDDAE2EF7}"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208039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B2F146-D4AF-44CC-913C-0E3EDDAE2EF7}" type="datetimeFigureOut">
              <a:rPr lang="en-GB" smtClean="0"/>
              <a:t>04/10/2021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1600599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B2F146-D4AF-44CC-913C-0E3EDDAE2EF7}" type="datetimeFigureOut">
              <a:rPr lang="en-GB" smtClean="0"/>
              <a:t>04/10/2021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698564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B2F146-D4AF-44CC-913C-0E3EDDAE2EF7}"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185920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B2F146-D4AF-44CC-913C-0E3EDDAE2EF7}"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186132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CB2F146-D4AF-44CC-913C-0E3EDDAE2EF7}"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1041986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792183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16333794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3250007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CB2F146-D4AF-44CC-913C-0E3EDDAE2EF7}"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725297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CB2F146-D4AF-44CC-913C-0E3EDDAE2EF7}"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884382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5131206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B2F146-D4AF-44CC-913C-0E3EDDAE2EF7}"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C16A161-4F5F-4F01-81F1-881DCC84F74E}" type="slidenum">
              <a:rPr lang="en-GB" smtClean="0"/>
              <a:t>‹#›</a:t>
            </a:fld>
            <a:endParaRPr lang="en-GB"/>
          </a:p>
        </p:txBody>
      </p:sp>
    </p:spTree>
    <p:extLst>
      <p:ext uri="{BB962C8B-B14F-4D97-AF65-F5344CB8AC3E}">
        <p14:creationId xmlns:p14="http://schemas.microsoft.com/office/powerpoint/2010/main" val="2570913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CB2F146-D4AF-44CC-913C-0E3EDDAE2EF7}" type="datetimeFigureOut">
              <a:rPr lang="en-GB" smtClean="0"/>
              <a:t>04/10/2021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C16A161-4F5F-4F01-81F1-881DCC84F74E}" type="slidenum">
              <a:rPr lang="en-GB" smtClean="0"/>
              <a:t>‹#›</a:t>
            </a:fld>
            <a:endParaRPr lang="en-GB"/>
          </a:p>
        </p:txBody>
      </p:sp>
    </p:spTree>
    <p:extLst>
      <p:ext uri="{BB962C8B-B14F-4D97-AF65-F5344CB8AC3E}">
        <p14:creationId xmlns:p14="http://schemas.microsoft.com/office/powerpoint/2010/main" val="388917869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stem.org.uk/elibrary/resource/30498"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17104-1873-4C9A-A94B-58524138A286}"/>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5AC88FEA-85BF-4C8A-9F82-CC5EBAA7F2C7}"/>
              </a:ext>
            </a:extLst>
          </p:cNvPr>
          <p:cNvSpPr>
            <a:spLocks noGrp="1"/>
          </p:cNvSpPr>
          <p:nvPr>
            <p:ph type="subTitle" idx="1"/>
          </p:nvPr>
        </p:nvSpPr>
        <p:spPr/>
        <p:txBody>
          <a:bodyPr>
            <a:noAutofit/>
          </a:bodyPr>
          <a:lstStyle/>
          <a:p>
            <a:r>
              <a:rPr lang="en-GB" sz="2100" cap="none" dirty="0">
                <a:latin typeface="Comic Sans MS" panose="030F0702030302020204" pitchFamily="66" charset="0"/>
              </a:rPr>
              <a:t>LO: To understand evolution and inheritance</a:t>
            </a:r>
          </a:p>
          <a:p>
            <a:r>
              <a:rPr lang="en-GB" sz="2100" cap="none" dirty="0">
                <a:latin typeface="Comic Sans MS" panose="030F0702030302020204" pitchFamily="66" charset="0"/>
              </a:rPr>
              <a:t>	To work scientifically</a:t>
            </a:r>
          </a:p>
          <a:p>
            <a:r>
              <a:rPr lang="en-GB" sz="2100" cap="none" dirty="0">
                <a:latin typeface="Comic Sans MS" panose="030F0702030302020204" pitchFamily="66" charset="0"/>
              </a:rPr>
              <a:t>C: Evolution </a:t>
            </a:r>
          </a:p>
        </p:txBody>
      </p:sp>
    </p:spTree>
    <p:extLst>
      <p:ext uri="{BB962C8B-B14F-4D97-AF65-F5344CB8AC3E}">
        <p14:creationId xmlns:p14="http://schemas.microsoft.com/office/powerpoint/2010/main" val="3165193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8492B-0C3D-4F9E-8989-09B95DE589F8}"/>
              </a:ext>
            </a:extLst>
          </p:cNvPr>
          <p:cNvSpPr>
            <a:spLocks noGrp="1"/>
          </p:cNvSpPr>
          <p:nvPr>
            <p:ph type="title"/>
          </p:nvPr>
        </p:nvSpPr>
        <p:spPr/>
        <p:txBody>
          <a:bodyPr/>
          <a:lstStyle/>
          <a:p>
            <a:r>
              <a:rPr lang="en-GB" sz="5400"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D4150024-461F-46C9-BF24-240A8D6BC1E7}"/>
              </a:ext>
            </a:extLst>
          </p:cNvPr>
          <p:cNvSpPr>
            <a:spLocks noGrp="1"/>
          </p:cNvSpPr>
          <p:nvPr>
            <p:ph idx="1"/>
          </p:nvPr>
        </p:nvSpPr>
        <p:spPr>
          <a:xfrm>
            <a:off x="462766" y="2603499"/>
            <a:ext cx="5547789" cy="3882141"/>
          </a:xfrm>
        </p:spPr>
        <p:txBody>
          <a:bodyPr>
            <a:normAutofit/>
          </a:bodyPr>
          <a:lstStyle/>
          <a:p>
            <a:r>
              <a:rPr lang="en-GB" sz="2100" dirty="0">
                <a:latin typeface="Comic Sans MS" panose="030F0702030302020204" pitchFamily="66" charset="0"/>
              </a:rPr>
              <a:t>Can you walk around on all fours?</a:t>
            </a:r>
          </a:p>
          <a:p>
            <a:endParaRPr lang="en-GB" sz="2100" dirty="0">
              <a:latin typeface="Comic Sans MS" panose="030F0702030302020204" pitchFamily="66" charset="0"/>
            </a:endParaRPr>
          </a:p>
          <a:p>
            <a:r>
              <a:rPr lang="en-GB" sz="2100" dirty="0">
                <a:latin typeface="Comic Sans MS" panose="030F0702030302020204" pitchFamily="66" charset="0"/>
              </a:rPr>
              <a:t>Before humans evolved, early common ancestors with other mammals walked on all fours.</a:t>
            </a:r>
          </a:p>
          <a:p>
            <a:r>
              <a:rPr lang="en-GB" sz="2100" dirty="0">
                <a:latin typeface="Comic Sans MS" panose="030F0702030302020204" pitchFamily="66" charset="0"/>
              </a:rPr>
              <a:t>The fossil record tells us that early humans ‘evolved’ to walk on two legs.</a:t>
            </a:r>
          </a:p>
        </p:txBody>
      </p:sp>
      <p:pic>
        <p:nvPicPr>
          <p:cNvPr id="1028" name="Picture 4" descr="Chinese fitness fanatics CRAWL on their hands and feet for morning exercise  | Daily Mail Online">
            <a:extLst>
              <a:ext uri="{FF2B5EF4-FFF2-40B4-BE49-F238E27FC236}">
                <a16:creationId xmlns:a16="http://schemas.microsoft.com/office/drawing/2014/main" id="{F1407377-122B-4679-A78C-A028ABCBBF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1447" y="2687425"/>
            <a:ext cx="5547787" cy="333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073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515D4-0920-4426-92B4-C20E22686016}"/>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344E4604-438A-4589-8CCE-ACB5ECE1DB1F}"/>
              </a:ext>
            </a:extLst>
          </p:cNvPr>
          <p:cNvSpPr>
            <a:spLocks noGrp="1"/>
          </p:cNvSpPr>
          <p:nvPr>
            <p:ph idx="1"/>
          </p:nvPr>
        </p:nvSpPr>
        <p:spPr/>
        <p:txBody>
          <a:bodyPr>
            <a:normAutofit/>
          </a:bodyPr>
          <a:lstStyle/>
          <a:p>
            <a:r>
              <a:rPr lang="en-GB" sz="2100" dirty="0">
                <a:latin typeface="Comic Sans MS" panose="030F0702030302020204" pitchFamily="66" charset="0"/>
              </a:rPr>
              <a:t>What are some of the advantages and disadvantages that this evolution might have given early humans?</a:t>
            </a:r>
          </a:p>
        </p:txBody>
      </p:sp>
      <p:pic>
        <p:nvPicPr>
          <p:cNvPr id="2052" name="Picture 4" descr="Thinking Brain Cliparts - Cliparts Zone">
            <a:extLst>
              <a:ext uri="{FF2B5EF4-FFF2-40B4-BE49-F238E27FC236}">
                <a16:creationId xmlns:a16="http://schemas.microsoft.com/office/drawing/2014/main" id="{A06A75A7-5403-433D-A980-F3502BEDFC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5387" y="4049795"/>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002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06CED6-DBD5-4736-902B-BEFAA2A09734}"/>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5" name="Text Placeholder 4">
            <a:extLst>
              <a:ext uri="{FF2B5EF4-FFF2-40B4-BE49-F238E27FC236}">
                <a16:creationId xmlns:a16="http://schemas.microsoft.com/office/drawing/2014/main" id="{CAA1030C-8E53-4140-B83F-C0FA1A0D526E}"/>
              </a:ext>
            </a:extLst>
          </p:cNvPr>
          <p:cNvSpPr>
            <a:spLocks noGrp="1"/>
          </p:cNvSpPr>
          <p:nvPr>
            <p:ph type="body" idx="1"/>
          </p:nvPr>
        </p:nvSpPr>
        <p:spPr>
          <a:xfrm>
            <a:off x="527901" y="2315368"/>
            <a:ext cx="4825158" cy="576262"/>
          </a:xfrm>
        </p:spPr>
        <p:txBody>
          <a:bodyPr/>
          <a:lstStyle/>
          <a:p>
            <a:r>
              <a:rPr lang="en-GB" sz="3600" dirty="0">
                <a:latin typeface="Comic Sans MS" panose="030F0702030302020204" pitchFamily="66" charset="0"/>
              </a:rPr>
              <a:t>Advantages </a:t>
            </a:r>
          </a:p>
        </p:txBody>
      </p:sp>
      <p:sp>
        <p:nvSpPr>
          <p:cNvPr id="6" name="Content Placeholder 5">
            <a:extLst>
              <a:ext uri="{FF2B5EF4-FFF2-40B4-BE49-F238E27FC236}">
                <a16:creationId xmlns:a16="http://schemas.microsoft.com/office/drawing/2014/main" id="{557F2685-AC0A-4172-AFE8-62D315C69B25}"/>
              </a:ext>
            </a:extLst>
          </p:cNvPr>
          <p:cNvSpPr>
            <a:spLocks noGrp="1"/>
          </p:cNvSpPr>
          <p:nvPr>
            <p:ph sz="half" idx="2"/>
          </p:nvPr>
        </p:nvSpPr>
        <p:spPr>
          <a:xfrm>
            <a:off x="527901" y="3212327"/>
            <a:ext cx="5452211" cy="2807476"/>
          </a:xfrm>
        </p:spPr>
        <p:txBody>
          <a:bodyPr>
            <a:noAutofit/>
          </a:bodyPr>
          <a:lstStyle/>
          <a:p>
            <a:r>
              <a:rPr lang="en-GB" sz="2000" dirty="0">
                <a:latin typeface="Comic Sans MS" panose="030F0702030302020204" pitchFamily="66" charset="0"/>
              </a:rPr>
              <a:t>Ability to pick food from low branches</a:t>
            </a:r>
          </a:p>
          <a:p>
            <a:r>
              <a:rPr lang="en-GB" sz="2000" dirty="0">
                <a:latin typeface="Comic Sans MS" panose="030F0702030302020204" pitchFamily="66" charset="0"/>
              </a:rPr>
              <a:t>Freeing hands to carry food</a:t>
            </a:r>
          </a:p>
          <a:p>
            <a:r>
              <a:rPr lang="en-GB" sz="2000" dirty="0">
                <a:latin typeface="Comic Sans MS" panose="030F0702030302020204" pitchFamily="66" charset="0"/>
              </a:rPr>
              <a:t>Hold tools</a:t>
            </a:r>
          </a:p>
          <a:p>
            <a:r>
              <a:rPr lang="en-GB" sz="2000" dirty="0">
                <a:latin typeface="Comic Sans MS" panose="030F0702030302020204" pitchFamily="66" charset="0"/>
              </a:rPr>
              <a:t>Carry babies</a:t>
            </a:r>
          </a:p>
          <a:p>
            <a:r>
              <a:rPr lang="en-GB" sz="2000" dirty="0">
                <a:latin typeface="Comic Sans MS" panose="030F0702030302020204" pitchFamily="66" charset="0"/>
              </a:rPr>
              <a:t>Enabling early humans to appear larger and more intimidating</a:t>
            </a:r>
          </a:p>
          <a:p>
            <a:r>
              <a:rPr lang="en-GB" sz="2000" dirty="0">
                <a:latin typeface="Comic Sans MS" panose="030F0702030302020204" pitchFamily="66" charset="0"/>
              </a:rPr>
              <a:t>See predators more easily</a:t>
            </a:r>
          </a:p>
          <a:p>
            <a:r>
              <a:rPr lang="en-GB" sz="2000" dirty="0">
                <a:latin typeface="Comic Sans MS" panose="030F0702030302020204" pitchFamily="66" charset="0"/>
              </a:rPr>
              <a:t>Helping early humans to move over wide, open landscapes quickly and efficiently.</a:t>
            </a:r>
          </a:p>
        </p:txBody>
      </p:sp>
      <p:sp>
        <p:nvSpPr>
          <p:cNvPr id="7" name="Text Placeholder 6">
            <a:extLst>
              <a:ext uri="{FF2B5EF4-FFF2-40B4-BE49-F238E27FC236}">
                <a16:creationId xmlns:a16="http://schemas.microsoft.com/office/drawing/2014/main" id="{D0D326A2-4940-4757-8018-4A3128287497}"/>
              </a:ext>
            </a:extLst>
          </p:cNvPr>
          <p:cNvSpPr>
            <a:spLocks noGrp="1"/>
          </p:cNvSpPr>
          <p:nvPr>
            <p:ph type="body" sz="quarter" idx="3"/>
          </p:nvPr>
        </p:nvSpPr>
        <p:spPr>
          <a:xfrm>
            <a:off x="6208711" y="2299086"/>
            <a:ext cx="4825160" cy="608825"/>
          </a:xfrm>
        </p:spPr>
        <p:txBody>
          <a:bodyPr/>
          <a:lstStyle/>
          <a:p>
            <a:r>
              <a:rPr lang="en-GB" sz="3600" dirty="0">
                <a:latin typeface="Comic Sans MS" panose="030F0702030302020204" pitchFamily="66" charset="0"/>
              </a:rPr>
              <a:t>Disadvantages</a:t>
            </a:r>
            <a:r>
              <a:rPr lang="en-GB" dirty="0">
                <a:latin typeface="Comic Sans MS" panose="030F0702030302020204" pitchFamily="66" charset="0"/>
              </a:rPr>
              <a:t> </a:t>
            </a:r>
          </a:p>
        </p:txBody>
      </p:sp>
      <p:sp>
        <p:nvSpPr>
          <p:cNvPr id="8" name="Content Placeholder 7">
            <a:extLst>
              <a:ext uri="{FF2B5EF4-FFF2-40B4-BE49-F238E27FC236}">
                <a16:creationId xmlns:a16="http://schemas.microsoft.com/office/drawing/2014/main" id="{C738D6AC-282D-4B8A-9038-7B6A10B43C9E}"/>
              </a:ext>
            </a:extLst>
          </p:cNvPr>
          <p:cNvSpPr>
            <a:spLocks noGrp="1"/>
          </p:cNvSpPr>
          <p:nvPr>
            <p:ph sz="quarter" idx="4"/>
          </p:nvPr>
        </p:nvSpPr>
        <p:spPr/>
        <p:txBody>
          <a:bodyPr>
            <a:normAutofit/>
          </a:bodyPr>
          <a:lstStyle/>
          <a:p>
            <a:r>
              <a:rPr lang="en-GB" sz="2000" dirty="0">
                <a:latin typeface="Comic Sans MS" panose="030F0702030302020204" pitchFamily="66" charset="0"/>
              </a:rPr>
              <a:t>Back pain and other skeletal problems</a:t>
            </a:r>
          </a:p>
          <a:p>
            <a:r>
              <a:rPr lang="en-GB" sz="2000" dirty="0">
                <a:latin typeface="Comic Sans MS" panose="030F0702030302020204" pitchFamily="66" charset="0"/>
              </a:rPr>
              <a:t>Less ability to climb steep slopes or trees</a:t>
            </a:r>
          </a:p>
          <a:p>
            <a:r>
              <a:rPr lang="en-GB" sz="2000" dirty="0">
                <a:latin typeface="Comic Sans MS" panose="030F0702030302020204" pitchFamily="66" charset="0"/>
              </a:rPr>
              <a:t>More easily seen by predators </a:t>
            </a:r>
          </a:p>
        </p:txBody>
      </p:sp>
    </p:spTree>
    <p:extLst>
      <p:ext uri="{BB962C8B-B14F-4D97-AF65-F5344CB8AC3E}">
        <p14:creationId xmlns:p14="http://schemas.microsoft.com/office/powerpoint/2010/main" val="1415568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887CF0-BF3D-4439-B1F4-E47EBD3783B7}"/>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8" name="Content Placeholder 7">
            <a:extLst>
              <a:ext uri="{FF2B5EF4-FFF2-40B4-BE49-F238E27FC236}">
                <a16:creationId xmlns:a16="http://schemas.microsoft.com/office/drawing/2014/main" id="{597C0BFD-3C3E-45C8-9FF3-0574AF14E361}"/>
              </a:ext>
            </a:extLst>
          </p:cNvPr>
          <p:cNvSpPr>
            <a:spLocks noGrp="1"/>
          </p:cNvSpPr>
          <p:nvPr>
            <p:ph idx="1"/>
          </p:nvPr>
        </p:nvSpPr>
        <p:spPr>
          <a:xfrm>
            <a:off x="594614" y="2716622"/>
            <a:ext cx="4941046" cy="3416300"/>
          </a:xfrm>
        </p:spPr>
        <p:txBody>
          <a:bodyPr>
            <a:normAutofit/>
          </a:bodyPr>
          <a:lstStyle/>
          <a:p>
            <a:r>
              <a:rPr lang="en-GB" sz="2100" dirty="0">
                <a:latin typeface="Comic Sans MS" panose="030F0702030302020204" pitchFamily="66" charset="0"/>
              </a:rPr>
              <a:t>Are there more advantages or disadvantages?</a:t>
            </a:r>
          </a:p>
          <a:p>
            <a:endParaRPr lang="en-GB" sz="2100" dirty="0">
              <a:latin typeface="Comic Sans MS" panose="030F0702030302020204" pitchFamily="66" charset="0"/>
            </a:endParaRPr>
          </a:p>
          <a:p>
            <a:r>
              <a:rPr lang="en-GB" sz="2100" dirty="0">
                <a:latin typeface="Comic Sans MS" panose="030F0702030302020204" pitchFamily="66" charset="0"/>
              </a:rPr>
              <a:t>The advantages outweigh the disadvantages, so, although there are still some disadvantages, in terms of survival, the advantages outweigh them!</a:t>
            </a:r>
          </a:p>
        </p:txBody>
      </p:sp>
      <p:pic>
        <p:nvPicPr>
          <p:cNvPr id="3076" name="Picture 4" descr="10 Advantages and Disadvantages of Social Media for Society -">
            <a:extLst>
              <a:ext uri="{FF2B5EF4-FFF2-40B4-BE49-F238E27FC236}">
                <a16:creationId xmlns:a16="http://schemas.microsoft.com/office/drawing/2014/main" id="{080FB030-23AA-46C5-95A3-51D9BC6E71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4582" y="2716622"/>
            <a:ext cx="6217418"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213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C7797-1B41-4673-BF70-D1D7844AC421}"/>
              </a:ext>
            </a:extLst>
          </p:cNvPr>
          <p:cNvSpPr>
            <a:spLocks noGrp="1"/>
          </p:cNvSpPr>
          <p:nvPr>
            <p:ph type="title"/>
          </p:nvPr>
        </p:nvSpPr>
        <p:spPr/>
        <p:txBody>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15483239-716E-4113-A628-0A7E97298761}"/>
              </a:ext>
            </a:extLst>
          </p:cNvPr>
          <p:cNvSpPr>
            <a:spLocks noGrp="1"/>
          </p:cNvSpPr>
          <p:nvPr>
            <p:ph idx="1"/>
          </p:nvPr>
        </p:nvSpPr>
        <p:spPr>
          <a:xfrm>
            <a:off x="513931" y="2493780"/>
            <a:ext cx="6669293" cy="3416300"/>
          </a:xfrm>
        </p:spPr>
        <p:txBody>
          <a:bodyPr>
            <a:normAutofit/>
          </a:bodyPr>
          <a:lstStyle/>
          <a:p>
            <a:r>
              <a:rPr lang="en-GB" sz="2100" dirty="0">
                <a:latin typeface="Comic Sans MS" panose="030F0702030302020204" pitchFamily="66" charset="0"/>
              </a:rPr>
              <a:t>Bipedalism is a unique evolution in terms of the great apes and contributed to helping humans to survive in a diverse range of environments.</a:t>
            </a:r>
          </a:p>
          <a:p>
            <a:r>
              <a:rPr lang="en-GB" sz="2100" dirty="0">
                <a:latin typeface="Comic Sans MS" panose="030F0702030302020204" pitchFamily="66" charset="0"/>
              </a:rPr>
              <a:t>As ‘great apes,’ we are related to other primates (the chimpanzee is our closest living relative with around 97% identical DNA), we did NOT evolve from them – we share a common ancestor from about 14 million years ago.</a:t>
            </a:r>
          </a:p>
        </p:txBody>
      </p:sp>
      <p:pic>
        <p:nvPicPr>
          <p:cNvPr id="4098" name="Picture 2" descr="Understanding Bipedalism Hypothesis in Human Evolution">
            <a:extLst>
              <a:ext uri="{FF2B5EF4-FFF2-40B4-BE49-F238E27FC236}">
                <a16:creationId xmlns:a16="http://schemas.microsoft.com/office/drawing/2014/main" id="{400D9A0B-04BD-43BC-B53D-ECC7F212B134}"/>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615167" y="3157978"/>
            <a:ext cx="6575246" cy="3700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2366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EBA5-98FA-4E0E-8328-374C7C6EE9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D65100-879A-4AF9-A2B5-CCD72AA1B68F}"/>
              </a:ext>
            </a:extLst>
          </p:cNvPr>
          <p:cNvSpPr>
            <a:spLocks noGrp="1"/>
          </p:cNvSpPr>
          <p:nvPr>
            <p:ph idx="1"/>
          </p:nvPr>
        </p:nvSpPr>
        <p:spPr/>
        <p:txBody>
          <a:bodyPr>
            <a:normAutofit/>
          </a:bodyPr>
          <a:lstStyle/>
          <a:p>
            <a:r>
              <a:rPr lang="en-GB" sz="2100" dirty="0">
                <a:latin typeface="Comic Sans MS" panose="030F0702030302020204" pitchFamily="66" charset="0"/>
              </a:rPr>
              <a:t>Evolution is not a straightforward, linear process.</a:t>
            </a:r>
          </a:p>
          <a:p>
            <a:r>
              <a:rPr lang="en-GB" sz="2100" dirty="0">
                <a:latin typeface="Comic Sans MS" panose="030F0702030302020204" pitchFamily="66" charset="0"/>
              </a:rPr>
              <a:t>Many species become extinct along the way, often being simply ‘related’ rather than direct ancestors.</a:t>
            </a:r>
          </a:p>
        </p:txBody>
      </p:sp>
      <p:pic>
        <p:nvPicPr>
          <p:cNvPr id="5122" name="Picture 2" descr="What is Evolution? - Answered - Twinkl parenting Wiki">
            <a:extLst>
              <a:ext uri="{FF2B5EF4-FFF2-40B4-BE49-F238E27FC236}">
                <a16:creationId xmlns:a16="http://schemas.microsoft.com/office/drawing/2014/main" id="{64B5BC7B-30A4-4CA3-A4F9-C835634707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5" y="3752850"/>
            <a:ext cx="6000750" cy="3105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909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9962A6-D373-40B1-A4FD-4AF1C2C54B75}"/>
              </a:ext>
            </a:extLst>
          </p:cNvPr>
          <p:cNvPicPr>
            <a:picLocks noChangeAspect="1"/>
          </p:cNvPicPr>
          <p:nvPr/>
        </p:nvPicPr>
        <p:blipFill rotWithShape="1">
          <a:blip r:embed="rId2"/>
          <a:srcRect l="25902" t="18831" r="45103" b="6804"/>
          <a:stretch/>
        </p:blipFill>
        <p:spPr>
          <a:xfrm>
            <a:off x="3720446" y="0"/>
            <a:ext cx="4751109" cy="6854264"/>
          </a:xfrm>
          <a:prstGeom prst="rect">
            <a:avLst/>
          </a:prstGeom>
        </p:spPr>
      </p:pic>
    </p:spTree>
    <p:extLst>
      <p:ext uri="{BB962C8B-B14F-4D97-AF65-F5344CB8AC3E}">
        <p14:creationId xmlns:p14="http://schemas.microsoft.com/office/powerpoint/2010/main" val="3037497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59279-43D9-4358-894B-303C9BCA1491}"/>
              </a:ext>
            </a:extLst>
          </p:cNvPr>
          <p:cNvSpPr>
            <a:spLocks noGrp="1"/>
          </p:cNvSpPr>
          <p:nvPr>
            <p:ph type="title"/>
          </p:nvPr>
        </p:nvSpPr>
        <p:spPr/>
        <p:txBody>
          <a:bodyPr/>
          <a:lstStyle/>
          <a:p>
            <a:r>
              <a:rPr lang="en-GB" sz="2800" u="sng" dirty="0">
                <a:latin typeface="Comic Sans MS" panose="030F0702030302020204" pitchFamily="66" charset="0"/>
                <a:hlinkClick r:id="rId2"/>
              </a:rPr>
              <a:t>https://www.stem.org.uk/elibrary/resource/30498</a:t>
            </a:r>
            <a:r>
              <a:rPr lang="en-GB" sz="2800" dirty="0">
                <a:latin typeface="Comic Sans MS" panose="030F0702030302020204" pitchFamily="66" charset="0"/>
              </a:rPr>
              <a:t>  </a:t>
            </a:r>
          </a:p>
        </p:txBody>
      </p:sp>
      <p:pic>
        <p:nvPicPr>
          <p:cNvPr id="6" name="Picture 5">
            <a:extLst>
              <a:ext uri="{FF2B5EF4-FFF2-40B4-BE49-F238E27FC236}">
                <a16:creationId xmlns:a16="http://schemas.microsoft.com/office/drawing/2014/main" id="{256807DE-E2C0-4C20-BCC3-394548562447}"/>
              </a:ext>
            </a:extLst>
          </p:cNvPr>
          <p:cNvPicPr>
            <a:picLocks noChangeAspect="1"/>
          </p:cNvPicPr>
          <p:nvPr/>
        </p:nvPicPr>
        <p:blipFill rotWithShape="1">
          <a:blip r:embed="rId3"/>
          <a:srcRect l="17706" t="37526" r="36830" b="12440"/>
          <a:stretch/>
        </p:blipFill>
        <p:spPr>
          <a:xfrm>
            <a:off x="2532668" y="2357748"/>
            <a:ext cx="7126664" cy="4411743"/>
          </a:xfrm>
          <a:prstGeom prst="rect">
            <a:avLst/>
          </a:prstGeom>
        </p:spPr>
      </p:pic>
    </p:spTree>
    <p:extLst>
      <p:ext uri="{BB962C8B-B14F-4D97-AF65-F5344CB8AC3E}">
        <p14:creationId xmlns:p14="http://schemas.microsoft.com/office/powerpoint/2010/main" val="1477075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1CCBF-2284-4394-B170-760F94EDC3A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159C4B-2AFC-43ED-8266-2F37E8C7DC0E}"/>
              </a:ext>
            </a:extLst>
          </p:cNvPr>
          <p:cNvSpPr>
            <a:spLocks noGrp="1"/>
          </p:cNvSpPr>
          <p:nvPr>
            <p:ph idx="1"/>
          </p:nvPr>
        </p:nvSpPr>
        <p:spPr/>
        <p:txBody>
          <a:bodyPr>
            <a:normAutofit/>
          </a:bodyPr>
          <a:lstStyle/>
          <a:p>
            <a:r>
              <a:rPr lang="en-GB" sz="2100" dirty="0">
                <a:latin typeface="Comic Sans MS" panose="030F0702030302020204" pitchFamily="66" charset="0"/>
              </a:rPr>
              <a:t>Look at the images of biscuits below.</a:t>
            </a:r>
          </a:p>
          <a:p>
            <a:r>
              <a:rPr lang="en-GB" sz="2100" dirty="0">
                <a:latin typeface="Comic Sans MS" panose="030F0702030302020204" pitchFamily="66" charset="0"/>
              </a:rPr>
              <a:t>Can you order them by complexity?</a:t>
            </a:r>
          </a:p>
          <a:p>
            <a:endParaRPr lang="en-GB" sz="2100" dirty="0">
              <a:latin typeface="Comic Sans MS" panose="030F0702030302020204" pitchFamily="66" charset="0"/>
            </a:endParaRPr>
          </a:p>
          <a:p>
            <a:r>
              <a:rPr lang="en-GB" sz="2100" i="1" dirty="0">
                <a:latin typeface="Comic Sans MS" panose="030F0702030302020204" pitchFamily="66" charset="0"/>
              </a:rPr>
              <a:t>E.g. simple digestives to biscuits with an added ingredient, then maybe layers and eventually layers AND chocolate coated.</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8BFE1A1B-0387-4FB7-BF11-73F47F07A81A}"/>
              </a:ext>
            </a:extLst>
          </p:cNvPr>
          <p:cNvPicPr>
            <a:picLocks noChangeAspect="1"/>
          </p:cNvPicPr>
          <p:nvPr/>
        </p:nvPicPr>
        <p:blipFill rotWithShape="1">
          <a:blip r:embed="rId2"/>
          <a:srcRect l="15000" t="48385" r="34432" b="32646"/>
          <a:stretch/>
        </p:blipFill>
        <p:spPr>
          <a:xfrm>
            <a:off x="1874227" y="4713402"/>
            <a:ext cx="8443546" cy="1781667"/>
          </a:xfrm>
          <a:prstGeom prst="rect">
            <a:avLst/>
          </a:prstGeom>
        </p:spPr>
      </p:pic>
    </p:spTree>
    <p:extLst>
      <p:ext uri="{BB962C8B-B14F-4D97-AF65-F5344CB8AC3E}">
        <p14:creationId xmlns:p14="http://schemas.microsoft.com/office/powerpoint/2010/main" val="1974103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52B79-EEDC-4F53-9C56-CC776CC1CFF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2AA49C-66A9-44E5-B4EB-536C601B9D21}"/>
              </a:ext>
            </a:extLst>
          </p:cNvPr>
          <p:cNvSpPr>
            <a:spLocks noGrp="1"/>
          </p:cNvSpPr>
          <p:nvPr>
            <p:ph idx="1"/>
          </p:nvPr>
        </p:nvSpPr>
        <p:spPr>
          <a:xfrm>
            <a:off x="527901" y="2603500"/>
            <a:ext cx="5568100" cy="3416300"/>
          </a:xfrm>
        </p:spPr>
        <p:txBody>
          <a:bodyPr>
            <a:normAutofit/>
          </a:bodyPr>
          <a:lstStyle/>
          <a:p>
            <a:r>
              <a:rPr lang="en-GB" sz="2100" dirty="0">
                <a:latin typeface="Comic Sans MS" panose="030F0702030302020204" pitchFamily="66" charset="0"/>
              </a:rPr>
              <a:t>We can create an evolutionary tree for the biscuits.</a:t>
            </a:r>
          </a:p>
          <a:p>
            <a:r>
              <a:rPr lang="en-GB" sz="2100" dirty="0">
                <a:latin typeface="Comic Sans MS" panose="030F0702030302020204" pitchFamily="66" charset="0"/>
              </a:rPr>
              <a:t>We can lay out the biscuits and draw a ‘V’ between the most complex (and closely related) biscuits and drawing relative links between all biscuits, identifying ‘common ancestors’ and features that ‘evolved.’</a:t>
            </a:r>
          </a:p>
        </p:txBody>
      </p:sp>
      <p:pic>
        <p:nvPicPr>
          <p:cNvPr id="4" name="Picture 3">
            <a:extLst>
              <a:ext uri="{FF2B5EF4-FFF2-40B4-BE49-F238E27FC236}">
                <a16:creationId xmlns:a16="http://schemas.microsoft.com/office/drawing/2014/main" id="{B98E70A5-CFCF-4B28-82D8-3D1D14CF2846}"/>
              </a:ext>
            </a:extLst>
          </p:cNvPr>
          <p:cNvPicPr>
            <a:picLocks noChangeAspect="1"/>
          </p:cNvPicPr>
          <p:nvPr/>
        </p:nvPicPr>
        <p:blipFill rotWithShape="1">
          <a:blip r:embed="rId2"/>
          <a:srcRect l="18711" t="26804" r="49124" b="35395"/>
          <a:stretch/>
        </p:blipFill>
        <p:spPr>
          <a:xfrm>
            <a:off x="6509319" y="2603500"/>
            <a:ext cx="5682681" cy="3756581"/>
          </a:xfrm>
          <a:prstGeom prst="rect">
            <a:avLst/>
          </a:prstGeom>
        </p:spPr>
      </p:pic>
    </p:spTree>
    <p:extLst>
      <p:ext uri="{BB962C8B-B14F-4D97-AF65-F5344CB8AC3E}">
        <p14:creationId xmlns:p14="http://schemas.microsoft.com/office/powerpoint/2010/main" val="2078800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FC437-BEA9-41EE-90DC-928BAAA8232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F4C0697-F5E9-4065-8B41-3E2912894A10}"/>
              </a:ext>
            </a:extLst>
          </p:cNvPr>
          <p:cNvSpPr>
            <a:spLocks noGrp="1"/>
          </p:cNvSpPr>
          <p:nvPr>
            <p:ph idx="1"/>
          </p:nvPr>
        </p:nvSpPr>
        <p:spPr>
          <a:xfrm>
            <a:off x="480063" y="2762054"/>
            <a:ext cx="5533534" cy="3416300"/>
          </a:xfrm>
        </p:spPr>
        <p:txBody>
          <a:bodyPr>
            <a:normAutofit/>
          </a:bodyPr>
          <a:lstStyle/>
          <a:p>
            <a:r>
              <a:rPr lang="en-GB" sz="2100" dirty="0">
                <a:latin typeface="Comic Sans MS" panose="030F0702030302020204" pitchFamily="66" charset="0"/>
              </a:rPr>
              <a:t>This is called a ‘cladogram.’</a:t>
            </a:r>
          </a:p>
          <a:p>
            <a:r>
              <a:rPr lang="en-GB" sz="2100" dirty="0">
                <a:latin typeface="Comic Sans MS" panose="030F0702030302020204" pitchFamily="66" charset="0"/>
              </a:rPr>
              <a:t>Cladograms are diagrams that show the evolutionary relationships between organisms.</a:t>
            </a:r>
          </a:p>
          <a:p>
            <a:r>
              <a:rPr lang="en-GB" sz="2100" dirty="0">
                <a:latin typeface="Comic Sans MS" panose="030F0702030302020204" pitchFamily="66" charset="0"/>
              </a:rPr>
              <a:t>They are used to represent a possible relationship between two groups.</a:t>
            </a:r>
          </a:p>
          <a:p>
            <a:r>
              <a:rPr lang="en-GB" sz="2100" dirty="0">
                <a:latin typeface="Comic Sans MS" panose="030F0702030302020204" pitchFamily="66" charset="0"/>
              </a:rPr>
              <a:t>They resemble a tree with branches off a main tree and are used to compare organisms visually. </a:t>
            </a:r>
          </a:p>
        </p:txBody>
      </p:sp>
      <p:pic>
        <p:nvPicPr>
          <p:cNvPr id="4" name="Picture 3">
            <a:extLst>
              <a:ext uri="{FF2B5EF4-FFF2-40B4-BE49-F238E27FC236}">
                <a16:creationId xmlns:a16="http://schemas.microsoft.com/office/drawing/2014/main" id="{3E20C947-3392-4B82-BE86-CAE47EA25353}"/>
              </a:ext>
            </a:extLst>
          </p:cNvPr>
          <p:cNvPicPr>
            <a:picLocks noChangeAspect="1"/>
          </p:cNvPicPr>
          <p:nvPr/>
        </p:nvPicPr>
        <p:blipFill rotWithShape="1">
          <a:blip r:embed="rId2"/>
          <a:srcRect l="15850" t="30379" r="38067" b="13822"/>
          <a:stretch/>
        </p:blipFill>
        <p:spPr>
          <a:xfrm>
            <a:off x="6178404" y="2762054"/>
            <a:ext cx="6013596" cy="4095946"/>
          </a:xfrm>
          <a:prstGeom prst="rect">
            <a:avLst/>
          </a:prstGeom>
        </p:spPr>
      </p:pic>
    </p:spTree>
    <p:extLst>
      <p:ext uri="{BB962C8B-B14F-4D97-AF65-F5344CB8AC3E}">
        <p14:creationId xmlns:p14="http://schemas.microsoft.com/office/powerpoint/2010/main" val="1184095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C5156-DFB9-4A45-BF0C-1F4E9FA2307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722A03C-6B80-4553-8727-96D5126A697B}"/>
              </a:ext>
            </a:extLst>
          </p:cNvPr>
          <p:cNvSpPr>
            <a:spLocks noGrp="1"/>
          </p:cNvSpPr>
          <p:nvPr>
            <p:ph idx="1"/>
          </p:nvPr>
        </p:nvSpPr>
        <p:spPr/>
        <p:txBody>
          <a:bodyPr>
            <a:normAutofit/>
          </a:bodyPr>
          <a:lstStyle/>
          <a:p>
            <a:r>
              <a:rPr lang="en-GB" sz="2100" dirty="0">
                <a:latin typeface="Comic Sans MS" panose="030F0702030302020204" pitchFamily="66" charset="0"/>
              </a:rPr>
              <a:t>Why do you think some early biscuits continue to be popular today and others aren’t?</a:t>
            </a:r>
          </a:p>
          <a:p>
            <a:endParaRPr lang="en-GB" sz="2100" dirty="0">
              <a:latin typeface="Comic Sans MS" panose="030F0702030302020204" pitchFamily="66" charset="0"/>
            </a:endParaRPr>
          </a:p>
          <a:p>
            <a:r>
              <a:rPr lang="en-GB" sz="2100" i="1" dirty="0">
                <a:latin typeface="Comic Sans MS" panose="030F0702030302020204" pitchFamily="66" charset="0"/>
              </a:rPr>
              <a:t>E.g. digestives keep well, aren’t too rich or indulgent and don’t melt. They are also great to dunk in tea! They are a success story and are fit for purpose.</a:t>
            </a:r>
          </a:p>
        </p:txBody>
      </p:sp>
      <p:pic>
        <p:nvPicPr>
          <p:cNvPr id="6146" name="Picture 2" descr="Thinking Brain Clipart, HD Png Download , Transparent Png Image - PNGitem">
            <a:extLst>
              <a:ext uri="{FF2B5EF4-FFF2-40B4-BE49-F238E27FC236}">
                <a16:creationId xmlns:a16="http://schemas.microsoft.com/office/drawing/2014/main" id="{A3005E89-96CF-4EDD-ACD6-3B59CBCE1CFC}"/>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9023219" y="4440883"/>
            <a:ext cx="3168781" cy="2417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256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D6C38-B90F-4440-B807-8DA5D28C8DB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BDD0F64-C970-4B22-8271-9E22EFDA77D4}"/>
              </a:ext>
            </a:extLst>
          </p:cNvPr>
          <p:cNvSpPr>
            <a:spLocks noGrp="1"/>
          </p:cNvSpPr>
          <p:nvPr>
            <p:ph idx="1"/>
          </p:nvPr>
        </p:nvSpPr>
        <p:spPr>
          <a:xfrm>
            <a:off x="523359" y="2493780"/>
            <a:ext cx="7989046" cy="4142690"/>
          </a:xfrm>
        </p:spPr>
        <p:txBody>
          <a:bodyPr>
            <a:normAutofit lnSpcReduction="10000"/>
          </a:bodyPr>
          <a:lstStyle/>
          <a:p>
            <a:r>
              <a:rPr lang="en-GB" sz="2100" dirty="0">
                <a:latin typeface="Comic Sans MS" panose="030F0702030302020204" pitchFamily="66" charset="0"/>
              </a:rPr>
              <a:t>This happens in nature too!</a:t>
            </a:r>
          </a:p>
          <a:p>
            <a:r>
              <a:rPr lang="en-GB" sz="2100" i="1" dirty="0">
                <a:latin typeface="Comic Sans MS" panose="030F0702030302020204" pitchFamily="66" charset="0"/>
              </a:rPr>
              <a:t>E.g. cockroaches – they have changed over time, through evolution, but the basic ‘model’ remains the same, as with ferns.</a:t>
            </a:r>
          </a:p>
          <a:p>
            <a:endParaRPr lang="en-GB" sz="2100" dirty="0">
              <a:latin typeface="Comic Sans MS" panose="030F0702030302020204" pitchFamily="66" charset="0"/>
            </a:endParaRPr>
          </a:p>
          <a:p>
            <a:r>
              <a:rPr lang="en-GB" sz="2100" dirty="0">
                <a:latin typeface="Comic Sans MS" panose="030F0702030302020204" pitchFamily="66" charset="0"/>
              </a:rPr>
              <a:t>Remember: it is not always the strongest or most successful at that moment in time that necessarily survives long term, but the most adaptable – think about bacteria!</a:t>
            </a:r>
          </a:p>
          <a:p>
            <a:endParaRPr lang="en-GB" sz="2100" dirty="0">
              <a:latin typeface="Comic Sans MS" panose="030F0702030302020204" pitchFamily="66" charset="0"/>
            </a:endParaRPr>
          </a:p>
          <a:p>
            <a:r>
              <a:rPr lang="en-GB" sz="2100" dirty="0">
                <a:latin typeface="Comic Sans MS" panose="030F0702030302020204" pitchFamily="66" charset="0"/>
              </a:rPr>
              <a:t>We are going to be creating and interpreting our own cladograms today!</a:t>
            </a:r>
          </a:p>
        </p:txBody>
      </p:sp>
      <p:pic>
        <p:nvPicPr>
          <p:cNvPr id="7170" name="Picture 2" descr="Cockroaches could soon be almost impossible to kill with pesticides |  Pesticides | The Guardian">
            <a:extLst>
              <a:ext uri="{FF2B5EF4-FFF2-40B4-BE49-F238E27FC236}">
                <a16:creationId xmlns:a16="http://schemas.microsoft.com/office/drawing/2014/main" id="{303BB2B6-E377-472A-83B9-6F78962F19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4912" y="2196446"/>
            <a:ext cx="3337088" cy="250281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OMPOST FOR HARDY FERNS &amp;amp; ORNAMENTAL GRASSES">
            <a:extLst>
              <a:ext uri="{FF2B5EF4-FFF2-40B4-BE49-F238E27FC236}">
                <a16:creationId xmlns:a16="http://schemas.microsoft.com/office/drawing/2014/main" id="{B0B01691-AE35-426E-8F23-3FD0D81C6A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3525" y="4641917"/>
            <a:ext cx="3298475" cy="2212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1660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BDDC-FB5B-4851-92A9-6190F006D8D9}"/>
              </a:ext>
            </a:extLst>
          </p:cNvPr>
          <p:cNvSpPr>
            <a:spLocks noGrp="1"/>
          </p:cNvSpPr>
          <p:nvPr>
            <p:ph type="title"/>
          </p:nvPr>
        </p:nvSpPr>
        <p:spPr/>
        <p:txBody>
          <a:bodyPr/>
          <a:lstStyle/>
          <a:p>
            <a:r>
              <a:rPr lang="en-GB" sz="5400" dirty="0">
                <a:latin typeface="Comic Sans MS" panose="030F0702030302020204" pitchFamily="66" charset="0"/>
              </a:rPr>
              <a:t>Step 1</a:t>
            </a:r>
          </a:p>
        </p:txBody>
      </p:sp>
      <p:sp>
        <p:nvSpPr>
          <p:cNvPr id="3" name="Content Placeholder 2">
            <a:extLst>
              <a:ext uri="{FF2B5EF4-FFF2-40B4-BE49-F238E27FC236}">
                <a16:creationId xmlns:a16="http://schemas.microsoft.com/office/drawing/2014/main" id="{8DB2E8C0-CED3-45CB-AFE3-1B65FC3822D2}"/>
              </a:ext>
            </a:extLst>
          </p:cNvPr>
          <p:cNvSpPr>
            <a:spLocks noGrp="1"/>
          </p:cNvSpPr>
          <p:nvPr>
            <p:ph idx="1"/>
          </p:nvPr>
        </p:nvSpPr>
        <p:spPr>
          <a:xfrm>
            <a:off x="2352138" y="2743371"/>
            <a:ext cx="8135466" cy="3416300"/>
          </a:xfrm>
        </p:spPr>
        <p:txBody>
          <a:bodyPr>
            <a:normAutofit/>
          </a:bodyPr>
          <a:lstStyle/>
          <a:p>
            <a:r>
              <a:rPr lang="en-US" sz="2100" dirty="0">
                <a:latin typeface="Comic Sans MS" panose="030F0702030302020204" pitchFamily="66" charset="0"/>
              </a:rPr>
              <a:t>Begin by filling in the table. </a:t>
            </a:r>
            <a:endParaRPr lang="en-GB" sz="2100" dirty="0">
              <a:latin typeface="Comic Sans MS" panose="030F0702030302020204" pitchFamily="66" charset="0"/>
            </a:endParaRPr>
          </a:p>
          <a:p>
            <a:r>
              <a:rPr lang="en-US" sz="2100" dirty="0">
                <a:latin typeface="Comic Sans MS" panose="030F0702030302020204" pitchFamily="66" charset="0"/>
              </a:rPr>
              <a:t>Mark an X if the species has the trait and O if they do not.</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AED0326-49A1-4A65-8FD0-CF8B4C6542C6}"/>
              </a:ext>
            </a:extLst>
          </p:cNvPr>
          <p:cNvPicPr>
            <a:picLocks noChangeAspect="1"/>
          </p:cNvPicPr>
          <p:nvPr/>
        </p:nvPicPr>
        <p:blipFill rotWithShape="1">
          <a:blip r:embed="rId2"/>
          <a:srcRect l="18665" t="28728" r="18119" b="36220"/>
          <a:stretch/>
        </p:blipFill>
        <p:spPr>
          <a:xfrm>
            <a:off x="115938" y="3721232"/>
            <a:ext cx="9800429" cy="3056641"/>
          </a:xfrm>
          <a:prstGeom prst="rect">
            <a:avLst/>
          </a:prstGeom>
        </p:spPr>
      </p:pic>
      <p:pic>
        <p:nvPicPr>
          <p:cNvPr id="12290" name="Picture 2" descr="Curious Kids: Do worms have blood? And if so, what colour is it?">
            <a:extLst>
              <a:ext uri="{FF2B5EF4-FFF2-40B4-BE49-F238E27FC236}">
                <a16:creationId xmlns:a16="http://schemas.microsoft.com/office/drawing/2014/main" id="{B6DC22D5-4E2E-4960-BC9F-3EC0ADEFDED4}"/>
              </a:ext>
            </a:extLst>
          </p:cNvPr>
          <p:cNvPicPr>
            <a:picLocks noChangeAspect="1" noChangeArrowheads="1"/>
          </p:cNvPicPr>
          <p:nvPr/>
        </p:nvPicPr>
        <p:blipFill rotWithShape="1">
          <a:blip r:embed="rId3">
            <a:clrChange>
              <a:clrFrom>
                <a:srgbClr val="FEFFFF"/>
              </a:clrFrom>
              <a:clrTo>
                <a:srgbClr val="FEFFFF">
                  <a:alpha val="0"/>
                </a:srgbClr>
              </a:clrTo>
            </a:clrChange>
            <a:extLst>
              <a:ext uri="{28A0092B-C50C-407E-A947-70E740481C1C}">
                <a14:useLocalDpi xmlns:a14="http://schemas.microsoft.com/office/drawing/2010/main" val="0"/>
              </a:ext>
            </a:extLst>
          </a:blip>
          <a:srcRect l="5547" t="12449" r="6904" b="17633"/>
          <a:stretch/>
        </p:blipFill>
        <p:spPr bwMode="auto">
          <a:xfrm>
            <a:off x="9846676" y="1944419"/>
            <a:ext cx="2346761" cy="121794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ow intelligent are spiders? | Spiders | The Guardian">
            <a:extLst>
              <a:ext uri="{FF2B5EF4-FFF2-40B4-BE49-F238E27FC236}">
                <a16:creationId xmlns:a16="http://schemas.microsoft.com/office/drawing/2014/main" id="{E34A639D-4C73-4613-8152-5AA501C1849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60532" y="2794132"/>
            <a:ext cx="2353027" cy="228960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Carpenter Ant Identification, Habitat &amp;amp; Behavior - The Bug Man">
            <a:extLst>
              <a:ext uri="{FF2B5EF4-FFF2-40B4-BE49-F238E27FC236}">
                <a16:creationId xmlns:a16="http://schemas.microsoft.com/office/drawing/2014/main" id="{6B9383CF-85A0-4765-B4E2-00C11566CC55}"/>
              </a:ext>
            </a:extLst>
          </p:cNvPr>
          <p:cNvPicPr>
            <a:picLocks noChangeAspect="1" noChangeArrowheads="1"/>
          </p:cNvPicPr>
          <p:nvPr/>
        </p:nvPicPr>
        <p:blipFill rotWithShape="1">
          <a:blip r:embed="rId5">
            <a:clrChange>
              <a:clrFrom>
                <a:srgbClr val="F9FAFC"/>
              </a:clrFrom>
              <a:clrTo>
                <a:srgbClr val="F9FAFC">
                  <a:alpha val="0"/>
                </a:srgbClr>
              </a:clrTo>
            </a:clrChange>
            <a:extLst>
              <a:ext uri="{28A0092B-C50C-407E-A947-70E740481C1C}">
                <a14:useLocalDpi xmlns:a14="http://schemas.microsoft.com/office/drawing/2010/main" val="0"/>
              </a:ext>
            </a:extLst>
          </a:blip>
          <a:srcRect l="22531" t="12702" r="12804" b="14918"/>
          <a:stretch/>
        </p:blipFill>
        <p:spPr bwMode="auto">
          <a:xfrm>
            <a:off x="10086516" y="4912866"/>
            <a:ext cx="2140899" cy="1918976"/>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House Flies Identification | Get Rid of House Flies | Orkin">
            <a:extLst>
              <a:ext uri="{FF2B5EF4-FFF2-40B4-BE49-F238E27FC236}">
                <a16:creationId xmlns:a16="http://schemas.microsoft.com/office/drawing/2014/main" id="{877354C8-3902-4A26-B2D7-9F843330F6A4}"/>
              </a:ext>
            </a:extLst>
          </p:cNvPr>
          <p:cNvPicPr>
            <a:picLocks noChangeAspect="1" noChangeArrowheads="1"/>
          </p:cNvPicPr>
          <p:nvPr/>
        </p:nvPicPr>
        <p:blipFill rotWithShape="1">
          <a:blip r:embed="rId6">
            <a:clrChange>
              <a:clrFrom>
                <a:srgbClr val="FEFEFE"/>
              </a:clrFrom>
              <a:clrTo>
                <a:srgbClr val="FEFEFE">
                  <a:alpha val="0"/>
                </a:srgbClr>
              </a:clrTo>
            </a:clrChange>
            <a:extLst>
              <a:ext uri="{28A0092B-C50C-407E-A947-70E740481C1C}">
                <a14:useLocalDpi xmlns:a14="http://schemas.microsoft.com/office/drawing/2010/main" val="0"/>
              </a:ext>
            </a:extLst>
          </a:blip>
          <a:srcRect l="8962" t="3403" r="11576" b="6427"/>
          <a:stretch/>
        </p:blipFill>
        <p:spPr bwMode="auto">
          <a:xfrm>
            <a:off x="0" y="1997881"/>
            <a:ext cx="2352138" cy="2132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792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1BDDC-FB5B-4851-92A9-6190F006D8D9}"/>
              </a:ext>
            </a:extLst>
          </p:cNvPr>
          <p:cNvSpPr>
            <a:spLocks noGrp="1"/>
          </p:cNvSpPr>
          <p:nvPr>
            <p:ph type="title"/>
          </p:nvPr>
        </p:nvSpPr>
        <p:spPr/>
        <p:txBody>
          <a:bodyPr/>
          <a:lstStyle/>
          <a:p>
            <a:r>
              <a:rPr lang="en-GB" sz="5400" dirty="0">
                <a:latin typeface="Comic Sans MS" panose="030F0702030302020204" pitchFamily="66" charset="0"/>
              </a:rPr>
              <a:t>Step 1 - Answers</a:t>
            </a:r>
          </a:p>
        </p:txBody>
      </p:sp>
      <p:pic>
        <p:nvPicPr>
          <p:cNvPr id="4" name="Picture 3">
            <a:extLst>
              <a:ext uri="{FF2B5EF4-FFF2-40B4-BE49-F238E27FC236}">
                <a16:creationId xmlns:a16="http://schemas.microsoft.com/office/drawing/2014/main" id="{4AED0326-49A1-4A65-8FD0-CF8B4C6542C6}"/>
              </a:ext>
            </a:extLst>
          </p:cNvPr>
          <p:cNvPicPr>
            <a:picLocks noChangeAspect="1"/>
          </p:cNvPicPr>
          <p:nvPr/>
        </p:nvPicPr>
        <p:blipFill rotWithShape="1">
          <a:blip r:embed="rId2"/>
          <a:srcRect l="18665" t="28728" r="18119" b="36220"/>
          <a:stretch/>
        </p:blipFill>
        <p:spPr>
          <a:xfrm>
            <a:off x="997823" y="2853439"/>
            <a:ext cx="9800429" cy="3056641"/>
          </a:xfrm>
          <a:prstGeom prst="rect">
            <a:avLst/>
          </a:prstGeom>
        </p:spPr>
      </p:pic>
      <p:sp>
        <p:nvSpPr>
          <p:cNvPr id="5" name="TextBox 4">
            <a:extLst>
              <a:ext uri="{FF2B5EF4-FFF2-40B4-BE49-F238E27FC236}">
                <a16:creationId xmlns:a16="http://schemas.microsoft.com/office/drawing/2014/main" id="{9D46BF28-B2A5-4B36-BE44-E57810A97627}"/>
              </a:ext>
            </a:extLst>
          </p:cNvPr>
          <p:cNvSpPr txBox="1"/>
          <p:nvPr/>
        </p:nvSpPr>
        <p:spPr>
          <a:xfrm>
            <a:off x="5399273" y="3502711"/>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6" name="TextBox 5">
            <a:extLst>
              <a:ext uri="{FF2B5EF4-FFF2-40B4-BE49-F238E27FC236}">
                <a16:creationId xmlns:a16="http://schemas.microsoft.com/office/drawing/2014/main" id="{E40F3E47-D85C-451D-8893-F91153AAF603}"/>
              </a:ext>
            </a:extLst>
          </p:cNvPr>
          <p:cNvSpPr txBox="1"/>
          <p:nvPr/>
        </p:nvSpPr>
        <p:spPr>
          <a:xfrm>
            <a:off x="5399273" y="4090671"/>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7" name="TextBox 6">
            <a:extLst>
              <a:ext uri="{FF2B5EF4-FFF2-40B4-BE49-F238E27FC236}">
                <a16:creationId xmlns:a16="http://schemas.microsoft.com/office/drawing/2014/main" id="{A737A414-BE5F-4251-98E8-CA017F9FDCBE}"/>
              </a:ext>
            </a:extLst>
          </p:cNvPr>
          <p:cNvSpPr txBox="1"/>
          <p:nvPr/>
        </p:nvSpPr>
        <p:spPr>
          <a:xfrm>
            <a:off x="6874112" y="4090671"/>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8" name="TextBox 7">
            <a:extLst>
              <a:ext uri="{FF2B5EF4-FFF2-40B4-BE49-F238E27FC236}">
                <a16:creationId xmlns:a16="http://schemas.microsoft.com/office/drawing/2014/main" id="{CFCA5EC9-CA42-40FE-AF5B-B0AD9613223A}"/>
              </a:ext>
            </a:extLst>
          </p:cNvPr>
          <p:cNvSpPr txBox="1"/>
          <p:nvPr/>
        </p:nvSpPr>
        <p:spPr>
          <a:xfrm>
            <a:off x="5399273" y="4716837"/>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9" name="TextBox 8">
            <a:extLst>
              <a:ext uri="{FF2B5EF4-FFF2-40B4-BE49-F238E27FC236}">
                <a16:creationId xmlns:a16="http://schemas.microsoft.com/office/drawing/2014/main" id="{B0B2909D-80F2-48F1-B9C3-9F78AE3D2955}"/>
              </a:ext>
            </a:extLst>
          </p:cNvPr>
          <p:cNvSpPr txBox="1"/>
          <p:nvPr/>
        </p:nvSpPr>
        <p:spPr>
          <a:xfrm>
            <a:off x="6874111" y="4716837"/>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0" name="TextBox 9">
            <a:extLst>
              <a:ext uri="{FF2B5EF4-FFF2-40B4-BE49-F238E27FC236}">
                <a16:creationId xmlns:a16="http://schemas.microsoft.com/office/drawing/2014/main" id="{A15E4A42-CC1D-451E-96AA-4B6D601F298A}"/>
              </a:ext>
            </a:extLst>
          </p:cNvPr>
          <p:cNvSpPr txBox="1"/>
          <p:nvPr/>
        </p:nvSpPr>
        <p:spPr>
          <a:xfrm>
            <a:off x="8296257" y="4721420"/>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1" name="TextBox 10">
            <a:extLst>
              <a:ext uri="{FF2B5EF4-FFF2-40B4-BE49-F238E27FC236}">
                <a16:creationId xmlns:a16="http://schemas.microsoft.com/office/drawing/2014/main" id="{77CBC8CD-29FC-4604-B373-278C8575BE24}"/>
              </a:ext>
            </a:extLst>
          </p:cNvPr>
          <p:cNvSpPr txBox="1"/>
          <p:nvPr/>
        </p:nvSpPr>
        <p:spPr>
          <a:xfrm>
            <a:off x="5399272" y="5348662"/>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2" name="TextBox 11">
            <a:extLst>
              <a:ext uri="{FF2B5EF4-FFF2-40B4-BE49-F238E27FC236}">
                <a16:creationId xmlns:a16="http://schemas.microsoft.com/office/drawing/2014/main" id="{460F96E5-63E3-4B67-9CCD-D67ABFEE2732}"/>
              </a:ext>
            </a:extLst>
          </p:cNvPr>
          <p:cNvSpPr txBox="1"/>
          <p:nvPr/>
        </p:nvSpPr>
        <p:spPr>
          <a:xfrm>
            <a:off x="6874111" y="532790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3" name="TextBox 12">
            <a:extLst>
              <a:ext uri="{FF2B5EF4-FFF2-40B4-BE49-F238E27FC236}">
                <a16:creationId xmlns:a16="http://schemas.microsoft.com/office/drawing/2014/main" id="{C803BC32-39C0-4431-B31F-48B291FFA355}"/>
              </a:ext>
            </a:extLst>
          </p:cNvPr>
          <p:cNvSpPr txBox="1"/>
          <p:nvPr/>
        </p:nvSpPr>
        <p:spPr>
          <a:xfrm>
            <a:off x="8296257" y="5348662"/>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4" name="TextBox 13">
            <a:extLst>
              <a:ext uri="{FF2B5EF4-FFF2-40B4-BE49-F238E27FC236}">
                <a16:creationId xmlns:a16="http://schemas.microsoft.com/office/drawing/2014/main" id="{9DDAF45E-953F-45FC-8AA1-2A533756F996}"/>
              </a:ext>
            </a:extLst>
          </p:cNvPr>
          <p:cNvSpPr txBox="1"/>
          <p:nvPr/>
        </p:nvSpPr>
        <p:spPr>
          <a:xfrm>
            <a:off x="9800721" y="5348662"/>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Tree>
    <p:extLst>
      <p:ext uri="{BB962C8B-B14F-4D97-AF65-F5344CB8AC3E}">
        <p14:creationId xmlns:p14="http://schemas.microsoft.com/office/powerpoint/2010/main" val="38199295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3051B-A8DD-40B0-84E0-5DB4A34667E1}"/>
              </a:ext>
            </a:extLst>
          </p:cNvPr>
          <p:cNvSpPr>
            <a:spLocks noGrp="1"/>
          </p:cNvSpPr>
          <p:nvPr>
            <p:ph type="title"/>
          </p:nvPr>
        </p:nvSpPr>
        <p:spPr/>
        <p:txBody>
          <a:bodyPr/>
          <a:lstStyle/>
          <a:p>
            <a:r>
              <a:rPr lang="en-GB" sz="5400" dirty="0">
                <a:latin typeface="Comic Sans MS" panose="030F0702030302020204" pitchFamily="66" charset="0"/>
              </a:rPr>
              <a:t>Step 2</a:t>
            </a:r>
          </a:p>
        </p:txBody>
      </p:sp>
      <p:sp>
        <p:nvSpPr>
          <p:cNvPr id="3" name="Content Placeholder 2">
            <a:extLst>
              <a:ext uri="{FF2B5EF4-FFF2-40B4-BE49-F238E27FC236}">
                <a16:creationId xmlns:a16="http://schemas.microsoft.com/office/drawing/2014/main" id="{C684C427-6390-4994-99AF-E6C96EB9B26A}"/>
              </a:ext>
            </a:extLst>
          </p:cNvPr>
          <p:cNvSpPr>
            <a:spLocks noGrp="1"/>
          </p:cNvSpPr>
          <p:nvPr>
            <p:ph idx="1"/>
          </p:nvPr>
        </p:nvSpPr>
        <p:spPr>
          <a:xfrm>
            <a:off x="461913" y="2331248"/>
            <a:ext cx="11217897" cy="3416300"/>
          </a:xfrm>
        </p:spPr>
        <p:txBody>
          <a:bodyPr>
            <a:normAutofit/>
          </a:bodyPr>
          <a:lstStyle/>
          <a:p>
            <a:r>
              <a:rPr lang="en-GB" sz="2100" dirty="0">
                <a:latin typeface="Comic Sans MS" panose="030F0702030302020204" pitchFamily="66" charset="0"/>
              </a:rPr>
              <a:t>Next, count how many times you chose ‘yes’ (X) for each characteristic. </a:t>
            </a:r>
          </a:p>
          <a:p>
            <a:r>
              <a:rPr lang="en-GB" sz="2100" dirty="0">
                <a:latin typeface="Comic Sans MS" panose="030F0702030302020204" pitchFamily="66" charset="0"/>
              </a:rPr>
              <a:t>Those characteristics with a large number of ‘yeses’ are more ancestral characteristics because they are shared by many. </a:t>
            </a:r>
          </a:p>
          <a:p>
            <a:endParaRPr lang="en-GB" sz="2100" dirty="0">
              <a:latin typeface="Comic Sans MS" panose="030F0702030302020204" pitchFamily="66" charset="0"/>
            </a:endParaRPr>
          </a:p>
        </p:txBody>
      </p:sp>
      <p:pic>
        <p:nvPicPr>
          <p:cNvPr id="5" name="Picture 4">
            <a:extLst>
              <a:ext uri="{FF2B5EF4-FFF2-40B4-BE49-F238E27FC236}">
                <a16:creationId xmlns:a16="http://schemas.microsoft.com/office/drawing/2014/main" id="{597559B8-39B3-44D7-8AFB-932D651245B6}"/>
              </a:ext>
            </a:extLst>
          </p:cNvPr>
          <p:cNvPicPr>
            <a:picLocks noChangeAspect="1"/>
          </p:cNvPicPr>
          <p:nvPr/>
        </p:nvPicPr>
        <p:blipFill rotWithShape="1">
          <a:blip r:embed="rId2"/>
          <a:srcRect l="18665" t="28728" r="18119" b="36220"/>
          <a:stretch/>
        </p:blipFill>
        <p:spPr>
          <a:xfrm>
            <a:off x="1154954" y="3673571"/>
            <a:ext cx="9800429" cy="3056641"/>
          </a:xfrm>
          <a:prstGeom prst="rect">
            <a:avLst/>
          </a:prstGeom>
        </p:spPr>
      </p:pic>
      <p:sp>
        <p:nvSpPr>
          <p:cNvPr id="6" name="TextBox 5">
            <a:extLst>
              <a:ext uri="{FF2B5EF4-FFF2-40B4-BE49-F238E27FC236}">
                <a16:creationId xmlns:a16="http://schemas.microsoft.com/office/drawing/2014/main" id="{07FCF70E-8CFC-4662-BAB2-2D635C015715}"/>
              </a:ext>
            </a:extLst>
          </p:cNvPr>
          <p:cNvSpPr txBox="1"/>
          <p:nvPr/>
        </p:nvSpPr>
        <p:spPr>
          <a:xfrm>
            <a:off x="5556404" y="432284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7" name="TextBox 6">
            <a:extLst>
              <a:ext uri="{FF2B5EF4-FFF2-40B4-BE49-F238E27FC236}">
                <a16:creationId xmlns:a16="http://schemas.microsoft.com/office/drawing/2014/main" id="{79082CE8-F2C9-4767-91EA-AE3FC5D550AD}"/>
              </a:ext>
            </a:extLst>
          </p:cNvPr>
          <p:cNvSpPr txBox="1"/>
          <p:nvPr/>
        </p:nvSpPr>
        <p:spPr>
          <a:xfrm>
            <a:off x="5556404" y="491080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8" name="TextBox 7">
            <a:extLst>
              <a:ext uri="{FF2B5EF4-FFF2-40B4-BE49-F238E27FC236}">
                <a16:creationId xmlns:a16="http://schemas.microsoft.com/office/drawing/2014/main" id="{023466A0-0F6E-4750-A834-2BF1744E6CA8}"/>
              </a:ext>
            </a:extLst>
          </p:cNvPr>
          <p:cNvSpPr txBox="1"/>
          <p:nvPr/>
        </p:nvSpPr>
        <p:spPr>
          <a:xfrm>
            <a:off x="7031243" y="491080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9" name="TextBox 8">
            <a:extLst>
              <a:ext uri="{FF2B5EF4-FFF2-40B4-BE49-F238E27FC236}">
                <a16:creationId xmlns:a16="http://schemas.microsoft.com/office/drawing/2014/main" id="{C8FFFC06-21A0-4317-BFCE-A9039708FFFF}"/>
              </a:ext>
            </a:extLst>
          </p:cNvPr>
          <p:cNvSpPr txBox="1"/>
          <p:nvPr/>
        </p:nvSpPr>
        <p:spPr>
          <a:xfrm>
            <a:off x="5556404" y="5536969"/>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0" name="TextBox 9">
            <a:extLst>
              <a:ext uri="{FF2B5EF4-FFF2-40B4-BE49-F238E27FC236}">
                <a16:creationId xmlns:a16="http://schemas.microsoft.com/office/drawing/2014/main" id="{748520F4-00C4-411C-8025-8AB26026CC63}"/>
              </a:ext>
            </a:extLst>
          </p:cNvPr>
          <p:cNvSpPr txBox="1"/>
          <p:nvPr/>
        </p:nvSpPr>
        <p:spPr>
          <a:xfrm>
            <a:off x="7031242" y="5536969"/>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1" name="TextBox 10">
            <a:extLst>
              <a:ext uri="{FF2B5EF4-FFF2-40B4-BE49-F238E27FC236}">
                <a16:creationId xmlns:a16="http://schemas.microsoft.com/office/drawing/2014/main" id="{C063C766-E4D7-4085-A1B0-E04426B31E26}"/>
              </a:ext>
            </a:extLst>
          </p:cNvPr>
          <p:cNvSpPr txBox="1"/>
          <p:nvPr/>
        </p:nvSpPr>
        <p:spPr>
          <a:xfrm>
            <a:off x="8453388" y="5541552"/>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2" name="TextBox 11">
            <a:extLst>
              <a:ext uri="{FF2B5EF4-FFF2-40B4-BE49-F238E27FC236}">
                <a16:creationId xmlns:a16="http://schemas.microsoft.com/office/drawing/2014/main" id="{537370D3-3F3D-4BC2-A202-6CF6469377A6}"/>
              </a:ext>
            </a:extLst>
          </p:cNvPr>
          <p:cNvSpPr txBox="1"/>
          <p:nvPr/>
        </p:nvSpPr>
        <p:spPr>
          <a:xfrm>
            <a:off x="5556403" y="6168794"/>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3" name="TextBox 12">
            <a:extLst>
              <a:ext uri="{FF2B5EF4-FFF2-40B4-BE49-F238E27FC236}">
                <a16:creationId xmlns:a16="http://schemas.microsoft.com/office/drawing/2014/main" id="{E00EFB16-B50C-4653-B16A-05FA50BBB6AC}"/>
              </a:ext>
            </a:extLst>
          </p:cNvPr>
          <p:cNvSpPr txBox="1"/>
          <p:nvPr/>
        </p:nvSpPr>
        <p:spPr>
          <a:xfrm>
            <a:off x="7031242" y="6148035"/>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4" name="TextBox 13">
            <a:extLst>
              <a:ext uri="{FF2B5EF4-FFF2-40B4-BE49-F238E27FC236}">
                <a16:creationId xmlns:a16="http://schemas.microsoft.com/office/drawing/2014/main" id="{46E1E0F8-DA64-4F5F-B38B-5AA30FADFD21}"/>
              </a:ext>
            </a:extLst>
          </p:cNvPr>
          <p:cNvSpPr txBox="1"/>
          <p:nvPr/>
        </p:nvSpPr>
        <p:spPr>
          <a:xfrm>
            <a:off x="8453388" y="6168794"/>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5" name="TextBox 14">
            <a:extLst>
              <a:ext uri="{FF2B5EF4-FFF2-40B4-BE49-F238E27FC236}">
                <a16:creationId xmlns:a16="http://schemas.microsoft.com/office/drawing/2014/main" id="{4955D29E-0743-4C75-84C6-07FF3425F43D}"/>
              </a:ext>
            </a:extLst>
          </p:cNvPr>
          <p:cNvSpPr txBox="1"/>
          <p:nvPr/>
        </p:nvSpPr>
        <p:spPr>
          <a:xfrm>
            <a:off x="9957852" y="6168794"/>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Tree>
    <p:extLst>
      <p:ext uri="{BB962C8B-B14F-4D97-AF65-F5344CB8AC3E}">
        <p14:creationId xmlns:p14="http://schemas.microsoft.com/office/powerpoint/2010/main" val="3427415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3051B-A8DD-40B0-84E0-5DB4A34667E1}"/>
              </a:ext>
            </a:extLst>
          </p:cNvPr>
          <p:cNvSpPr>
            <a:spLocks noGrp="1"/>
          </p:cNvSpPr>
          <p:nvPr>
            <p:ph type="title"/>
          </p:nvPr>
        </p:nvSpPr>
        <p:spPr/>
        <p:txBody>
          <a:bodyPr/>
          <a:lstStyle/>
          <a:p>
            <a:r>
              <a:rPr lang="en-GB" sz="5400" dirty="0">
                <a:latin typeface="Comic Sans MS" panose="030F0702030302020204" pitchFamily="66" charset="0"/>
              </a:rPr>
              <a:t>Step 2</a:t>
            </a:r>
          </a:p>
        </p:txBody>
      </p:sp>
      <p:sp>
        <p:nvSpPr>
          <p:cNvPr id="3" name="Content Placeholder 2">
            <a:extLst>
              <a:ext uri="{FF2B5EF4-FFF2-40B4-BE49-F238E27FC236}">
                <a16:creationId xmlns:a16="http://schemas.microsoft.com/office/drawing/2014/main" id="{C684C427-6390-4994-99AF-E6C96EB9B26A}"/>
              </a:ext>
            </a:extLst>
          </p:cNvPr>
          <p:cNvSpPr>
            <a:spLocks noGrp="1"/>
          </p:cNvSpPr>
          <p:nvPr>
            <p:ph idx="1"/>
          </p:nvPr>
        </p:nvSpPr>
        <p:spPr>
          <a:xfrm>
            <a:off x="461913" y="2331248"/>
            <a:ext cx="11217897" cy="3416300"/>
          </a:xfrm>
        </p:spPr>
        <p:txBody>
          <a:bodyPr>
            <a:normAutofit/>
          </a:bodyPr>
          <a:lstStyle/>
          <a:p>
            <a:r>
              <a:rPr lang="en-GB" sz="2100">
                <a:latin typeface="Comic Sans MS" panose="030F0702030302020204" pitchFamily="66" charset="0"/>
              </a:rPr>
              <a:t>Those traits with fewer ‘yeses’ are derived characters and have evolved later.</a:t>
            </a:r>
          </a:p>
          <a:p>
            <a:r>
              <a:rPr lang="en-GB" sz="2100">
                <a:latin typeface="Comic Sans MS" panose="030F0702030302020204" pitchFamily="66" charset="0"/>
              </a:rPr>
              <a:t>“Derived characters are advanced traits that only appear in some members of an evolutionary group. </a:t>
            </a:r>
            <a:endParaRPr lang="en-GB" sz="2100" dirty="0">
              <a:latin typeface="Comic Sans MS" panose="030F0702030302020204" pitchFamily="66" charset="0"/>
            </a:endParaRPr>
          </a:p>
        </p:txBody>
      </p:sp>
      <p:pic>
        <p:nvPicPr>
          <p:cNvPr id="5" name="Picture 4">
            <a:extLst>
              <a:ext uri="{FF2B5EF4-FFF2-40B4-BE49-F238E27FC236}">
                <a16:creationId xmlns:a16="http://schemas.microsoft.com/office/drawing/2014/main" id="{597559B8-39B3-44D7-8AFB-932D651245B6}"/>
              </a:ext>
            </a:extLst>
          </p:cNvPr>
          <p:cNvPicPr>
            <a:picLocks noChangeAspect="1"/>
          </p:cNvPicPr>
          <p:nvPr/>
        </p:nvPicPr>
        <p:blipFill rotWithShape="1">
          <a:blip r:embed="rId2"/>
          <a:srcRect l="18665" t="28728" r="18119" b="36220"/>
          <a:stretch/>
        </p:blipFill>
        <p:spPr>
          <a:xfrm>
            <a:off x="1154954" y="3673571"/>
            <a:ext cx="9800429" cy="3056641"/>
          </a:xfrm>
          <a:prstGeom prst="rect">
            <a:avLst/>
          </a:prstGeom>
        </p:spPr>
      </p:pic>
      <p:sp>
        <p:nvSpPr>
          <p:cNvPr id="6" name="TextBox 5">
            <a:extLst>
              <a:ext uri="{FF2B5EF4-FFF2-40B4-BE49-F238E27FC236}">
                <a16:creationId xmlns:a16="http://schemas.microsoft.com/office/drawing/2014/main" id="{07FCF70E-8CFC-4662-BAB2-2D635C015715}"/>
              </a:ext>
            </a:extLst>
          </p:cNvPr>
          <p:cNvSpPr txBox="1"/>
          <p:nvPr/>
        </p:nvSpPr>
        <p:spPr>
          <a:xfrm>
            <a:off x="5556404" y="432284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7" name="TextBox 6">
            <a:extLst>
              <a:ext uri="{FF2B5EF4-FFF2-40B4-BE49-F238E27FC236}">
                <a16:creationId xmlns:a16="http://schemas.microsoft.com/office/drawing/2014/main" id="{79082CE8-F2C9-4767-91EA-AE3FC5D550AD}"/>
              </a:ext>
            </a:extLst>
          </p:cNvPr>
          <p:cNvSpPr txBox="1"/>
          <p:nvPr/>
        </p:nvSpPr>
        <p:spPr>
          <a:xfrm>
            <a:off x="5556404" y="491080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8" name="TextBox 7">
            <a:extLst>
              <a:ext uri="{FF2B5EF4-FFF2-40B4-BE49-F238E27FC236}">
                <a16:creationId xmlns:a16="http://schemas.microsoft.com/office/drawing/2014/main" id="{023466A0-0F6E-4750-A834-2BF1744E6CA8}"/>
              </a:ext>
            </a:extLst>
          </p:cNvPr>
          <p:cNvSpPr txBox="1"/>
          <p:nvPr/>
        </p:nvSpPr>
        <p:spPr>
          <a:xfrm>
            <a:off x="7031243" y="4910803"/>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9" name="TextBox 8">
            <a:extLst>
              <a:ext uri="{FF2B5EF4-FFF2-40B4-BE49-F238E27FC236}">
                <a16:creationId xmlns:a16="http://schemas.microsoft.com/office/drawing/2014/main" id="{C8FFFC06-21A0-4317-BFCE-A9039708FFFF}"/>
              </a:ext>
            </a:extLst>
          </p:cNvPr>
          <p:cNvSpPr txBox="1"/>
          <p:nvPr/>
        </p:nvSpPr>
        <p:spPr>
          <a:xfrm>
            <a:off x="5556404" y="5536969"/>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0" name="TextBox 9">
            <a:extLst>
              <a:ext uri="{FF2B5EF4-FFF2-40B4-BE49-F238E27FC236}">
                <a16:creationId xmlns:a16="http://schemas.microsoft.com/office/drawing/2014/main" id="{748520F4-00C4-411C-8025-8AB26026CC63}"/>
              </a:ext>
            </a:extLst>
          </p:cNvPr>
          <p:cNvSpPr txBox="1"/>
          <p:nvPr/>
        </p:nvSpPr>
        <p:spPr>
          <a:xfrm>
            <a:off x="7031242" y="5536969"/>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1" name="TextBox 10">
            <a:extLst>
              <a:ext uri="{FF2B5EF4-FFF2-40B4-BE49-F238E27FC236}">
                <a16:creationId xmlns:a16="http://schemas.microsoft.com/office/drawing/2014/main" id="{C063C766-E4D7-4085-A1B0-E04426B31E26}"/>
              </a:ext>
            </a:extLst>
          </p:cNvPr>
          <p:cNvSpPr txBox="1"/>
          <p:nvPr/>
        </p:nvSpPr>
        <p:spPr>
          <a:xfrm>
            <a:off x="8453388" y="5541552"/>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2" name="TextBox 11">
            <a:extLst>
              <a:ext uri="{FF2B5EF4-FFF2-40B4-BE49-F238E27FC236}">
                <a16:creationId xmlns:a16="http://schemas.microsoft.com/office/drawing/2014/main" id="{537370D3-3F3D-4BC2-A202-6CF6469377A6}"/>
              </a:ext>
            </a:extLst>
          </p:cNvPr>
          <p:cNvSpPr txBox="1"/>
          <p:nvPr/>
        </p:nvSpPr>
        <p:spPr>
          <a:xfrm>
            <a:off x="5556403" y="6168794"/>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3" name="TextBox 12">
            <a:extLst>
              <a:ext uri="{FF2B5EF4-FFF2-40B4-BE49-F238E27FC236}">
                <a16:creationId xmlns:a16="http://schemas.microsoft.com/office/drawing/2014/main" id="{E00EFB16-B50C-4653-B16A-05FA50BBB6AC}"/>
              </a:ext>
            </a:extLst>
          </p:cNvPr>
          <p:cNvSpPr txBox="1"/>
          <p:nvPr/>
        </p:nvSpPr>
        <p:spPr>
          <a:xfrm>
            <a:off x="7031242" y="6148035"/>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4" name="TextBox 13">
            <a:extLst>
              <a:ext uri="{FF2B5EF4-FFF2-40B4-BE49-F238E27FC236}">
                <a16:creationId xmlns:a16="http://schemas.microsoft.com/office/drawing/2014/main" id="{46E1E0F8-DA64-4F5F-B38B-5AA30FADFD21}"/>
              </a:ext>
            </a:extLst>
          </p:cNvPr>
          <p:cNvSpPr txBox="1"/>
          <p:nvPr/>
        </p:nvSpPr>
        <p:spPr>
          <a:xfrm>
            <a:off x="8453388" y="6168794"/>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
        <p:nvSpPr>
          <p:cNvPr id="15" name="TextBox 14">
            <a:extLst>
              <a:ext uri="{FF2B5EF4-FFF2-40B4-BE49-F238E27FC236}">
                <a16:creationId xmlns:a16="http://schemas.microsoft.com/office/drawing/2014/main" id="{4955D29E-0743-4C75-84C6-07FF3425F43D}"/>
              </a:ext>
            </a:extLst>
          </p:cNvPr>
          <p:cNvSpPr txBox="1"/>
          <p:nvPr/>
        </p:nvSpPr>
        <p:spPr>
          <a:xfrm>
            <a:off x="9957852" y="6168794"/>
            <a:ext cx="498763" cy="415498"/>
          </a:xfrm>
          <a:prstGeom prst="rect">
            <a:avLst/>
          </a:prstGeom>
          <a:noFill/>
        </p:spPr>
        <p:txBody>
          <a:bodyPr wrap="square" rtlCol="0">
            <a:spAutoFit/>
          </a:bodyPr>
          <a:lstStyle/>
          <a:p>
            <a:r>
              <a:rPr lang="en-GB" sz="2100" dirty="0">
                <a:latin typeface="Comic Sans MS" panose="030F0702030302020204" pitchFamily="66" charset="0"/>
              </a:rPr>
              <a:t>X</a:t>
            </a:r>
          </a:p>
        </p:txBody>
      </p:sp>
    </p:spTree>
    <p:extLst>
      <p:ext uri="{BB962C8B-B14F-4D97-AF65-F5344CB8AC3E}">
        <p14:creationId xmlns:p14="http://schemas.microsoft.com/office/powerpoint/2010/main" val="3345368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3051B-A8DD-40B0-84E0-5DB4A34667E1}"/>
              </a:ext>
            </a:extLst>
          </p:cNvPr>
          <p:cNvSpPr>
            <a:spLocks noGrp="1"/>
          </p:cNvSpPr>
          <p:nvPr>
            <p:ph type="title"/>
          </p:nvPr>
        </p:nvSpPr>
        <p:spPr/>
        <p:txBody>
          <a:bodyPr/>
          <a:lstStyle/>
          <a:p>
            <a:r>
              <a:rPr lang="en-GB" sz="5400" dirty="0">
                <a:latin typeface="Comic Sans MS" panose="030F0702030302020204" pitchFamily="66" charset="0"/>
              </a:rPr>
              <a:t>Step 2</a:t>
            </a:r>
          </a:p>
        </p:txBody>
      </p:sp>
      <p:sp>
        <p:nvSpPr>
          <p:cNvPr id="3" name="Content Placeholder 2">
            <a:extLst>
              <a:ext uri="{FF2B5EF4-FFF2-40B4-BE49-F238E27FC236}">
                <a16:creationId xmlns:a16="http://schemas.microsoft.com/office/drawing/2014/main" id="{C684C427-6390-4994-99AF-E6C96EB9B26A}"/>
              </a:ext>
            </a:extLst>
          </p:cNvPr>
          <p:cNvSpPr>
            <a:spLocks noGrp="1"/>
          </p:cNvSpPr>
          <p:nvPr>
            <p:ph idx="1"/>
          </p:nvPr>
        </p:nvSpPr>
        <p:spPr>
          <a:xfrm>
            <a:off x="441722" y="2471990"/>
            <a:ext cx="5264134" cy="4241801"/>
          </a:xfrm>
        </p:spPr>
        <p:txBody>
          <a:bodyPr>
            <a:normAutofit lnSpcReduction="10000"/>
          </a:bodyPr>
          <a:lstStyle/>
          <a:p>
            <a:r>
              <a:rPr lang="en-GB" sz="2100" dirty="0">
                <a:latin typeface="Comic Sans MS" panose="030F0702030302020204" pitchFamily="66" charset="0"/>
              </a:rPr>
              <a:t>Use these derived characters to build your cladogram on a diagonal line.</a:t>
            </a:r>
          </a:p>
          <a:p>
            <a:r>
              <a:rPr lang="en-GB" sz="2100" dirty="0">
                <a:latin typeface="Comic Sans MS" panose="030F0702030302020204" pitchFamily="66" charset="0"/>
              </a:rPr>
              <a:t>The derived character that is written first (nearest to the bottom) is the characteristic shared by most of the species. The species that does not share that characteristic is called an outgroup and will be the first branch on your cladogram.</a:t>
            </a:r>
          </a:p>
          <a:p>
            <a:r>
              <a:rPr lang="en-GB" sz="2100" dirty="0">
                <a:latin typeface="Comic Sans MS" panose="030F0702030302020204" pitchFamily="66" charset="0"/>
              </a:rPr>
              <a:t>With the remaining species, choose the next outgroup and so on until every species is represented on the cladogram.</a:t>
            </a: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5" name="Picture 4">
            <a:extLst>
              <a:ext uri="{FF2B5EF4-FFF2-40B4-BE49-F238E27FC236}">
                <a16:creationId xmlns:a16="http://schemas.microsoft.com/office/drawing/2014/main" id="{951C82BF-3C88-4624-8A74-8147935C5941}"/>
              </a:ext>
            </a:extLst>
          </p:cNvPr>
          <p:cNvPicPr/>
          <p:nvPr/>
        </p:nvPicPr>
        <p:blipFill rotWithShape="1">
          <a:blip r:embed="rId2"/>
          <a:srcRect l="63594" t="36242" r="9484" b="41106"/>
          <a:stretch/>
        </p:blipFill>
        <p:spPr bwMode="auto">
          <a:xfrm>
            <a:off x="5705856" y="3017520"/>
            <a:ext cx="6486144" cy="36962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06249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3051B-A8DD-40B0-84E0-5DB4A34667E1}"/>
              </a:ext>
            </a:extLst>
          </p:cNvPr>
          <p:cNvSpPr>
            <a:spLocks noGrp="1"/>
          </p:cNvSpPr>
          <p:nvPr>
            <p:ph type="title"/>
          </p:nvPr>
        </p:nvSpPr>
        <p:spPr/>
        <p:txBody>
          <a:bodyPr/>
          <a:lstStyle/>
          <a:p>
            <a:r>
              <a:rPr lang="en-GB" sz="5400" dirty="0">
                <a:latin typeface="Comic Sans MS" panose="030F0702030302020204" pitchFamily="66" charset="0"/>
              </a:rPr>
              <a:t>Step 2</a:t>
            </a:r>
          </a:p>
        </p:txBody>
      </p:sp>
      <p:sp>
        <p:nvSpPr>
          <p:cNvPr id="3" name="Content Placeholder 2">
            <a:extLst>
              <a:ext uri="{FF2B5EF4-FFF2-40B4-BE49-F238E27FC236}">
                <a16:creationId xmlns:a16="http://schemas.microsoft.com/office/drawing/2014/main" id="{C684C427-6390-4994-99AF-E6C96EB9B26A}"/>
              </a:ext>
            </a:extLst>
          </p:cNvPr>
          <p:cNvSpPr>
            <a:spLocks noGrp="1"/>
          </p:cNvSpPr>
          <p:nvPr>
            <p:ph idx="1"/>
          </p:nvPr>
        </p:nvSpPr>
        <p:spPr/>
        <p:txBody>
          <a:bodyPr>
            <a:normAutofit/>
          </a:bodyPr>
          <a:lstStyle/>
          <a:p>
            <a:r>
              <a:rPr lang="en-US" sz="2100" dirty="0">
                <a:latin typeface="Comic Sans MS" panose="030F0702030302020204" pitchFamily="66" charset="0"/>
              </a:rPr>
              <a:t>Add each of these organisms to the cladogram below: worm, spider, ant, fly.</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09EB0513-0F67-4ADE-9BD7-F63290341E3F}"/>
              </a:ext>
            </a:extLst>
          </p:cNvPr>
          <p:cNvPicPr>
            <a:picLocks noChangeAspect="1"/>
          </p:cNvPicPr>
          <p:nvPr/>
        </p:nvPicPr>
        <p:blipFill rotWithShape="1">
          <a:blip r:embed="rId2"/>
          <a:srcRect l="16005" t="42474" r="20979" b="17663"/>
          <a:stretch/>
        </p:blipFill>
        <p:spPr>
          <a:xfrm>
            <a:off x="1416750" y="3428999"/>
            <a:ext cx="9358500" cy="3330019"/>
          </a:xfrm>
          <a:prstGeom prst="rect">
            <a:avLst/>
          </a:prstGeom>
        </p:spPr>
      </p:pic>
    </p:spTree>
    <p:extLst>
      <p:ext uri="{BB962C8B-B14F-4D97-AF65-F5344CB8AC3E}">
        <p14:creationId xmlns:p14="http://schemas.microsoft.com/office/powerpoint/2010/main" val="4220948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3051B-A8DD-40B0-84E0-5DB4A34667E1}"/>
              </a:ext>
            </a:extLst>
          </p:cNvPr>
          <p:cNvSpPr>
            <a:spLocks noGrp="1"/>
          </p:cNvSpPr>
          <p:nvPr>
            <p:ph type="title"/>
          </p:nvPr>
        </p:nvSpPr>
        <p:spPr/>
        <p:txBody>
          <a:bodyPr/>
          <a:lstStyle/>
          <a:p>
            <a:r>
              <a:rPr lang="en-GB" sz="5400" dirty="0">
                <a:latin typeface="Comic Sans MS" panose="030F0702030302020204" pitchFamily="66" charset="0"/>
              </a:rPr>
              <a:t>Step 2 - Answers</a:t>
            </a:r>
          </a:p>
        </p:txBody>
      </p:sp>
      <p:pic>
        <p:nvPicPr>
          <p:cNvPr id="4" name="Picture 3">
            <a:extLst>
              <a:ext uri="{FF2B5EF4-FFF2-40B4-BE49-F238E27FC236}">
                <a16:creationId xmlns:a16="http://schemas.microsoft.com/office/drawing/2014/main" id="{09EB0513-0F67-4ADE-9BD7-F63290341E3F}"/>
              </a:ext>
            </a:extLst>
          </p:cNvPr>
          <p:cNvPicPr>
            <a:picLocks noChangeAspect="1"/>
          </p:cNvPicPr>
          <p:nvPr/>
        </p:nvPicPr>
        <p:blipFill rotWithShape="1">
          <a:blip r:embed="rId2"/>
          <a:srcRect l="16005" t="42474" r="20979" b="17663"/>
          <a:stretch/>
        </p:blipFill>
        <p:spPr>
          <a:xfrm>
            <a:off x="1416750" y="2806830"/>
            <a:ext cx="9358500" cy="3330019"/>
          </a:xfrm>
          <a:prstGeom prst="rect">
            <a:avLst/>
          </a:prstGeom>
        </p:spPr>
      </p:pic>
      <p:sp>
        <p:nvSpPr>
          <p:cNvPr id="5" name="TextBox 4">
            <a:extLst>
              <a:ext uri="{FF2B5EF4-FFF2-40B4-BE49-F238E27FC236}">
                <a16:creationId xmlns:a16="http://schemas.microsoft.com/office/drawing/2014/main" id="{E874BB3B-46C7-47B6-B766-7FE55B66ABFE}"/>
              </a:ext>
            </a:extLst>
          </p:cNvPr>
          <p:cNvSpPr txBox="1"/>
          <p:nvPr/>
        </p:nvSpPr>
        <p:spPr>
          <a:xfrm>
            <a:off x="6644367" y="2967640"/>
            <a:ext cx="1357745" cy="415498"/>
          </a:xfrm>
          <a:prstGeom prst="rect">
            <a:avLst/>
          </a:prstGeom>
          <a:noFill/>
        </p:spPr>
        <p:txBody>
          <a:bodyPr wrap="square" rtlCol="0">
            <a:spAutoFit/>
          </a:bodyPr>
          <a:lstStyle/>
          <a:p>
            <a:pPr algn="ctr"/>
            <a:r>
              <a:rPr lang="en-GB" sz="2100" dirty="0">
                <a:latin typeface="Comic Sans MS" panose="030F0702030302020204" pitchFamily="66" charset="0"/>
              </a:rPr>
              <a:t>Ants</a:t>
            </a:r>
          </a:p>
        </p:txBody>
      </p:sp>
      <p:sp>
        <p:nvSpPr>
          <p:cNvPr id="6" name="TextBox 5">
            <a:extLst>
              <a:ext uri="{FF2B5EF4-FFF2-40B4-BE49-F238E27FC236}">
                <a16:creationId xmlns:a16="http://schemas.microsoft.com/office/drawing/2014/main" id="{FB320BEB-0988-416F-A0A6-D1201029C5A6}"/>
              </a:ext>
            </a:extLst>
          </p:cNvPr>
          <p:cNvSpPr txBox="1"/>
          <p:nvPr/>
        </p:nvSpPr>
        <p:spPr>
          <a:xfrm>
            <a:off x="4343613" y="3477406"/>
            <a:ext cx="1357745" cy="415498"/>
          </a:xfrm>
          <a:prstGeom prst="rect">
            <a:avLst/>
          </a:prstGeom>
          <a:noFill/>
        </p:spPr>
        <p:txBody>
          <a:bodyPr wrap="square" rtlCol="0">
            <a:spAutoFit/>
          </a:bodyPr>
          <a:lstStyle/>
          <a:p>
            <a:pPr algn="ctr"/>
            <a:r>
              <a:rPr lang="en-GB" sz="2100" dirty="0">
                <a:latin typeface="Comic Sans MS" panose="030F0702030302020204" pitchFamily="66" charset="0"/>
              </a:rPr>
              <a:t>Spiders</a:t>
            </a:r>
          </a:p>
        </p:txBody>
      </p:sp>
      <p:sp>
        <p:nvSpPr>
          <p:cNvPr id="7" name="TextBox 6">
            <a:extLst>
              <a:ext uri="{FF2B5EF4-FFF2-40B4-BE49-F238E27FC236}">
                <a16:creationId xmlns:a16="http://schemas.microsoft.com/office/drawing/2014/main" id="{A83D8600-C568-4E4C-AAB5-0F4A5EDB3745}"/>
              </a:ext>
            </a:extLst>
          </p:cNvPr>
          <p:cNvSpPr txBox="1"/>
          <p:nvPr/>
        </p:nvSpPr>
        <p:spPr>
          <a:xfrm>
            <a:off x="2051472" y="4056341"/>
            <a:ext cx="1357745" cy="415498"/>
          </a:xfrm>
          <a:prstGeom prst="rect">
            <a:avLst/>
          </a:prstGeom>
          <a:noFill/>
        </p:spPr>
        <p:txBody>
          <a:bodyPr wrap="square" rtlCol="0">
            <a:spAutoFit/>
          </a:bodyPr>
          <a:lstStyle/>
          <a:p>
            <a:pPr algn="ctr"/>
            <a:r>
              <a:rPr lang="en-GB" sz="2100" dirty="0">
                <a:latin typeface="Comic Sans MS" panose="030F0702030302020204" pitchFamily="66" charset="0"/>
              </a:rPr>
              <a:t>Worms</a:t>
            </a:r>
          </a:p>
        </p:txBody>
      </p:sp>
      <p:sp>
        <p:nvSpPr>
          <p:cNvPr id="8" name="TextBox 7">
            <a:extLst>
              <a:ext uri="{FF2B5EF4-FFF2-40B4-BE49-F238E27FC236}">
                <a16:creationId xmlns:a16="http://schemas.microsoft.com/office/drawing/2014/main" id="{1CB250BC-BF06-4F61-A9CB-8FEA8A6C51DF}"/>
              </a:ext>
            </a:extLst>
          </p:cNvPr>
          <p:cNvSpPr txBox="1"/>
          <p:nvPr/>
        </p:nvSpPr>
        <p:spPr>
          <a:xfrm>
            <a:off x="8988063" y="3269657"/>
            <a:ext cx="1357745" cy="415498"/>
          </a:xfrm>
          <a:prstGeom prst="rect">
            <a:avLst/>
          </a:prstGeom>
          <a:noFill/>
        </p:spPr>
        <p:txBody>
          <a:bodyPr wrap="square" rtlCol="0">
            <a:spAutoFit/>
          </a:bodyPr>
          <a:lstStyle/>
          <a:p>
            <a:pPr algn="ctr"/>
            <a:r>
              <a:rPr lang="en-GB" sz="2100" dirty="0">
                <a:latin typeface="Comic Sans MS" panose="030F0702030302020204" pitchFamily="66" charset="0"/>
              </a:rPr>
              <a:t>Fly</a:t>
            </a:r>
          </a:p>
        </p:txBody>
      </p:sp>
    </p:spTree>
    <p:extLst>
      <p:ext uri="{BB962C8B-B14F-4D97-AF65-F5344CB8AC3E}">
        <p14:creationId xmlns:p14="http://schemas.microsoft.com/office/powerpoint/2010/main" val="41050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3051B-A8DD-40B0-84E0-5DB4A34667E1}"/>
              </a:ext>
            </a:extLst>
          </p:cNvPr>
          <p:cNvSpPr>
            <a:spLocks noGrp="1"/>
          </p:cNvSpPr>
          <p:nvPr>
            <p:ph type="title"/>
          </p:nvPr>
        </p:nvSpPr>
        <p:spPr/>
        <p:txBody>
          <a:bodyPr/>
          <a:lstStyle/>
          <a:p>
            <a:r>
              <a:rPr lang="en-GB" sz="5400" dirty="0">
                <a:latin typeface="Comic Sans MS" panose="030F0702030302020204" pitchFamily="66" charset="0"/>
              </a:rPr>
              <a:t>Step 3</a:t>
            </a:r>
          </a:p>
        </p:txBody>
      </p:sp>
      <p:sp>
        <p:nvSpPr>
          <p:cNvPr id="3" name="Content Placeholder 2">
            <a:extLst>
              <a:ext uri="{FF2B5EF4-FFF2-40B4-BE49-F238E27FC236}">
                <a16:creationId xmlns:a16="http://schemas.microsoft.com/office/drawing/2014/main" id="{C684C427-6390-4994-99AF-E6C96EB9B26A}"/>
              </a:ext>
            </a:extLst>
          </p:cNvPr>
          <p:cNvSpPr>
            <a:spLocks noGrp="1"/>
          </p:cNvSpPr>
          <p:nvPr>
            <p:ph idx="1"/>
          </p:nvPr>
        </p:nvSpPr>
        <p:spPr/>
        <p:txBody>
          <a:bodyPr>
            <a:normAutofit/>
          </a:bodyPr>
          <a:lstStyle/>
          <a:p>
            <a:r>
              <a:rPr lang="en-GB" sz="2100" dirty="0">
                <a:latin typeface="Comic Sans MS" panose="030F0702030302020204" pitchFamily="66" charset="0"/>
              </a:rPr>
              <a:t>Using complete sentences, explain why you put each organism where you did on the cladogram.</a:t>
            </a:r>
          </a:p>
        </p:txBody>
      </p:sp>
      <p:pic>
        <p:nvPicPr>
          <p:cNvPr id="4" name="Picture 3">
            <a:extLst>
              <a:ext uri="{FF2B5EF4-FFF2-40B4-BE49-F238E27FC236}">
                <a16:creationId xmlns:a16="http://schemas.microsoft.com/office/drawing/2014/main" id="{09EB0513-0F67-4ADE-9BD7-F63290341E3F}"/>
              </a:ext>
            </a:extLst>
          </p:cNvPr>
          <p:cNvPicPr>
            <a:picLocks noChangeAspect="1"/>
          </p:cNvPicPr>
          <p:nvPr/>
        </p:nvPicPr>
        <p:blipFill rotWithShape="1">
          <a:blip r:embed="rId2"/>
          <a:srcRect l="16005" t="42474" r="20979" b="17663"/>
          <a:stretch/>
        </p:blipFill>
        <p:spPr>
          <a:xfrm>
            <a:off x="1416750" y="3428999"/>
            <a:ext cx="9358500" cy="3330019"/>
          </a:xfrm>
          <a:prstGeom prst="rect">
            <a:avLst/>
          </a:prstGeom>
        </p:spPr>
      </p:pic>
      <p:sp>
        <p:nvSpPr>
          <p:cNvPr id="5" name="TextBox 4">
            <a:extLst>
              <a:ext uri="{FF2B5EF4-FFF2-40B4-BE49-F238E27FC236}">
                <a16:creationId xmlns:a16="http://schemas.microsoft.com/office/drawing/2014/main" id="{E874BB3B-46C7-47B6-B766-7FE55B66ABFE}"/>
              </a:ext>
            </a:extLst>
          </p:cNvPr>
          <p:cNvSpPr txBox="1"/>
          <p:nvPr/>
        </p:nvSpPr>
        <p:spPr>
          <a:xfrm>
            <a:off x="6644367" y="3589809"/>
            <a:ext cx="1357745" cy="415498"/>
          </a:xfrm>
          <a:prstGeom prst="rect">
            <a:avLst/>
          </a:prstGeom>
          <a:noFill/>
        </p:spPr>
        <p:txBody>
          <a:bodyPr wrap="square" rtlCol="0">
            <a:spAutoFit/>
          </a:bodyPr>
          <a:lstStyle/>
          <a:p>
            <a:pPr algn="ctr"/>
            <a:r>
              <a:rPr lang="en-GB" sz="2100" dirty="0">
                <a:latin typeface="Comic Sans MS" panose="030F0702030302020204" pitchFamily="66" charset="0"/>
              </a:rPr>
              <a:t>Ants</a:t>
            </a:r>
          </a:p>
        </p:txBody>
      </p:sp>
      <p:sp>
        <p:nvSpPr>
          <p:cNvPr id="6" name="TextBox 5">
            <a:extLst>
              <a:ext uri="{FF2B5EF4-FFF2-40B4-BE49-F238E27FC236}">
                <a16:creationId xmlns:a16="http://schemas.microsoft.com/office/drawing/2014/main" id="{FB320BEB-0988-416F-A0A6-D1201029C5A6}"/>
              </a:ext>
            </a:extLst>
          </p:cNvPr>
          <p:cNvSpPr txBox="1"/>
          <p:nvPr/>
        </p:nvSpPr>
        <p:spPr>
          <a:xfrm>
            <a:off x="4343613" y="4099575"/>
            <a:ext cx="1357745" cy="415498"/>
          </a:xfrm>
          <a:prstGeom prst="rect">
            <a:avLst/>
          </a:prstGeom>
          <a:noFill/>
        </p:spPr>
        <p:txBody>
          <a:bodyPr wrap="square" rtlCol="0">
            <a:spAutoFit/>
          </a:bodyPr>
          <a:lstStyle/>
          <a:p>
            <a:pPr algn="ctr"/>
            <a:r>
              <a:rPr lang="en-GB" sz="2100" dirty="0">
                <a:latin typeface="Comic Sans MS" panose="030F0702030302020204" pitchFamily="66" charset="0"/>
              </a:rPr>
              <a:t>Spiders</a:t>
            </a:r>
          </a:p>
        </p:txBody>
      </p:sp>
      <p:sp>
        <p:nvSpPr>
          <p:cNvPr id="7" name="TextBox 6">
            <a:extLst>
              <a:ext uri="{FF2B5EF4-FFF2-40B4-BE49-F238E27FC236}">
                <a16:creationId xmlns:a16="http://schemas.microsoft.com/office/drawing/2014/main" id="{A83D8600-C568-4E4C-AAB5-0F4A5EDB3745}"/>
              </a:ext>
            </a:extLst>
          </p:cNvPr>
          <p:cNvSpPr txBox="1"/>
          <p:nvPr/>
        </p:nvSpPr>
        <p:spPr>
          <a:xfrm>
            <a:off x="2051472" y="4678510"/>
            <a:ext cx="1357745" cy="415498"/>
          </a:xfrm>
          <a:prstGeom prst="rect">
            <a:avLst/>
          </a:prstGeom>
          <a:noFill/>
        </p:spPr>
        <p:txBody>
          <a:bodyPr wrap="square" rtlCol="0">
            <a:spAutoFit/>
          </a:bodyPr>
          <a:lstStyle/>
          <a:p>
            <a:pPr algn="ctr"/>
            <a:r>
              <a:rPr lang="en-GB" sz="2100" dirty="0">
                <a:latin typeface="Comic Sans MS" panose="030F0702030302020204" pitchFamily="66" charset="0"/>
              </a:rPr>
              <a:t>Worms</a:t>
            </a:r>
          </a:p>
        </p:txBody>
      </p:sp>
      <p:sp>
        <p:nvSpPr>
          <p:cNvPr id="8" name="TextBox 7">
            <a:extLst>
              <a:ext uri="{FF2B5EF4-FFF2-40B4-BE49-F238E27FC236}">
                <a16:creationId xmlns:a16="http://schemas.microsoft.com/office/drawing/2014/main" id="{1CB250BC-BF06-4F61-A9CB-8FEA8A6C51DF}"/>
              </a:ext>
            </a:extLst>
          </p:cNvPr>
          <p:cNvSpPr txBox="1"/>
          <p:nvPr/>
        </p:nvSpPr>
        <p:spPr>
          <a:xfrm>
            <a:off x="8988063" y="3891826"/>
            <a:ext cx="1357745" cy="415498"/>
          </a:xfrm>
          <a:prstGeom prst="rect">
            <a:avLst/>
          </a:prstGeom>
          <a:noFill/>
        </p:spPr>
        <p:txBody>
          <a:bodyPr wrap="square" rtlCol="0">
            <a:spAutoFit/>
          </a:bodyPr>
          <a:lstStyle/>
          <a:p>
            <a:pPr algn="ctr"/>
            <a:r>
              <a:rPr lang="en-GB" sz="2100" dirty="0">
                <a:latin typeface="Comic Sans MS" panose="030F0702030302020204" pitchFamily="66" charset="0"/>
              </a:rPr>
              <a:t>Fly</a:t>
            </a:r>
          </a:p>
        </p:txBody>
      </p:sp>
    </p:spTree>
    <p:extLst>
      <p:ext uri="{BB962C8B-B14F-4D97-AF65-F5344CB8AC3E}">
        <p14:creationId xmlns:p14="http://schemas.microsoft.com/office/powerpoint/2010/main" val="1448399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25AF1-7C6A-43B3-BD8F-AD20672836E0}"/>
              </a:ext>
            </a:extLst>
          </p:cNvPr>
          <p:cNvSpPr>
            <a:spLocks noGrp="1"/>
          </p:cNvSpPr>
          <p:nvPr>
            <p:ph type="title"/>
          </p:nvPr>
        </p:nvSpPr>
        <p:spPr/>
        <p:txBody>
          <a:bodyPr/>
          <a:lstStyle/>
          <a:p>
            <a:r>
              <a:rPr lang="en-GB" sz="5400" dirty="0">
                <a:latin typeface="Comic Sans MS" panose="030F0702030302020204" pitchFamily="66" charset="0"/>
              </a:rPr>
              <a:t>Step 4 </a:t>
            </a:r>
          </a:p>
        </p:txBody>
      </p:sp>
      <p:sp>
        <p:nvSpPr>
          <p:cNvPr id="3" name="Content Placeholder 2">
            <a:extLst>
              <a:ext uri="{FF2B5EF4-FFF2-40B4-BE49-F238E27FC236}">
                <a16:creationId xmlns:a16="http://schemas.microsoft.com/office/drawing/2014/main" id="{B37B34F3-F2A6-4F79-8CAC-6F1A9B09C4F6}"/>
              </a:ext>
            </a:extLst>
          </p:cNvPr>
          <p:cNvSpPr>
            <a:spLocks noGrp="1"/>
          </p:cNvSpPr>
          <p:nvPr>
            <p:ph idx="1"/>
          </p:nvPr>
        </p:nvSpPr>
        <p:spPr/>
        <p:txBody>
          <a:bodyPr>
            <a:normAutofit/>
          </a:bodyPr>
          <a:lstStyle/>
          <a:p>
            <a:r>
              <a:rPr lang="en-GB" sz="2100" dirty="0">
                <a:latin typeface="Comic Sans MS" panose="030F0702030302020204" pitchFamily="66" charset="0"/>
              </a:rPr>
              <a:t>On the cladogram, add traits that make the organisms different from each other.</a:t>
            </a:r>
          </a:p>
        </p:txBody>
      </p:sp>
      <p:pic>
        <p:nvPicPr>
          <p:cNvPr id="13" name="Picture 12">
            <a:extLst>
              <a:ext uri="{FF2B5EF4-FFF2-40B4-BE49-F238E27FC236}">
                <a16:creationId xmlns:a16="http://schemas.microsoft.com/office/drawing/2014/main" id="{DDE468E4-A2B7-4C32-83A3-CF09D8BFB06B}"/>
              </a:ext>
            </a:extLst>
          </p:cNvPr>
          <p:cNvPicPr>
            <a:picLocks noChangeAspect="1"/>
          </p:cNvPicPr>
          <p:nvPr/>
        </p:nvPicPr>
        <p:blipFill rotWithShape="1">
          <a:blip r:embed="rId2"/>
          <a:srcRect l="16005" t="42474" r="20979" b="17663"/>
          <a:stretch/>
        </p:blipFill>
        <p:spPr>
          <a:xfrm>
            <a:off x="1416750" y="3527981"/>
            <a:ext cx="9358500" cy="3330019"/>
          </a:xfrm>
          <a:prstGeom prst="rect">
            <a:avLst/>
          </a:prstGeom>
        </p:spPr>
      </p:pic>
      <p:sp>
        <p:nvSpPr>
          <p:cNvPr id="14" name="TextBox 13">
            <a:extLst>
              <a:ext uri="{FF2B5EF4-FFF2-40B4-BE49-F238E27FC236}">
                <a16:creationId xmlns:a16="http://schemas.microsoft.com/office/drawing/2014/main" id="{87D24948-CC5A-46DD-AA3A-4FDF7658AAE3}"/>
              </a:ext>
            </a:extLst>
          </p:cNvPr>
          <p:cNvSpPr txBox="1"/>
          <p:nvPr/>
        </p:nvSpPr>
        <p:spPr>
          <a:xfrm>
            <a:off x="4343613" y="4198557"/>
            <a:ext cx="1357745" cy="415498"/>
          </a:xfrm>
          <a:prstGeom prst="rect">
            <a:avLst/>
          </a:prstGeom>
          <a:noFill/>
        </p:spPr>
        <p:txBody>
          <a:bodyPr wrap="square" rtlCol="0">
            <a:spAutoFit/>
          </a:bodyPr>
          <a:lstStyle/>
          <a:p>
            <a:pPr algn="ctr"/>
            <a:r>
              <a:rPr lang="en-GB" sz="2100" dirty="0">
                <a:latin typeface="Comic Sans MS" panose="030F0702030302020204" pitchFamily="66" charset="0"/>
              </a:rPr>
              <a:t>Spiders</a:t>
            </a:r>
          </a:p>
        </p:txBody>
      </p:sp>
      <p:sp>
        <p:nvSpPr>
          <p:cNvPr id="15" name="TextBox 14">
            <a:extLst>
              <a:ext uri="{FF2B5EF4-FFF2-40B4-BE49-F238E27FC236}">
                <a16:creationId xmlns:a16="http://schemas.microsoft.com/office/drawing/2014/main" id="{80F2D708-151C-4B0F-B9E8-C85A3592DB80}"/>
              </a:ext>
            </a:extLst>
          </p:cNvPr>
          <p:cNvSpPr txBox="1"/>
          <p:nvPr/>
        </p:nvSpPr>
        <p:spPr>
          <a:xfrm>
            <a:off x="2051472" y="4777492"/>
            <a:ext cx="1357745" cy="415498"/>
          </a:xfrm>
          <a:prstGeom prst="rect">
            <a:avLst/>
          </a:prstGeom>
          <a:noFill/>
        </p:spPr>
        <p:txBody>
          <a:bodyPr wrap="square" rtlCol="0">
            <a:spAutoFit/>
          </a:bodyPr>
          <a:lstStyle/>
          <a:p>
            <a:pPr algn="ctr"/>
            <a:r>
              <a:rPr lang="en-GB" sz="2100" dirty="0">
                <a:latin typeface="Comic Sans MS" panose="030F0702030302020204" pitchFamily="66" charset="0"/>
              </a:rPr>
              <a:t>Worms</a:t>
            </a:r>
          </a:p>
        </p:txBody>
      </p:sp>
      <p:sp>
        <p:nvSpPr>
          <p:cNvPr id="16" name="TextBox 15">
            <a:extLst>
              <a:ext uri="{FF2B5EF4-FFF2-40B4-BE49-F238E27FC236}">
                <a16:creationId xmlns:a16="http://schemas.microsoft.com/office/drawing/2014/main" id="{E3262179-7E40-4F1E-A256-3DB914FB7E64}"/>
              </a:ext>
            </a:extLst>
          </p:cNvPr>
          <p:cNvSpPr txBox="1"/>
          <p:nvPr/>
        </p:nvSpPr>
        <p:spPr>
          <a:xfrm>
            <a:off x="8988063" y="3990808"/>
            <a:ext cx="1357745" cy="415498"/>
          </a:xfrm>
          <a:prstGeom prst="rect">
            <a:avLst/>
          </a:prstGeom>
          <a:noFill/>
        </p:spPr>
        <p:txBody>
          <a:bodyPr wrap="square" rtlCol="0">
            <a:spAutoFit/>
          </a:bodyPr>
          <a:lstStyle/>
          <a:p>
            <a:pPr algn="ctr"/>
            <a:r>
              <a:rPr lang="en-GB" sz="2100" dirty="0">
                <a:latin typeface="Comic Sans MS" panose="030F0702030302020204" pitchFamily="66" charset="0"/>
              </a:rPr>
              <a:t>Fly</a:t>
            </a:r>
          </a:p>
        </p:txBody>
      </p:sp>
      <p:sp>
        <p:nvSpPr>
          <p:cNvPr id="21" name="TextBox 20">
            <a:extLst>
              <a:ext uri="{FF2B5EF4-FFF2-40B4-BE49-F238E27FC236}">
                <a16:creationId xmlns:a16="http://schemas.microsoft.com/office/drawing/2014/main" id="{A5014010-6FB2-4F61-8C1D-D9F2E0129E19}"/>
              </a:ext>
            </a:extLst>
          </p:cNvPr>
          <p:cNvSpPr txBox="1"/>
          <p:nvPr/>
        </p:nvSpPr>
        <p:spPr>
          <a:xfrm>
            <a:off x="6578380" y="3674650"/>
            <a:ext cx="1357745" cy="415498"/>
          </a:xfrm>
          <a:prstGeom prst="rect">
            <a:avLst/>
          </a:prstGeom>
          <a:noFill/>
        </p:spPr>
        <p:txBody>
          <a:bodyPr wrap="square" rtlCol="0">
            <a:spAutoFit/>
          </a:bodyPr>
          <a:lstStyle/>
          <a:p>
            <a:pPr algn="ctr"/>
            <a:r>
              <a:rPr lang="en-GB" sz="2100" dirty="0">
                <a:latin typeface="Comic Sans MS" panose="030F0702030302020204" pitchFamily="66" charset="0"/>
              </a:rPr>
              <a:t>Ants</a:t>
            </a:r>
          </a:p>
        </p:txBody>
      </p:sp>
    </p:spTree>
    <p:extLst>
      <p:ext uri="{BB962C8B-B14F-4D97-AF65-F5344CB8AC3E}">
        <p14:creationId xmlns:p14="http://schemas.microsoft.com/office/powerpoint/2010/main" val="3472370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25AF1-7C6A-43B3-BD8F-AD20672836E0}"/>
              </a:ext>
            </a:extLst>
          </p:cNvPr>
          <p:cNvSpPr>
            <a:spLocks noGrp="1"/>
          </p:cNvSpPr>
          <p:nvPr>
            <p:ph type="title"/>
          </p:nvPr>
        </p:nvSpPr>
        <p:spPr/>
        <p:txBody>
          <a:bodyPr/>
          <a:lstStyle/>
          <a:p>
            <a:r>
              <a:rPr lang="en-GB" sz="5400">
                <a:latin typeface="Comic Sans MS" panose="030F0702030302020204" pitchFamily="66" charset="0"/>
              </a:rPr>
              <a:t>Step 4 - Answers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37B34F3-F2A6-4F79-8CAC-6F1A9B09C4F6}"/>
              </a:ext>
            </a:extLst>
          </p:cNvPr>
          <p:cNvSpPr>
            <a:spLocks noGrp="1"/>
          </p:cNvSpPr>
          <p:nvPr>
            <p:ph idx="1"/>
          </p:nvPr>
        </p:nvSpPr>
        <p:spPr/>
        <p:txBody>
          <a:bodyPr>
            <a:normAutofit/>
          </a:bodyPr>
          <a:lstStyle/>
          <a:p>
            <a:r>
              <a:rPr lang="en-GB" sz="2100" dirty="0">
                <a:latin typeface="Comic Sans MS" panose="030F0702030302020204" pitchFamily="66" charset="0"/>
              </a:rPr>
              <a:t>On the cladogram, add traits that make the organisms different from each other.</a:t>
            </a:r>
          </a:p>
        </p:txBody>
      </p:sp>
      <p:pic>
        <p:nvPicPr>
          <p:cNvPr id="13" name="Picture 12">
            <a:extLst>
              <a:ext uri="{FF2B5EF4-FFF2-40B4-BE49-F238E27FC236}">
                <a16:creationId xmlns:a16="http://schemas.microsoft.com/office/drawing/2014/main" id="{DDE468E4-A2B7-4C32-83A3-CF09D8BFB06B}"/>
              </a:ext>
            </a:extLst>
          </p:cNvPr>
          <p:cNvPicPr>
            <a:picLocks noChangeAspect="1"/>
          </p:cNvPicPr>
          <p:nvPr/>
        </p:nvPicPr>
        <p:blipFill rotWithShape="1">
          <a:blip r:embed="rId2"/>
          <a:srcRect l="16005" t="42474" r="20979" b="17663"/>
          <a:stretch/>
        </p:blipFill>
        <p:spPr>
          <a:xfrm>
            <a:off x="1416750" y="3527981"/>
            <a:ext cx="9358500" cy="3330019"/>
          </a:xfrm>
          <a:prstGeom prst="rect">
            <a:avLst/>
          </a:prstGeom>
        </p:spPr>
      </p:pic>
      <p:sp>
        <p:nvSpPr>
          <p:cNvPr id="14" name="TextBox 13">
            <a:extLst>
              <a:ext uri="{FF2B5EF4-FFF2-40B4-BE49-F238E27FC236}">
                <a16:creationId xmlns:a16="http://schemas.microsoft.com/office/drawing/2014/main" id="{87D24948-CC5A-46DD-AA3A-4FDF7658AAE3}"/>
              </a:ext>
            </a:extLst>
          </p:cNvPr>
          <p:cNvSpPr txBox="1"/>
          <p:nvPr/>
        </p:nvSpPr>
        <p:spPr>
          <a:xfrm>
            <a:off x="4343613" y="4198557"/>
            <a:ext cx="1357745" cy="415498"/>
          </a:xfrm>
          <a:prstGeom prst="rect">
            <a:avLst/>
          </a:prstGeom>
          <a:noFill/>
        </p:spPr>
        <p:txBody>
          <a:bodyPr wrap="square" rtlCol="0">
            <a:spAutoFit/>
          </a:bodyPr>
          <a:lstStyle/>
          <a:p>
            <a:pPr algn="ctr"/>
            <a:r>
              <a:rPr lang="en-GB" sz="2100" dirty="0">
                <a:latin typeface="Comic Sans MS" panose="030F0702030302020204" pitchFamily="66" charset="0"/>
              </a:rPr>
              <a:t>Spiders</a:t>
            </a:r>
          </a:p>
        </p:txBody>
      </p:sp>
      <p:sp>
        <p:nvSpPr>
          <p:cNvPr id="15" name="TextBox 14">
            <a:extLst>
              <a:ext uri="{FF2B5EF4-FFF2-40B4-BE49-F238E27FC236}">
                <a16:creationId xmlns:a16="http://schemas.microsoft.com/office/drawing/2014/main" id="{80F2D708-151C-4B0F-B9E8-C85A3592DB80}"/>
              </a:ext>
            </a:extLst>
          </p:cNvPr>
          <p:cNvSpPr txBox="1"/>
          <p:nvPr/>
        </p:nvSpPr>
        <p:spPr>
          <a:xfrm>
            <a:off x="2051472" y="4777492"/>
            <a:ext cx="1357745" cy="415498"/>
          </a:xfrm>
          <a:prstGeom prst="rect">
            <a:avLst/>
          </a:prstGeom>
          <a:noFill/>
        </p:spPr>
        <p:txBody>
          <a:bodyPr wrap="square" rtlCol="0">
            <a:spAutoFit/>
          </a:bodyPr>
          <a:lstStyle/>
          <a:p>
            <a:pPr algn="ctr"/>
            <a:r>
              <a:rPr lang="en-GB" sz="2100" dirty="0">
                <a:latin typeface="Comic Sans MS" panose="030F0702030302020204" pitchFamily="66" charset="0"/>
              </a:rPr>
              <a:t>Worms</a:t>
            </a:r>
          </a:p>
        </p:txBody>
      </p:sp>
      <p:sp>
        <p:nvSpPr>
          <p:cNvPr id="16" name="TextBox 15">
            <a:extLst>
              <a:ext uri="{FF2B5EF4-FFF2-40B4-BE49-F238E27FC236}">
                <a16:creationId xmlns:a16="http://schemas.microsoft.com/office/drawing/2014/main" id="{E3262179-7E40-4F1E-A256-3DB914FB7E64}"/>
              </a:ext>
            </a:extLst>
          </p:cNvPr>
          <p:cNvSpPr txBox="1"/>
          <p:nvPr/>
        </p:nvSpPr>
        <p:spPr>
          <a:xfrm>
            <a:off x="8988063" y="3990808"/>
            <a:ext cx="1357745" cy="415498"/>
          </a:xfrm>
          <a:prstGeom prst="rect">
            <a:avLst/>
          </a:prstGeom>
          <a:noFill/>
        </p:spPr>
        <p:txBody>
          <a:bodyPr wrap="square" rtlCol="0">
            <a:spAutoFit/>
          </a:bodyPr>
          <a:lstStyle/>
          <a:p>
            <a:pPr algn="ctr"/>
            <a:r>
              <a:rPr lang="en-GB" sz="2100" dirty="0">
                <a:latin typeface="Comic Sans MS" panose="030F0702030302020204" pitchFamily="66" charset="0"/>
              </a:rPr>
              <a:t>Fly</a:t>
            </a:r>
          </a:p>
        </p:txBody>
      </p:sp>
      <p:sp>
        <p:nvSpPr>
          <p:cNvPr id="17" name="TextBox 16">
            <a:extLst>
              <a:ext uri="{FF2B5EF4-FFF2-40B4-BE49-F238E27FC236}">
                <a16:creationId xmlns:a16="http://schemas.microsoft.com/office/drawing/2014/main" id="{A635AD8A-90F9-4E80-95D9-7F81073F70C4}"/>
              </a:ext>
            </a:extLst>
          </p:cNvPr>
          <p:cNvSpPr txBox="1"/>
          <p:nvPr/>
        </p:nvSpPr>
        <p:spPr>
          <a:xfrm>
            <a:off x="2410691" y="6438313"/>
            <a:ext cx="1357745" cy="415498"/>
          </a:xfrm>
          <a:prstGeom prst="rect">
            <a:avLst/>
          </a:prstGeom>
          <a:noFill/>
        </p:spPr>
        <p:txBody>
          <a:bodyPr wrap="square" rtlCol="0">
            <a:spAutoFit/>
          </a:bodyPr>
          <a:lstStyle/>
          <a:p>
            <a:r>
              <a:rPr lang="en-GB" sz="2100" dirty="0">
                <a:latin typeface="Comic Sans MS" panose="030F0702030302020204" pitchFamily="66" charset="0"/>
              </a:rPr>
              <a:t>cells</a:t>
            </a:r>
          </a:p>
        </p:txBody>
      </p:sp>
      <p:sp>
        <p:nvSpPr>
          <p:cNvPr id="18" name="TextBox 17">
            <a:extLst>
              <a:ext uri="{FF2B5EF4-FFF2-40B4-BE49-F238E27FC236}">
                <a16:creationId xmlns:a16="http://schemas.microsoft.com/office/drawing/2014/main" id="{DC2BACC0-4120-4831-AD18-8C5C7358F3C7}"/>
              </a:ext>
            </a:extLst>
          </p:cNvPr>
          <p:cNvSpPr txBox="1"/>
          <p:nvPr/>
        </p:nvSpPr>
        <p:spPr>
          <a:xfrm>
            <a:off x="4343612" y="6070730"/>
            <a:ext cx="1357745" cy="415498"/>
          </a:xfrm>
          <a:prstGeom prst="rect">
            <a:avLst/>
          </a:prstGeom>
          <a:noFill/>
        </p:spPr>
        <p:txBody>
          <a:bodyPr wrap="square" rtlCol="0">
            <a:spAutoFit/>
          </a:bodyPr>
          <a:lstStyle/>
          <a:p>
            <a:r>
              <a:rPr lang="en-GB" sz="2100" dirty="0">
                <a:latin typeface="Comic Sans MS" panose="030F0702030302020204" pitchFamily="66" charset="0"/>
              </a:rPr>
              <a:t>legs</a:t>
            </a:r>
          </a:p>
        </p:txBody>
      </p:sp>
      <p:sp>
        <p:nvSpPr>
          <p:cNvPr id="19" name="TextBox 18">
            <a:extLst>
              <a:ext uri="{FF2B5EF4-FFF2-40B4-BE49-F238E27FC236}">
                <a16:creationId xmlns:a16="http://schemas.microsoft.com/office/drawing/2014/main" id="{57E02F6C-6362-4DB8-AFEA-C33DE3B20D44}"/>
              </a:ext>
            </a:extLst>
          </p:cNvPr>
          <p:cNvSpPr txBox="1"/>
          <p:nvPr/>
        </p:nvSpPr>
        <p:spPr>
          <a:xfrm>
            <a:off x="6481216" y="5444270"/>
            <a:ext cx="1357745" cy="415498"/>
          </a:xfrm>
          <a:prstGeom prst="rect">
            <a:avLst/>
          </a:prstGeom>
          <a:noFill/>
        </p:spPr>
        <p:txBody>
          <a:bodyPr wrap="square" rtlCol="0">
            <a:spAutoFit/>
          </a:bodyPr>
          <a:lstStyle/>
          <a:p>
            <a:r>
              <a:rPr lang="en-GB" sz="2100" dirty="0">
                <a:latin typeface="Comic Sans MS" panose="030F0702030302020204" pitchFamily="66" charset="0"/>
              </a:rPr>
              <a:t>6 legs</a:t>
            </a:r>
          </a:p>
        </p:txBody>
      </p:sp>
      <p:sp>
        <p:nvSpPr>
          <p:cNvPr id="20" name="TextBox 19">
            <a:extLst>
              <a:ext uri="{FF2B5EF4-FFF2-40B4-BE49-F238E27FC236}">
                <a16:creationId xmlns:a16="http://schemas.microsoft.com/office/drawing/2014/main" id="{A5F91B77-DE6E-41B9-B5DA-96BBFED891D7}"/>
              </a:ext>
            </a:extLst>
          </p:cNvPr>
          <p:cNvSpPr txBox="1"/>
          <p:nvPr/>
        </p:nvSpPr>
        <p:spPr>
          <a:xfrm>
            <a:off x="8309190" y="4985241"/>
            <a:ext cx="1357745" cy="415498"/>
          </a:xfrm>
          <a:prstGeom prst="rect">
            <a:avLst/>
          </a:prstGeom>
          <a:noFill/>
        </p:spPr>
        <p:txBody>
          <a:bodyPr wrap="square" rtlCol="0">
            <a:spAutoFit/>
          </a:bodyPr>
          <a:lstStyle/>
          <a:p>
            <a:r>
              <a:rPr lang="en-GB" sz="2100" dirty="0">
                <a:latin typeface="Comic Sans MS" panose="030F0702030302020204" pitchFamily="66" charset="0"/>
              </a:rPr>
              <a:t>wings </a:t>
            </a:r>
          </a:p>
        </p:txBody>
      </p:sp>
      <p:sp>
        <p:nvSpPr>
          <p:cNvPr id="21" name="TextBox 20">
            <a:extLst>
              <a:ext uri="{FF2B5EF4-FFF2-40B4-BE49-F238E27FC236}">
                <a16:creationId xmlns:a16="http://schemas.microsoft.com/office/drawing/2014/main" id="{A5014010-6FB2-4F61-8C1D-D9F2E0129E19}"/>
              </a:ext>
            </a:extLst>
          </p:cNvPr>
          <p:cNvSpPr txBox="1"/>
          <p:nvPr/>
        </p:nvSpPr>
        <p:spPr>
          <a:xfrm>
            <a:off x="6578380" y="3674650"/>
            <a:ext cx="1357745" cy="415498"/>
          </a:xfrm>
          <a:prstGeom prst="rect">
            <a:avLst/>
          </a:prstGeom>
          <a:noFill/>
        </p:spPr>
        <p:txBody>
          <a:bodyPr wrap="square" rtlCol="0">
            <a:spAutoFit/>
          </a:bodyPr>
          <a:lstStyle/>
          <a:p>
            <a:pPr algn="ctr"/>
            <a:r>
              <a:rPr lang="en-GB" sz="2100" dirty="0">
                <a:latin typeface="Comic Sans MS" panose="030F0702030302020204" pitchFamily="66" charset="0"/>
              </a:rPr>
              <a:t>Ants</a:t>
            </a:r>
          </a:p>
        </p:txBody>
      </p:sp>
    </p:spTree>
    <p:extLst>
      <p:ext uri="{BB962C8B-B14F-4D97-AF65-F5344CB8AC3E}">
        <p14:creationId xmlns:p14="http://schemas.microsoft.com/office/powerpoint/2010/main" val="278539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3C36B5F-B6EF-4CE3-B4D0-EE193493A6D3}"/>
              </a:ext>
            </a:extLst>
          </p:cNvPr>
          <p:cNvPicPr>
            <a:picLocks noChangeAspect="1"/>
          </p:cNvPicPr>
          <p:nvPr/>
        </p:nvPicPr>
        <p:blipFill rotWithShape="1">
          <a:blip r:embed="rId2"/>
          <a:srcRect l="16005" t="42474" r="20979" b="17663"/>
          <a:stretch/>
        </p:blipFill>
        <p:spPr>
          <a:xfrm>
            <a:off x="1416750" y="3527981"/>
            <a:ext cx="9358500" cy="3330019"/>
          </a:xfrm>
          <a:prstGeom prst="rect">
            <a:avLst/>
          </a:prstGeom>
        </p:spPr>
      </p:pic>
      <p:sp>
        <p:nvSpPr>
          <p:cNvPr id="14" name="TextBox 13">
            <a:extLst>
              <a:ext uri="{FF2B5EF4-FFF2-40B4-BE49-F238E27FC236}">
                <a16:creationId xmlns:a16="http://schemas.microsoft.com/office/drawing/2014/main" id="{5419633C-3619-4B08-ABCA-E5416953DA22}"/>
              </a:ext>
            </a:extLst>
          </p:cNvPr>
          <p:cNvSpPr txBox="1"/>
          <p:nvPr/>
        </p:nvSpPr>
        <p:spPr>
          <a:xfrm>
            <a:off x="6644367" y="3688791"/>
            <a:ext cx="1357745" cy="415498"/>
          </a:xfrm>
          <a:prstGeom prst="rect">
            <a:avLst/>
          </a:prstGeom>
          <a:noFill/>
        </p:spPr>
        <p:txBody>
          <a:bodyPr wrap="square" rtlCol="0">
            <a:spAutoFit/>
          </a:bodyPr>
          <a:lstStyle/>
          <a:p>
            <a:pPr algn="ctr"/>
            <a:r>
              <a:rPr lang="en-GB" sz="2100" dirty="0">
                <a:latin typeface="Comic Sans MS" panose="030F0702030302020204" pitchFamily="66" charset="0"/>
              </a:rPr>
              <a:t>Ants</a:t>
            </a:r>
          </a:p>
        </p:txBody>
      </p:sp>
      <p:sp>
        <p:nvSpPr>
          <p:cNvPr id="15" name="TextBox 14">
            <a:extLst>
              <a:ext uri="{FF2B5EF4-FFF2-40B4-BE49-F238E27FC236}">
                <a16:creationId xmlns:a16="http://schemas.microsoft.com/office/drawing/2014/main" id="{A36EFC23-6D24-4D2B-A57C-10587FD245B3}"/>
              </a:ext>
            </a:extLst>
          </p:cNvPr>
          <p:cNvSpPr txBox="1"/>
          <p:nvPr/>
        </p:nvSpPr>
        <p:spPr>
          <a:xfrm>
            <a:off x="4343613" y="4198557"/>
            <a:ext cx="1357745" cy="415498"/>
          </a:xfrm>
          <a:prstGeom prst="rect">
            <a:avLst/>
          </a:prstGeom>
          <a:noFill/>
        </p:spPr>
        <p:txBody>
          <a:bodyPr wrap="square" rtlCol="0">
            <a:spAutoFit/>
          </a:bodyPr>
          <a:lstStyle/>
          <a:p>
            <a:pPr algn="ctr"/>
            <a:r>
              <a:rPr lang="en-GB" sz="2100" dirty="0">
                <a:latin typeface="Comic Sans MS" panose="030F0702030302020204" pitchFamily="66" charset="0"/>
              </a:rPr>
              <a:t>Spiders</a:t>
            </a:r>
          </a:p>
        </p:txBody>
      </p:sp>
      <p:sp>
        <p:nvSpPr>
          <p:cNvPr id="16" name="TextBox 15">
            <a:extLst>
              <a:ext uri="{FF2B5EF4-FFF2-40B4-BE49-F238E27FC236}">
                <a16:creationId xmlns:a16="http://schemas.microsoft.com/office/drawing/2014/main" id="{14141FC9-C8F1-4F85-8F8F-9B1D3ACD0F36}"/>
              </a:ext>
            </a:extLst>
          </p:cNvPr>
          <p:cNvSpPr txBox="1"/>
          <p:nvPr/>
        </p:nvSpPr>
        <p:spPr>
          <a:xfrm>
            <a:off x="2051472" y="4777492"/>
            <a:ext cx="1357745" cy="415498"/>
          </a:xfrm>
          <a:prstGeom prst="rect">
            <a:avLst/>
          </a:prstGeom>
          <a:noFill/>
        </p:spPr>
        <p:txBody>
          <a:bodyPr wrap="square" rtlCol="0">
            <a:spAutoFit/>
          </a:bodyPr>
          <a:lstStyle/>
          <a:p>
            <a:pPr algn="ctr"/>
            <a:r>
              <a:rPr lang="en-GB" sz="2100" dirty="0">
                <a:latin typeface="Comic Sans MS" panose="030F0702030302020204" pitchFamily="66" charset="0"/>
              </a:rPr>
              <a:t>Worms</a:t>
            </a:r>
          </a:p>
        </p:txBody>
      </p:sp>
      <p:sp>
        <p:nvSpPr>
          <p:cNvPr id="17" name="TextBox 16">
            <a:extLst>
              <a:ext uri="{FF2B5EF4-FFF2-40B4-BE49-F238E27FC236}">
                <a16:creationId xmlns:a16="http://schemas.microsoft.com/office/drawing/2014/main" id="{9817C275-3E66-4EF5-A714-CC6AC213A8F1}"/>
              </a:ext>
            </a:extLst>
          </p:cNvPr>
          <p:cNvSpPr txBox="1"/>
          <p:nvPr/>
        </p:nvSpPr>
        <p:spPr>
          <a:xfrm>
            <a:off x="8988063" y="3990808"/>
            <a:ext cx="1357745" cy="415498"/>
          </a:xfrm>
          <a:prstGeom prst="rect">
            <a:avLst/>
          </a:prstGeom>
          <a:noFill/>
        </p:spPr>
        <p:txBody>
          <a:bodyPr wrap="square" rtlCol="0">
            <a:spAutoFit/>
          </a:bodyPr>
          <a:lstStyle/>
          <a:p>
            <a:pPr algn="ctr"/>
            <a:r>
              <a:rPr lang="en-GB" sz="2100" dirty="0">
                <a:latin typeface="Comic Sans MS" panose="030F0702030302020204" pitchFamily="66" charset="0"/>
              </a:rPr>
              <a:t>Fly</a:t>
            </a:r>
          </a:p>
        </p:txBody>
      </p:sp>
      <p:sp>
        <p:nvSpPr>
          <p:cNvPr id="2" name="Title 1">
            <a:extLst>
              <a:ext uri="{FF2B5EF4-FFF2-40B4-BE49-F238E27FC236}">
                <a16:creationId xmlns:a16="http://schemas.microsoft.com/office/drawing/2014/main" id="{0BE25AF1-7C6A-43B3-BD8F-AD20672836E0}"/>
              </a:ext>
            </a:extLst>
          </p:cNvPr>
          <p:cNvSpPr>
            <a:spLocks noGrp="1"/>
          </p:cNvSpPr>
          <p:nvPr>
            <p:ph type="title"/>
          </p:nvPr>
        </p:nvSpPr>
        <p:spPr/>
        <p:txBody>
          <a:bodyPr/>
          <a:lstStyle/>
          <a:p>
            <a:r>
              <a:rPr lang="en-GB" sz="5400" dirty="0">
                <a:latin typeface="Comic Sans MS" panose="030F0702030302020204" pitchFamily="66" charset="0"/>
              </a:rPr>
              <a:t>Step 5</a:t>
            </a:r>
          </a:p>
        </p:txBody>
      </p:sp>
      <p:sp>
        <p:nvSpPr>
          <p:cNvPr id="3" name="Content Placeholder 2">
            <a:extLst>
              <a:ext uri="{FF2B5EF4-FFF2-40B4-BE49-F238E27FC236}">
                <a16:creationId xmlns:a16="http://schemas.microsoft.com/office/drawing/2014/main" id="{B37B34F3-F2A6-4F79-8CAC-6F1A9B09C4F6}"/>
              </a:ext>
            </a:extLst>
          </p:cNvPr>
          <p:cNvSpPr>
            <a:spLocks noGrp="1"/>
          </p:cNvSpPr>
          <p:nvPr>
            <p:ph idx="1"/>
          </p:nvPr>
        </p:nvSpPr>
        <p:spPr>
          <a:xfrm>
            <a:off x="485651" y="2282658"/>
            <a:ext cx="11382695" cy="3416300"/>
          </a:xfrm>
        </p:spPr>
        <p:txBody>
          <a:bodyPr>
            <a:normAutofit/>
          </a:bodyPr>
          <a:lstStyle/>
          <a:p>
            <a:pPr lvl="0"/>
            <a:r>
              <a:rPr lang="en-US" sz="2100" dirty="0">
                <a:latin typeface="Comic Sans MS" panose="030F0702030302020204" pitchFamily="66" charset="0"/>
              </a:rPr>
              <a:t>According to your cladogram, which two species are more closely related: worms and spiders or worms and ants? How do you know?</a:t>
            </a:r>
            <a:endParaRPr lang="en-GB" sz="2100" dirty="0">
              <a:latin typeface="Comic Sans MS" panose="030F0702030302020204" pitchFamily="66" charset="0"/>
            </a:endParaRPr>
          </a:p>
          <a:p>
            <a:pPr lvl="0"/>
            <a:r>
              <a:rPr lang="en-US" sz="2100" dirty="0">
                <a:latin typeface="Comic Sans MS" panose="030F0702030302020204" pitchFamily="66" charset="0"/>
              </a:rPr>
              <a:t>According to your cladogram, what species are flies most closely related to? How do you know?</a:t>
            </a:r>
            <a:endParaRPr lang="en-GB" sz="2100" dirty="0">
              <a:latin typeface="Comic Sans MS" panose="030F0702030302020204" pitchFamily="66" charset="0"/>
            </a:endParaRPr>
          </a:p>
        </p:txBody>
      </p:sp>
      <p:sp>
        <p:nvSpPr>
          <p:cNvPr id="9" name="TextBox 8">
            <a:extLst>
              <a:ext uri="{FF2B5EF4-FFF2-40B4-BE49-F238E27FC236}">
                <a16:creationId xmlns:a16="http://schemas.microsoft.com/office/drawing/2014/main" id="{DE6051E6-E37E-4ECA-9169-E635C4B31E7F}"/>
              </a:ext>
            </a:extLst>
          </p:cNvPr>
          <p:cNvSpPr txBox="1"/>
          <p:nvPr/>
        </p:nvSpPr>
        <p:spPr>
          <a:xfrm>
            <a:off x="2410691" y="6438313"/>
            <a:ext cx="1357745" cy="415498"/>
          </a:xfrm>
          <a:prstGeom prst="rect">
            <a:avLst/>
          </a:prstGeom>
          <a:noFill/>
        </p:spPr>
        <p:txBody>
          <a:bodyPr wrap="square" rtlCol="0">
            <a:spAutoFit/>
          </a:bodyPr>
          <a:lstStyle/>
          <a:p>
            <a:r>
              <a:rPr lang="en-GB" sz="2100" dirty="0">
                <a:latin typeface="Comic Sans MS" panose="030F0702030302020204" pitchFamily="66" charset="0"/>
              </a:rPr>
              <a:t>cells</a:t>
            </a:r>
          </a:p>
        </p:txBody>
      </p:sp>
      <p:sp>
        <p:nvSpPr>
          <p:cNvPr id="10" name="TextBox 9">
            <a:extLst>
              <a:ext uri="{FF2B5EF4-FFF2-40B4-BE49-F238E27FC236}">
                <a16:creationId xmlns:a16="http://schemas.microsoft.com/office/drawing/2014/main" id="{28D1CA21-D54B-410F-863B-A0F5A8FAECD7}"/>
              </a:ext>
            </a:extLst>
          </p:cNvPr>
          <p:cNvSpPr txBox="1"/>
          <p:nvPr/>
        </p:nvSpPr>
        <p:spPr>
          <a:xfrm>
            <a:off x="4343612" y="6070730"/>
            <a:ext cx="1357745" cy="415498"/>
          </a:xfrm>
          <a:prstGeom prst="rect">
            <a:avLst/>
          </a:prstGeom>
          <a:noFill/>
        </p:spPr>
        <p:txBody>
          <a:bodyPr wrap="square" rtlCol="0">
            <a:spAutoFit/>
          </a:bodyPr>
          <a:lstStyle/>
          <a:p>
            <a:r>
              <a:rPr lang="en-GB" sz="2100" dirty="0">
                <a:latin typeface="Comic Sans MS" panose="030F0702030302020204" pitchFamily="66" charset="0"/>
              </a:rPr>
              <a:t>legs</a:t>
            </a:r>
          </a:p>
        </p:txBody>
      </p:sp>
      <p:sp>
        <p:nvSpPr>
          <p:cNvPr id="11" name="TextBox 10">
            <a:extLst>
              <a:ext uri="{FF2B5EF4-FFF2-40B4-BE49-F238E27FC236}">
                <a16:creationId xmlns:a16="http://schemas.microsoft.com/office/drawing/2014/main" id="{72C7ED09-6964-487F-841A-7A9D757A167E}"/>
              </a:ext>
            </a:extLst>
          </p:cNvPr>
          <p:cNvSpPr txBox="1"/>
          <p:nvPr/>
        </p:nvSpPr>
        <p:spPr>
          <a:xfrm>
            <a:off x="6481216" y="5444270"/>
            <a:ext cx="1357745" cy="415498"/>
          </a:xfrm>
          <a:prstGeom prst="rect">
            <a:avLst/>
          </a:prstGeom>
          <a:noFill/>
        </p:spPr>
        <p:txBody>
          <a:bodyPr wrap="square" rtlCol="0">
            <a:spAutoFit/>
          </a:bodyPr>
          <a:lstStyle/>
          <a:p>
            <a:r>
              <a:rPr lang="en-GB" sz="2100" dirty="0">
                <a:latin typeface="Comic Sans MS" panose="030F0702030302020204" pitchFamily="66" charset="0"/>
              </a:rPr>
              <a:t>6 legs</a:t>
            </a:r>
          </a:p>
        </p:txBody>
      </p:sp>
      <p:sp>
        <p:nvSpPr>
          <p:cNvPr id="12" name="TextBox 11">
            <a:extLst>
              <a:ext uri="{FF2B5EF4-FFF2-40B4-BE49-F238E27FC236}">
                <a16:creationId xmlns:a16="http://schemas.microsoft.com/office/drawing/2014/main" id="{A4DF1266-D4E8-48A3-83B0-79FE72818B05}"/>
              </a:ext>
            </a:extLst>
          </p:cNvPr>
          <p:cNvSpPr txBox="1"/>
          <p:nvPr/>
        </p:nvSpPr>
        <p:spPr>
          <a:xfrm>
            <a:off x="8309190" y="4985241"/>
            <a:ext cx="1357745" cy="415498"/>
          </a:xfrm>
          <a:prstGeom prst="rect">
            <a:avLst/>
          </a:prstGeom>
          <a:noFill/>
        </p:spPr>
        <p:txBody>
          <a:bodyPr wrap="square" rtlCol="0">
            <a:spAutoFit/>
          </a:bodyPr>
          <a:lstStyle/>
          <a:p>
            <a:r>
              <a:rPr lang="en-GB" sz="2100" dirty="0">
                <a:latin typeface="Comic Sans MS" panose="030F0702030302020204" pitchFamily="66" charset="0"/>
              </a:rPr>
              <a:t>wings </a:t>
            </a:r>
          </a:p>
        </p:txBody>
      </p:sp>
    </p:spTree>
    <p:extLst>
      <p:ext uri="{BB962C8B-B14F-4D97-AF65-F5344CB8AC3E}">
        <p14:creationId xmlns:p14="http://schemas.microsoft.com/office/powerpoint/2010/main" val="855306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C23169-8C49-4B35-97FF-838774B0F487}"/>
              </a:ext>
            </a:extLst>
          </p:cNvPr>
          <p:cNvPicPr>
            <a:picLocks noChangeAspect="1"/>
          </p:cNvPicPr>
          <p:nvPr/>
        </p:nvPicPr>
        <p:blipFill rotWithShape="1">
          <a:blip r:embed="rId2"/>
          <a:srcRect l="52346" t="17595" r="19201" b="11203"/>
          <a:stretch/>
        </p:blipFill>
        <p:spPr>
          <a:xfrm>
            <a:off x="3376367" y="0"/>
            <a:ext cx="5439267" cy="6858000"/>
          </a:xfrm>
          <a:prstGeom prst="rect">
            <a:avLst/>
          </a:prstGeom>
        </p:spPr>
      </p:pic>
    </p:spTree>
    <p:extLst>
      <p:ext uri="{BB962C8B-B14F-4D97-AF65-F5344CB8AC3E}">
        <p14:creationId xmlns:p14="http://schemas.microsoft.com/office/powerpoint/2010/main" val="583755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BF205-9C8F-44B6-8715-AE62667C8009}"/>
              </a:ext>
            </a:extLst>
          </p:cNvPr>
          <p:cNvSpPr>
            <a:spLocks noGrp="1"/>
          </p:cNvSpPr>
          <p:nvPr>
            <p:ph type="title"/>
          </p:nvPr>
        </p:nvSpPr>
        <p:spPr/>
        <p:txBody>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1933F7D1-6F69-45FD-BA43-35B528ACB3DD}"/>
              </a:ext>
            </a:extLst>
          </p:cNvPr>
          <p:cNvSpPr>
            <a:spLocks noGrp="1"/>
          </p:cNvSpPr>
          <p:nvPr>
            <p:ph idx="1"/>
          </p:nvPr>
        </p:nvSpPr>
        <p:spPr>
          <a:xfrm>
            <a:off x="1154954" y="2603500"/>
            <a:ext cx="5981137" cy="3416300"/>
          </a:xfrm>
        </p:spPr>
        <p:txBody>
          <a:bodyPr>
            <a:normAutofit/>
          </a:bodyPr>
          <a:lstStyle/>
          <a:p>
            <a:r>
              <a:rPr lang="en-GB" sz="2100" dirty="0">
                <a:latin typeface="Comic Sans MS" panose="030F0702030302020204" pitchFamily="66" charset="0"/>
              </a:rPr>
              <a:t>Make your own cladogram for the species provided and use the cladogram to answer questions. </a:t>
            </a:r>
          </a:p>
        </p:txBody>
      </p:sp>
      <p:pic>
        <p:nvPicPr>
          <p:cNvPr id="4" name="Picture 3">
            <a:extLst>
              <a:ext uri="{FF2B5EF4-FFF2-40B4-BE49-F238E27FC236}">
                <a16:creationId xmlns:a16="http://schemas.microsoft.com/office/drawing/2014/main" id="{7BCE5DFA-742E-4F16-B153-3BB8F8ED8AC2}"/>
              </a:ext>
            </a:extLst>
          </p:cNvPr>
          <p:cNvPicPr>
            <a:picLocks noChangeAspect="1"/>
          </p:cNvPicPr>
          <p:nvPr/>
        </p:nvPicPr>
        <p:blipFill rotWithShape="1">
          <a:blip r:embed="rId2"/>
          <a:srcRect l="53505" t="17870" r="18665" b="12222"/>
          <a:stretch/>
        </p:blipFill>
        <p:spPr>
          <a:xfrm>
            <a:off x="7338477" y="0"/>
            <a:ext cx="4853523" cy="6858000"/>
          </a:xfrm>
          <a:prstGeom prst="rect">
            <a:avLst/>
          </a:prstGeom>
        </p:spPr>
      </p:pic>
    </p:spTree>
    <p:extLst>
      <p:ext uri="{BB962C8B-B14F-4D97-AF65-F5344CB8AC3E}">
        <p14:creationId xmlns:p14="http://schemas.microsoft.com/office/powerpoint/2010/main" val="3250774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0D07D-F419-429D-B0D8-0D23EE171979}"/>
              </a:ext>
            </a:extLst>
          </p:cNvPr>
          <p:cNvSpPr>
            <a:spLocks noGrp="1"/>
          </p:cNvSpPr>
          <p:nvPr>
            <p:ph type="title"/>
          </p:nvPr>
        </p:nvSpPr>
        <p:spPr/>
        <p:txBody>
          <a:bodyPr/>
          <a:lstStyle/>
          <a:p>
            <a:r>
              <a:rPr lang="en-GB" sz="5400" dirty="0">
                <a:latin typeface="Comic Sans MS" panose="030F0702030302020204" pitchFamily="66" charset="0"/>
              </a:rPr>
              <a:t>Answers </a:t>
            </a:r>
          </a:p>
        </p:txBody>
      </p:sp>
      <p:pic>
        <p:nvPicPr>
          <p:cNvPr id="4" name="Picture 3">
            <a:extLst>
              <a:ext uri="{FF2B5EF4-FFF2-40B4-BE49-F238E27FC236}">
                <a16:creationId xmlns:a16="http://schemas.microsoft.com/office/drawing/2014/main" id="{A677E4B0-D149-428B-9440-25FF12E45BDB}"/>
              </a:ext>
            </a:extLst>
          </p:cNvPr>
          <p:cNvPicPr>
            <a:picLocks noChangeAspect="1"/>
          </p:cNvPicPr>
          <p:nvPr/>
        </p:nvPicPr>
        <p:blipFill rotWithShape="1">
          <a:blip r:embed="rId2"/>
          <a:srcRect l="24278" t="33952" r="18041" b="27010"/>
          <a:stretch/>
        </p:blipFill>
        <p:spPr>
          <a:xfrm>
            <a:off x="505905" y="2347274"/>
            <a:ext cx="11180191" cy="4256267"/>
          </a:xfrm>
          <a:prstGeom prst="rect">
            <a:avLst/>
          </a:prstGeom>
        </p:spPr>
      </p:pic>
    </p:spTree>
    <p:extLst>
      <p:ext uri="{BB962C8B-B14F-4D97-AF65-F5344CB8AC3E}">
        <p14:creationId xmlns:p14="http://schemas.microsoft.com/office/powerpoint/2010/main" val="28865293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0D07D-F419-429D-B0D8-0D23EE171979}"/>
              </a:ext>
            </a:extLst>
          </p:cNvPr>
          <p:cNvSpPr>
            <a:spLocks noGrp="1"/>
          </p:cNvSpPr>
          <p:nvPr>
            <p:ph type="title"/>
          </p:nvPr>
        </p:nvSpPr>
        <p:spPr/>
        <p:txBody>
          <a:bodyPr/>
          <a:lstStyle/>
          <a:p>
            <a:r>
              <a:rPr lang="en-GB" sz="5400" dirty="0">
                <a:latin typeface="Comic Sans MS" panose="030F0702030302020204" pitchFamily="66" charset="0"/>
              </a:rPr>
              <a:t>Answers </a:t>
            </a:r>
          </a:p>
        </p:txBody>
      </p:sp>
      <p:pic>
        <p:nvPicPr>
          <p:cNvPr id="5" name="Picture 4">
            <a:extLst>
              <a:ext uri="{FF2B5EF4-FFF2-40B4-BE49-F238E27FC236}">
                <a16:creationId xmlns:a16="http://schemas.microsoft.com/office/drawing/2014/main" id="{843E1EAF-BA0F-469A-9D53-A8C015557749}"/>
              </a:ext>
            </a:extLst>
          </p:cNvPr>
          <p:cNvPicPr>
            <a:picLocks noChangeAspect="1"/>
          </p:cNvPicPr>
          <p:nvPr/>
        </p:nvPicPr>
        <p:blipFill rotWithShape="1">
          <a:blip r:embed="rId2"/>
          <a:srcRect l="16005" t="42474" r="20979" b="17663"/>
          <a:stretch/>
        </p:blipFill>
        <p:spPr>
          <a:xfrm>
            <a:off x="1416750" y="2693708"/>
            <a:ext cx="9358500" cy="3330019"/>
          </a:xfrm>
          <a:prstGeom prst="rect">
            <a:avLst/>
          </a:prstGeom>
        </p:spPr>
      </p:pic>
      <p:sp>
        <p:nvSpPr>
          <p:cNvPr id="6" name="TextBox 5">
            <a:extLst>
              <a:ext uri="{FF2B5EF4-FFF2-40B4-BE49-F238E27FC236}">
                <a16:creationId xmlns:a16="http://schemas.microsoft.com/office/drawing/2014/main" id="{E2DF3C34-4230-49E2-ACA6-38238F47C33B}"/>
              </a:ext>
            </a:extLst>
          </p:cNvPr>
          <p:cNvSpPr txBox="1"/>
          <p:nvPr/>
        </p:nvSpPr>
        <p:spPr>
          <a:xfrm>
            <a:off x="6644367" y="2854518"/>
            <a:ext cx="1357745" cy="415498"/>
          </a:xfrm>
          <a:prstGeom prst="rect">
            <a:avLst/>
          </a:prstGeom>
          <a:noFill/>
        </p:spPr>
        <p:txBody>
          <a:bodyPr wrap="square" rtlCol="0">
            <a:spAutoFit/>
          </a:bodyPr>
          <a:lstStyle/>
          <a:p>
            <a:pPr algn="ctr"/>
            <a:r>
              <a:rPr lang="en-GB" sz="2100" dirty="0">
                <a:latin typeface="Comic Sans MS" panose="030F0702030302020204" pitchFamily="66" charset="0"/>
              </a:rPr>
              <a:t>Monkey</a:t>
            </a:r>
          </a:p>
        </p:txBody>
      </p:sp>
      <p:sp>
        <p:nvSpPr>
          <p:cNvPr id="7" name="TextBox 6">
            <a:extLst>
              <a:ext uri="{FF2B5EF4-FFF2-40B4-BE49-F238E27FC236}">
                <a16:creationId xmlns:a16="http://schemas.microsoft.com/office/drawing/2014/main" id="{D2A20ACA-EAE6-4CF5-B004-E67D73C9C706}"/>
              </a:ext>
            </a:extLst>
          </p:cNvPr>
          <p:cNvSpPr txBox="1"/>
          <p:nvPr/>
        </p:nvSpPr>
        <p:spPr>
          <a:xfrm>
            <a:off x="4343613" y="3364284"/>
            <a:ext cx="1357745" cy="415498"/>
          </a:xfrm>
          <a:prstGeom prst="rect">
            <a:avLst/>
          </a:prstGeom>
          <a:noFill/>
        </p:spPr>
        <p:txBody>
          <a:bodyPr wrap="square" rtlCol="0">
            <a:spAutoFit/>
          </a:bodyPr>
          <a:lstStyle/>
          <a:p>
            <a:pPr algn="ctr"/>
            <a:r>
              <a:rPr lang="en-GB" sz="2100" dirty="0">
                <a:latin typeface="Comic Sans MS" panose="030F0702030302020204" pitchFamily="66" charset="0"/>
              </a:rPr>
              <a:t>Lizard</a:t>
            </a:r>
          </a:p>
        </p:txBody>
      </p:sp>
      <p:sp>
        <p:nvSpPr>
          <p:cNvPr id="8" name="TextBox 7">
            <a:extLst>
              <a:ext uri="{FF2B5EF4-FFF2-40B4-BE49-F238E27FC236}">
                <a16:creationId xmlns:a16="http://schemas.microsoft.com/office/drawing/2014/main" id="{3D756BD8-A992-4048-96C5-103D5E0D9D80}"/>
              </a:ext>
            </a:extLst>
          </p:cNvPr>
          <p:cNvSpPr txBox="1"/>
          <p:nvPr/>
        </p:nvSpPr>
        <p:spPr>
          <a:xfrm>
            <a:off x="2051472" y="3943219"/>
            <a:ext cx="1357745" cy="415498"/>
          </a:xfrm>
          <a:prstGeom prst="rect">
            <a:avLst/>
          </a:prstGeom>
          <a:noFill/>
        </p:spPr>
        <p:txBody>
          <a:bodyPr wrap="square" rtlCol="0">
            <a:spAutoFit/>
          </a:bodyPr>
          <a:lstStyle/>
          <a:p>
            <a:pPr algn="ctr"/>
            <a:r>
              <a:rPr lang="en-GB" sz="2100" dirty="0">
                <a:latin typeface="Comic Sans MS" panose="030F0702030302020204" pitchFamily="66" charset="0"/>
              </a:rPr>
              <a:t>Snake</a:t>
            </a:r>
          </a:p>
        </p:txBody>
      </p:sp>
      <p:sp>
        <p:nvSpPr>
          <p:cNvPr id="9" name="TextBox 8">
            <a:extLst>
              <a:ext uri="{FF2B5EF4-FFF2-40B4-BE49-F238E27FC236}">
                <a16:creationId xmlns:a16="http://schemas.microsoft.com/office/drawing/2014/main" id="{2919E35C-6995-4B54-8812-1065B4D0E99A}"/>
              </a:ext>
            </a:extLst>
          </p:cNvPr>
          <p:cNvSpPr txBox="1"/>
          <p:nvPr/>
        </p:nvSpPr>
        <p:spPr>
          <a:xfrm>
            <a:off x="8988063" y="3156535"/>
            <a:ext cx="1357745" cy="415498"/>
          </a:xfrm>
          <a:prstGeom prst="rect">
            <a:avLst/>
          </a:prstGeom>
          <a:noFill/>
        </p:spPr>
        <p:txBody>
          <a:bodyPr wrap="square" rtlCol="0">
            <a:spAutoFit/>
          </a:bodyPr>
          <a:lstStyle/>
          <a:p>
            <a:pPr algn="ctr"/>
            <a:r>
              <a:rPr lang="en-GB" sz="2100" dirty="0">
                <a:latin typeface="Comic Sans MS" panose="030F0702030302020204" pitchFamily="66" charset="0"/>
              </a:rPr>
              <a:t>Human</a:t>
            </a:r>
          </a:p>
        </p:txBody>
      </p:sp>
      <p:sp>
        <p:nvSpPr>
          <p:cNvPr id="10" name="TextBox 9">
            <a:extLst>
              <a:ext uri="{FF2B5EF4-FFF2-40B4-BE49-F238E27FC236}">
                <a16:creationId xmlns:a16="http://schemas.microsoft.com/office/drawing/2014/main" id="{408926D8-948C-4FE3-BF23-6681D07C05C7}"/>
              </a:ext>
            </a:extLst>
          </p:cNvPr>
          <p:cNvSpPr txBox="1"/>
          <p:nvPr/>
        </p:nvSpPr>
        <p:spPr>
          <a:xfrm>
            <a:off x="2410691" y="5703022"/>
            <a:ext cx="1357745" cy="415498"/>
          </a:xfrm>
          <a:prstGeom prst="rect">
            <a:avLst/>
          </a:prstGeom>
          <a:noFill/>
        </p:spPr>
        <p:txBody>
          <a:bodyPr wrap="square" rtlCol="0">
            <a:spAutoFit/>
          </a:bodyPr>
          <a:lstStyle/>
          <a:p>
            <a:r>
              <a:rPr lang="en-GB" sz="2100" dirty="0">
                <a:latin typeface="Comic Sans MS" panose="030F0702030302020204" pitchFamily="66" charset="0"/>
              </a:rPr>
              <a:t>eyes</a:t>
            </a:r>
          </a:p>
        </p:txBody>
      </p:sp>
      <p:sp>
        <p:nvSpPr>
          <p:cNvPr id="11" name="TextBox 10">
            <a:extLst>
              <a:ext uri="{FF2B5EF4-FFF2-40B4-BE49-F238E27FC236}">
                <a16:creationId xmlns:a16="http://schemas.microsoft.com/office/drawing/2014/main" id="{12C0C52E-B0B9-4D3E-B0E3-6EA5E36DF825}"/>
              </a:ext>
            </a:extLst>
          </p:cNvPr>
          <p:cNvSpPr txBox="1"/>
          <p:nvPr/>
        </p:nvSpPr>
        <p:spPr>
          <a:xfrm>
            <a:off x="4343612" y="5335439"/>
            <a:ext cx="1357745" cy="415498"/>
          </a:xfrm>
          <a:prstGeom prst="rect">
            <a:avLst/>
          </a:prstGeom>
          <a:noFill/>
        </p:spPr>
        <p:txBody>
          <a:bodyPr wrap="square" rtlCol="0">
            <a:spAutoFit/>
          </a:bodyPr>
          <a:lstStyle/>
          <a:p>
            <a:r>
              <a:rPr lang="en-GB" sz="2100" dirty="0">
                <a:latin typeface="Comic Sans MS" panose="030F0702030302020204" pitchFamily="66" charset="0"/>
              </a:rPr>
              <a:t>legs</a:t>
            </a:r>
          </a:p>
        </p:txBody>
      </p:sp>
      <p:sp>
        <p:nvSpPr>
          <p:cNvPr id="12" name="TextBox 11">
            <a:extLst>
              <a:ext uri="{FF2B5EF4-FFF2-40B4-BE49-F238E27FC236}">
                <a16:creationId xmlns:a16="http://schemas.microsoft.com/office/drawing/2014/main" id="{CC176941-72AD-42AD-BFCF-F4F4701C43ED}"/>
              </a:ext>
            </a:extLst>
          </p:cNvPr>
          <p:cNvSpPr txBox="1"/>
          <p:nvPr/>
        </p:nvSpPr>
        <p:spPr>
          <a:xfrm>
            <a:off x="6481216" y="4708979"/>
            <a:ext cx="1357745" cy="415498"/>
          </a:xfrm>
          <a:prstGeom prst="rect">
            <a:avLst/>
          </a:prstGeom>
          <a:noFill/>
        </p:spPr>
        <p:txBody>
          <a:bodyPr wrap="square" rtlCol="0">
            <a:spAutoFit/>
          </a:bodyPr>
          <a:lstStyle/>
          <a:p>
            <a:r>
              <a:rPr lang="en-GB" sz="2100" dirty="0">
                <a:latin typeface="Comic Sans MS" panose="030F0702030302020204" pitchFamily="66" charset="0"/>
              </a:rPr>
              <a:t>hair</a:t>
            </a:r>
          </a:p>
        </p:txBody>
      </p:sp>
      <p:sp>
        <p:nvSpPr>
          <p:cNvPr id="13" name="TextBox 12">
            <a:extLst>
              <a:ext uri="{FF2B5EF4-FFF2-40B4-BE49-F238E27FC236}">
                <a16:creationId xmlns:a16="http://schemas.microsoft.com/office/drawing/2014/main" id="{10E9EA5E-2E1A-4886-BAFC-EF5CDB5C88FE}"/>
              </a:ext>
            </a:extLst>
          </p:cNvPr>
          <p:cNvSpPr txBox="1"/>
          <p:nvPr/>
        </p:nvSpPr>
        <p:spPr>
          <a:xfrm>
            <a:off x="8309190" y="4249950"/>
            <a:ext cx="1475833" cy="738664"/>
          </a:xfrm>
          <a:prstGeom prst="rect">
            <a:avLst/>
          </a:prstGeom>
          <a:noFill/>
        </p:spPr>
        <p:txBody>
          <a:bodyPr wrap="square" rtlCol="0">
            <a:spAutoFit/>
          </a:bodyPr>
          <a:lstStyle/>
          <a:p>
            <a:r>
              <a:rPr lang="en-GB" sz="2100" dirty="0">
                <a:latin typeface="Comic Sans MS" panose="030F0702030302020204" pitchFamily="66" charset="0"/>
              </a:rPr>
              <a:t>opposable thumbs</a:t>
            </a:r>
          </a:p>
        </p:txBody>
      </p:sp>
    </p:spTree>
    <p:extLst>
      <p:ext uri="{BB962C8B-B14F-4D97-AF65-F5344CB8AC3E}">
        <p14:creationId xmlns:p14="http://schemas.microsoft.com/office/powerpoint/2010/main" val="3964945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F95C0-E06D-421B-9F87-2A48DA40B557}"/>
              </a:ext>
            </a:extLst>
          </p:cNvPr>
          <p:cNvSpPr>
            <a:spLocks noGrp="1"/>
          </p:cNvSpPr>
          <p:nvPr>
            <p:ph type="title"/>
          </p:nvPr>
        </p:nvSpPr>
        <p:spPr/>
        <p:txBody>
          <a:bodyPr/>
          <a:lstStyle/>
          <a:p>
            <a:r>
              <a:rPr lang="en-GB" sz="5400" dirty="0">
                <a:latin typeface="Comic Sans MS" panose="030F0702030302020204" pitchFamily="66" charset="0"/>
              </a:rPr>
              <a:t>Red Pen </a:t>
            </a:r>
          </a:p>
        </p:txBody>
      </p:sp>
      <p:sp>
        <p:nvSpPr>
          <p:cNvPr id="3" name="Content Placeholder 2">
            <a:extLst>
              <a:ext uri="{FF2B5EF4-FFF2-40B4-BE49-F238E27FC236}">
                <a16:creationId xmlns:a16="http://schemas.microsoft.com/office/drawing/2014/main" id="{38857BD8-4907-403D-A6CD-038FBF5D8C26}"/>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Explain why reptiles and birds are placed in the same clade.</a:t>
            </a:r>
          </a:p>
          <a:p>
            <a:r>
              <a:rPr lang="en-GB" sz="2100" b="1" dirty="0">
                <a:solidFill>
                  <a:srgbClr val="FF0000"/>
                </a:solidFill>
                <a:latin typeface="Comic Sans MS" panose="030F0702030302020204" pitchFamily="66" charset="0"/>
              </a:rPr>
              <a:t>Hint: </a:t>
            </a:r>
            <a:r>
              <a:rPr lang="en-GB" sz="2100" dirty="0">
                <a:solidFill>
                  <a:srgbClr val="FF0000"/>
                </a:solidFill>
                <a:latin typeface="Comic Sans MS" panose="030F0702030302020204" pitchFamily="66" charset="0"/>
              </a:rPr>
              <a:t>what do the two living creatures have in common?</a:t>
            </a:r>
          </a:p>
        </p:txBody>
      </p:sp>
      <p:pic>
        <p:nvPicPr>
          <p:cNvPr id="8194" name="Picture 2" descr="Are Birds Reptiles?">
            <a:extLst>
              <a:ext uri="{FF2B5EF4-FFF2-40B4-BE49-F238E27FC236}">
                <a16:creationId xmlns:a16="http://schemas.microsoft.com/office/drawing/2014/main" id="{4D556B5B-5BCD-4575-AE48-2EC242B8A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2309" y="3566536"/>
            <a:ext cx="6347381" cy="329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5004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B3574-0B97-4FEB-B6B0-987331455DDA}"/>
              </a:ext>
            </a:extLst>
          </p:cNvPr>
          <p:cNvSpPr>
            <a:spLocks noGrp="1"/>
          </p:cNvSpPr>
          <p:nvPr>
            <p:ph type="title"/>
          </p:nvPr>
        </p:nvSpPr>
        <p:spPr/>
        <p:txBody>
          <a:bodyPr/>
          <a:lstStyle/>
          <a:p>
            <a:r>
              <a:rPr lang="en-GB" sz="5400" dirty="0">
                <a:latin typeface="Comic Sans MS" panose="030F0702030302020204" pitchFamily="66" charset="0"/>
              </a:rPr>
              <a:t>Red Pen Answer</a:t>
            </a:r>
          </a:p>
        </p:txBody>
      </p:sp>
      <p:sp>
        <p:nvSpPr>
          <p:cNvPr id="3" name="Content Placeholder 2">
            <a:extLst>
              <a:ext uri="{FF2B5EF4-FFF2-40B4-BE49-F238E27FC236}">
                <a16:creationId xmlns:a16="http://schemas.microsoft.com/office/drawing/2014/main" id="{14A60BCE-B810-4B85-B154-8B7BFF5820C2}"/>
              </a:ext>
            </a:extLst>
          </p:cNvPr>
          <p:cNvSpPr>
            <a:spLocks noGrp="1"/>
          </p:cNvSpPr>
          <p:nvPr>
            <p:ph idx="1"/>
          </p:nvPr>
        </p:nvSpPr>
        <p:spPr>
          <a:xfrm>
            <a:off x="1154954" y="2405537"/>
            <a:ext cx="8761413" cy="3416300"/>
          </a:xfrm>
        </p:spPr>
        <p:txBody>
          <a:bodyPr>
            <a:normAutofit/>
          </a:bodyPr>
          <a:lstStyle/>
          <a:p>
            <a:r>
              <a:rPr lang="en-GB" sz="2100" dirty="0">
                <a:latin typeface="Comic Sans MS" panose="030F0702030302020204" pitchFamily="66" charset="0"/>
              </a:rPr>
              <a:t>Reptiles and birds are placed in the same clade because they both have jaws, lungs, and claws or nails and they include some of the same common ancestors. </a:t>
            </a:r>
          </a:p>
        </p:txBody>
      </p:sp>
      <p:pic>
        <p:nvPicPr>
          <p:cNvPr id="4" name="Picture 2" descr="Are Birds Reptiles?">
            <a:extLst>
              <a:ext uri="{FF2B5EF4-FFF2-40B4-BE49-F238E27FC236}">
                <a16:creationId xmlns:a16="http://schemas.microsoft.com/office/drawing/2014/main" id="{21B1E382-D559-4DDA-A6E0-4805697042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2309" y="3566536"/>
            <a:ext cx="6347381" cy="3291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1164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13A84-F414-4214-B93E-6121817A0A99}"/>
              </a:ext>
            </a:extLst>
          </p:cNvPr>
          <p:cNvSpPr>
            <a:spLocks noGrp="1"/>
          </p:cNvSpPr>
          <p:nvPr>
            <p:ph type="title"/>
          </p:nvPr>
        </p:nvSpPr>
        <p:spPr/>
        <p:txBody>
          <a:bodyPr/>
          <a:lstStyle/>
          <a:p>
            <a:r>
              <a:rPr lang="en-GB" sz="5400" dirty="0">
                <a:latin typeface="Comic Sans MS" panose="030F0702030302020204" pitchFamily="66" charset="0"/>
              </a:rPr>
              <a:t>Plenary</a:t>
            </a:r>
            <a:r>
              <a:rPr lang="en-GB" dirty="0"/>
              <a:t> </a:t>
            </a:r>
          </a:p>
        </p:txBody>
      </p:sp>
      <p:sp>
        <p:nvSpPr>
          <p:cNvPr id="3" name="Content Placeholder 2">
            <a:extLst>
              <a:ext uri="{FF2B5EF4-FFF2-40B4-BE49-F238E27FC236}">
                <a16:creationId xmlns:a16="http://schemas.microsoft.com/office/drawing/2014/main" id="{B2B15E99-F3EE-41FE-925C-86BE30F5481C}"/>
              </a:ext>
            </a:extLst>
          </p:cNvPr>
          <p:cNvSpPr>
            <a:spLocks noGrp="1"/>
          </p:cNvSpPr>
          <p:nvPr>
            <p:ph idx="1"/>
          </p:nvPr>
        </p:nvSpPr>
        <p:spPr>
          <a:xfrm>
            <a:off x="518474" y="2603500"/>
            <a:ext cx="5005633" cy="3416300"/>
          </a:xfrm>
        </p:spPr>
        <p:txBody>
          <a:bodyPr>
            <a:noAutofit/>
          </a:bodyPr>
          <a:lstStyle/>
          <a:p>
            <a:r>
              <a:rPr lang="en-GB" sz="2100" dirty="0">
                <a:latin typeface="Comic Sans MS" panose="030F0702030302020204" pitchFamily="66" charset="0"/>
              </a:rPr>
              <a:t>Is evolution still happening today?</a:t>
            </a:r>
          </a:p>
          <a:p>
            <a:r>
              <a:rPr lang="en-GB" sz="2100" i="1" dirty="0">
                <a:latin typeface="Comic Sans MS" panose="030F0702030302020204" pitchFamily="66" charset="0"/>
              </a:rPr>
              <a:t>Yes it is!</a:t>
            </a:r>
          </a:p>
          <a:p>
            <a:endParaRPr lang="en-GB" sz="2100" dirty="0">
              <a:latin typeface="Comic Sans MS" panose="030F0702030302020204" pitchFamily="66" charset="0"/>
            </a:endParaRPr>
          </a:p>
          <a:p>
            <a:r>
              <a:rPr lang="en-GB" sz="2100" dirty="0">
                <a:latin typeface="Comic Sans MS" panose="030F0702030302020204" pitchFamily="66" charset="0"/>
              </a:rPr>
              <a:t>Bacteria continue to mutate and evade antibiotics, while Darwin’s finches and other animals continue to be studied.</a:t>
            </a:r>
          </a:p>
          <a:p>
            <a:endParaRPr lang="en-GB" sz="2100" dirty="0">
              <a:latin typeface="Comic Sans MS" panose="030F0702030302020204" pitchFamily="66" charset="0"/>
            </a:endParaRPr>
          </a:p>
        </p:txBody>
      </p:sp>
      <p:pic>
        <p:nvPicPr>
          <p:cNvPr id="9218" name="Picture 2" descr="From sticks to balls: The shape of bacteria is evolving to better adapt to  the throat">
            <a:extLst>
              <a:ext uri="{FF2B5EF4-FFF2-40B4-BE49-F238E27FC236}">
                <a16:creationId xmlns:a16="http://schemas.microsoft.com/office/drawing/2014/main" id="{7AB9FC5B-9AA5-461F-BFA8-B62D2272B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107" y="2603500"/>
            <a:ext cx="6149419" cy="3667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6668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0BDBC-FEF0-4FC3-A694-483146568F85}"/>
              </a:ext>
            </a:extLst>
          </p:cNvPr>
          <p:cNvSpPr>
            <a:spLocks noGrp="1"/>
          </p:cNvSpPr>
          <p:nvPr>
            <p:ph type="title"/>
          </p:nvPr>
        </p:nvSpPr>
        <p:spPr/>
        <p:txBody>
          <a:bodyPr/>
          <a:lstStyle/>
          <a:p>
            <a:r>
              <a:rPr lang="en-GB" sz="5400" dirty="0">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AB340BF7-8C1E-4F56-A459-27305EC2D14D}"/>
              </a:ext>
            </a:extLst>
          </p:cNvPr>
          <p:cNvSpPr>
            <a:spLocks noGrp="1"/>
          </p:cNvSpPr>
          <p:nvPr>
            <p:ph idx="1"/>
          </p:nvPr>
        </p:nvSpPr>
        <p:spPr>
          <a:xfrm>
            <a:off x="471341" y="2603499"/>
            <a:ext cx="4006392" cy="3995263"/>
          </a:xfrm>
        </p:spPr>
        <p:txBody>
          <a:bodyPr>
            <a:normAutofit/>
          </a:bodyPr>
          <a:lstStyle/>
          <a:p>
            <a:r>
              <a:rPr lang="en-GB" sz="2100" dirty="0">
                <a:latin typeface="Comic Sans MS" panose="030F0702030302020204" pitchFamily="66" charset="0"/>
              </a:rPr>
              <a:t>How do you think that modern day humans might be influencing evolution, both positively and negatively?</a:t>
            </a:r>
          </a:p>
          <a:p>
            <a:endParaRPr lang="en-GB" sz="2100" dirty="0">
              <a:latin typeface="Comic Sans MS" panose="030F0702030302020204" pitchFamily="66" charset="0"/>
            </a:endParaRPr>
          </a:p>
          <a:p>
            <a:r>
              <a:rPr lang="en-GB" sz="2100" i="1" dirty="0">
                <a:latin typeface="Comic Sans MS" panose="030F0702030302020204" pitchFamily="66" charset="0"/>
              </a:rPr>
              <a:t>E.g. climate change, destruction of habitats, breeding programmes, introduction of evasive species</a:t>
            </a:r>
          </a:p>
        </p:txBody>
      </p:sp>
      <p:pic>
        <p:nvPicPr>
          <p:cNvPr id="11266" name="Picture 2" descr="Climate change impacts | National Oceanic and Atmospheric Administration">
            <a:extLst>
              <a:ext uri="{FF2B5EF4-FFF2-40B4-BE49-F238E27FC236}">
                <a16:creationId xmlns:a16="http://schemas.microsoft.com/office/drawing/2014/main" id="{A40D2722-9CB8-4E07-8F33-209D743E03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8060" y="2603500"/>
            <a:ext cx="7540128" cy="424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1262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4205</TotalTime>
  <Words>1080</Words>
  <Application>Microsoft Office PowerPoint</Application>
  <PresentationFormat>Widescreen</PresentationFormat>
  <Paragraphs>162</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Century Gothic</vt:lpstr>
      <vt:lpstr>Comic Sans MS</vt:lpstr>
      <vt:lpstr>Wingdings 3</vt:lpstr>
      <vt:lpstr>Ion Boardroom</vt:lpstr>
      <vt:lpstr>PowerPoint Presentation</vt:lpstr>
      <vt:lpstr>Starter</vt:lpstr>
      <vt:lpstr>Starter </vt:lpstr>
      <vt:lpstr>Starter </vt:lpstr>
      <vt:lpstr>Starter </vt:lpstr>
      <vt:lpstr>Starter </vt:lpstr>
      <vt:lpstr>PowerPoint Presentation</vt:lpstr>
      <vt:lpstr>PowerPoint Presentation</vt:lpstr>
      <vt:lpstr>https://www.stem.org.uk/elibrary/resource/30498  </vt:lpstr>
      <vt:lpstr>PowerPoint Presentation</vt:lpstr>
      <vt:lpstr>PowerPoint Presentation</vt:lpstr>
      <vt:lpstr>PowerPoint Presentation</vt:lpstr>
      <vt:lpstr>PowerPoint Presentation</vt:lpstr>
      <vt:lpstr>PowerPoint Presentation</vt:lpstr>
      <vt:lpstr>Step 1</vt:lpstr>
      <vt:lpstr>Step 1 - Answers</vt:lpstr>
      <vt:lpstr>Step 2</vt:lpstr>
      <vt:lpstr>Step 2</vt:lpstr>
      <vt:lpstr>Step 2</vt:lpstr>
      <vt:lpstr>Step 2</vt:lpstr>
      <vt:lpstr>Step 2 - Answers</vt:lpstr>
      <vt:lpstr>Step 3</vt:lpstr>
      <vt:lpstr>Step 4 </vt:lpstr>
      <vt:lpstr>Step 4 - Answers </vt:lpstr>
      <vt:lpstr>Step 5</vt:lpstr>
      <vt:lpstr>PowerPoint Presentation</vt:lpstr>
      <vt:lpstr>Activity </vt:lpstr>
      <vt:lpstr>Answers </vt:lpstr>
      <vt:lpstr>Answers </vt:lpstr>
      <vt:lpstr>Red Pen </vt:lpstr>
      <vt:lpstr>Red Pen Answer</vt:lpstr>
      <vt:lpstr>Plenary </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15</cp:revision>
  <dcterms:created xsi:type="dcterms:W3CDTF">2021-10-04T17:14:54Z</dcterms:created>
  <dcterms:modified xsi:type="dcterms:W3CDTF">2021-10-07T15:19:59Z</dcterms:modified>
</cp:coreProperties>
</file>