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22"/>
  </p:handoutMasterIdLst>
  <p:sldIdLst>
    <p:sldId id="258" r:id="rId5"/>
    <p:sldId id="263" r:id="rId6"/>
    <p:sldId id="268" r:id="rId7"/>
    <p:sldId id="264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4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Md" panose="02000603050000020003" charset="0"/>
      <p:regular r:id="rId27"/>
    </p:embeddedFont>
    <p:embeddedFont>
      <p:font typeface="Sassoon Infant Rg" panose="02000503030000020003" charset="0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723E"/>
    <a:srgbClr val="DFE4B6"/>
    <a:srgbClr val="ACDDFC"/>
    <a:srgbClr val="E4FFDF"/>
    <a:srgbClr val="CFEBFD"/>
    <a:srgbClr val="BECA6D"/>
    <a:srgbClr val="F2F3EF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AE50C3-9F21-44BF-BADC-BD9E42A27A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2F8BA-B99F-48F2-9FCD-49F70100F53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0C22207-5486-443D-A890-525C0E41F73A}" type="datetimeFigureOut">
              <a:rPr lang="en-GB"/>
              <a:pPr>
                <a:defRPr/>
              </a:pPr>
              <a:t>15/06/2021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4DEBDD-6997-4583-972A-4E454341DA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9AA21D-1CA8-4B4D-AC7F-1C5BD30F6E4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9E95BDD-37D7-4B37-989F-0CA82764304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1892A4D-DABD-4848-B9DD-2586A46E74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F31C7F0-6365-4083-8FB4-B8545612B2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90893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EA9965B-87DB-4C76-B945-4C3983FD5EB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250F0BD1-805B-437E-B725-51B0C107D8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565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FD5068BB-C1C6-410C-9958-8BA89721E3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45506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34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6520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DE3B0217-EFAB-4098-8EEA-D16A8F2CA8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37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7C5C5D-984E-465F-BE57-E9E22E1F518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13FDD1F-F3E5-4323-992C-BFB0DED8DB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6.png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11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6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41.png"/><Relationship Id="rId2" Type="http://schemas.openxmlformats.org/officeDocument/2006/relationships/image" Target="../media/image6.png"/><Relationship Id="rId16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30.png"/><Relationship Id="rId5" Type="http://schemas.openxmlformats.org/officeDocument/2006/relationships/image" Target="../media/image52.png"/><Relationship Id="rId15" Type="http://schemas.openxmlformats.org/officeDocument/2006/relationships/image" Target="../media/image57.png"/><Relationship Id="rId10" Type="http://schemas.openxmlformats.org/officeDocument/2006/relationships/image" Target="../media/image27.png"/><Relationship Id="rId4" Type="http://schemas.openxmlformats.org/officeDocument/2006/relationships/image" Target="../media/image51.png"/><Relationship Id="rId9" Type="http://schemas.openxmlformats.org/officeDocument/2006/relationships/image" Target="../media/image49.pn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hyperlink" Target="http://www.bbc.co.uk/guides/z3c2xnb" TargetMode="External"/><Relationship Id="rId4" Type="http://schemas.openxmlformats.org/officeDocument/2006/relationships/image" Target="../media/image6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69.png"/><Relationship Id="rId7" Type="http://schemas.openxmlformats.org/officeDocument/2006/relationships/image" Target="../media/image47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80.png"/><Relationship Id="rId5" Type="http://schemas.openxmlformats.org/officeDocument/2006/relationships/image" Target="../media/image77.png"/><Relationship Id="rId10" Type="http://schemas.openxmlformats.org/officeDocument/2006/relationships/image" Target="../media/image79.png"/><Relationship Id="rId4" Type="http://schemas.openxmlformats.org/officeDocument/2006/relationships/image" Target="../media/image76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12" Type="http://schemas.openxmlformats.org/officeDocument/2006/relationships/image" Target="../media/image91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84.jpeg"/><Relationship Id="rId10" Type="http://schemas.openxmlformats.org/officeDocument/2006/relationships/image" Target="../media/image89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7" Type="http://schemas.openxmlformats.org/officeDocument/2006/relationships/image" Target="../media/image40.png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7">
            <a:extLst>
              <a:ext uri="{FF2B5EF4-FFF2-40B4-BE49-F238E27FC236}">
                <a16:creationId xmlns:a16="http://schemas.microsoft.com/office/drawing/2014/main" id="{1CEB956A-3FD8-42BF-9F0C-C3273A43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98550"/>
            <a:ext cx="7886700" cy="1325563"/>
          </a:xfrm>
        </p:spPr>
        <p:txBody>
          <a:bodyPr lIns="0" tIns="0" rIns="0" bIns="0"/>
          <a:lstStyle/>
          <a:p>
            <a:pPr eaLnBrk="1" hangingPunct="1"/>
            <a:r>
              <a:rPr lang="en-GB" altLang="en-US"/>
              <a:t>Title slide (themed) here</a:t>
            </a:r>
          </a:p>
        </p:txBody>
      </p:sp>
      <p:pic>
        <p:nvPicPr>
          <p:cNvPr id="7171" name="Twinkl Logo">
            <a:extLst>
              <a:ext uri="{FF2B5EF4-FFF2-40B4-BE49-F238E27FC236}">
                <a16:creationId xmlns:a16="http://schemas.microsoft.com/office/drawing/2014/main" id="{C108EAC6-7B44-42EE-B741-A944F790D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">
            <a:extLst>
              <a:ext uri="{FF2B5EF4-FFF2-40B4-BE49-F238E27FC236}">
                <a16:creationId xmlns:a16="http://schemas.microsoft.com/office/drawing/2014/main" id="{05990FB6-FA01-49A6-8E0B-A5FFFF2A6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ED56D631-1027-4FF7-A45D-B3EACD44DDFD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4FAEE03-4A1C-4BC3-9A79-5562CEF9E788}"/>
              </a:ext>
            </a:extLst>
          </p:cNvPr>
          <p:cNvSpPr/>
          <p:nvPr/>
        </p:nvSpPr>
        <p:spPr bwMode="auto">
          <a:xfrm>
            <a:off x="503238" y="512763"/>
            <a:ext cx="8137525" cy="1906587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B6DFEBD3-9360-4CD9-82B3-675ECC035766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8197" name="Content Placeholder 15">
            <a:extLst>
              <a:ext uri="{FF2B5EF4-FFF2-40B4-BE49-F238E27FC236}">
                <a16:creationId xmlns:a16="http://schemas.microsoft.com/office/drawing/2014/main" id="{7178C66A-F5B1-4FED-B862-53A2869BA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62000"/>
            <a:ext cx="7886700" cy="15335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LO: To investigate living things.</a:t>
            </a:r>
            <a:endParaRPr lang="en-GB" altLang="en-US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C: To describe how animals obtain their food from plants and other animal, and using the idea of a simple food chain can identify and name different sources of food.</a:t>
            </a:r>
            <a:endParaRPr lang="en-GB" altLang="en-US"/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244621BB-02DA-4583-AA46-6E1FAFB471F5}"/>
              </a:ext>
            </a:extLst>
          </p:cNvPr>
          <p:cNvSpPr txBox="1">
            <a:spLocks/>
          </p:cNvSpPr>
          <p:nvPr/>
        </p:nvSpPr>
        <p:spPr>
          <a:xfrm>
            <a:off x="628650" y="35687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name some sources of food.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give examples of carnivores, herbivores and omnivores.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order living things in a food chain. </a:t>
            </a: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2E5BA71-0DAE-4C68-958D-CE796B631C72}"/>
              </a:ext>
            </a:extLst>
          </p:cNvPr>
          <p:cNvSpPr/>
          <p:nvPr/>
        </p:nvSpPr>
        <p:spPr>
          <a:xfrm>
            <a:off x="755650" y="1601788"/>
            <a:ext cx="7626350" cy="44942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5">
            <a:extLst>
              <a:ext uri="{FF2B5EF4-FFF2-40B4-BE49-F238E27FC236}">
                <a16:creationId xmlns:a16="http://schemas.microsoft.com/office/drawing/2014/main" id="{BA5CE576-FB6F-4F47-AF0E-DA582E3E0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9220" name="Picture 18">
            <a:extLst>
              <a:ext uri="{FF2B5EF4-FFF2-40B4-BE49-F238E27FC236}">
                <a16:creationId xmlns:a16="http://schemas.microsoft.com/office/drawing/2014/main" id="{69B11FC6-B91B-43E4-8536-631DC771A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846388"/>
            <a:ext cx="4275137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Callout 19">
            <a:extLst>
              <a:ext uri="{FF2B5EF4-FFF2-40B4-BE49-F238E27FC236}">
                <a16:creationId xmlns:a16="http://schemas.microsoft.com/office/drawing/2014/main" id="{FB4ED638-97B3-4D57-B65A-47F8746916F5}"/>
              </a:ext>
            </a:extLst>
          </p:cNvPr>
          <p:cNvSpPr/>
          <p:nvPr/>
        </p:nvSpPr>
        <p:spPr>
          <a:xfrm>
            <a:off x="5613400" y="3370263"/>
            <a:ext cx="2486025" cy="1311275"/>
          </a:xfrm>
          <a:prstGeom prst="wedgeEllipseCallout">
            <a:avLst>
              <a:gd name="adj1" fmla="val -82801"/>
              <a:gd name="adj2" fmla="val 59274"/>
            </a:avLst>
          </a:prstGeom>
          <a:solidFill>
            <a:srgbClr val="E4FFD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2" name="Rectangle 20">
            <a:extLst>
              <a:ext uri="{FF2B5EF4-FFF2-40B4-BE49-F238E27FC236}">
                <a16:creationId xmlns:a16="http://schemas.microsoft.com/office/drawing/2014/main" id="{C59B5096-D787-405B-AA6A-3B3F617B6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5988" y="3563938"/>
            <a:ext cx="17208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Today we are going to look at </a:t>
            </a:r>
            <a:r>
              <a:rPr lang="en-GB" altLang="en-US" b="1">
                <a:solidFill>
                  <a:schemeClr val="tx1"/>
                </a:solidFill>
              </a:rPr>
              <a:t>nutrition. 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E2BC5C7-A552-4AAC-9458-94EFA793B826}"/>
              </a:ext>
            </a:extLst>
          </p:cNvPr>
          <p:cNvSpPr/>
          <p:nvPr/>
        </p:nvSpPr>
        <p:spPr>
          <a:xfrm>
            <a:off x="973138" y="1725613"/>
            <a:ext cx="7213600" cy="992187"/>
          </a:xfrm>
          <a:prstGeom prst="roundRect">
            <a:avLst/>
          </a:prstGeom>
          <a:solidFill>
            <a:srgbClr val="E4FFD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4" name="Rectangle 4">
            <a:extLst>
              <a:ext uri="{FF2B5EF4-FFF2-40B4-BE49-F238E27FC236}">
                <a16:creationId xmlns:a16="http://schemas.microsoft.com/office/drawing/2014/main" id="{149F821F-BAFF-4C9E-8441-A14761FF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138" y="1760538"/>
            <a:ext cx="72136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Do you remember the 7 life processes?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the things that all living plants and animals have to do.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processes tell us if something is alive.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B98A7C46-6B2F-4597-B50C-204D7174F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0243" name="Whole Class">
            <a:extLst>
              <a:ext uri="{FF2B5EF4-FFF2-40B4-BE49-F238E27FC236}">
                <a16:creationId xmlns:a16="http://schemas.microsoft.com/office/drawing/2014/main" id="{79C7D1F7-FBE6-4636-9FC3-F7C4ADE69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14DE9BA-13F2-4DCF-B5CB-29A28A15DD2E}"/>
              </a:ext>
            </a:extLst>
          </p:cNvPr>
          <p:cNvSpPr/>
          <p:nvPr/>
        </p:nvSpPr>
        <p:spPr>
          <a:xfrm>
            <a:off x="755650" y="1738313"/>
            <a:ext cx="3732213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C4034B6-80F9-48C5-BBF6-8F8A86446DAE}"/>
              </a:ext>
            </a:extLst>
          </p:cNvPr>
          <p:cNvSpPr/>
          <p:nvPr/>
        </p:nvSpPr>
        <p:spPr>
          <a:xfrm>
            <a:off x="755650" y="3986213"/>
            <a:ext cx="3732213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07711A6-54FD-43C7-9800-3D985E141935}"/>
              </a:ext>
            </a:extLst>
          </p:cNvPr>
          <p:cNvSpPr/>
          <p:nvPr/>
        </p:nvSpPr>
        <p:spPr>
          <a:xfrm>
            <a:off x="4656138" y="1738313"/>
            <a:ext cx="3732212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46D208C-4803-442B-A7EC-5F5FA87CF435}"/>
              </a:ext>
            </a:extLst>
          </p:cNvPr>
          <p:cNvSpPr/>
          <p:nvPr/>
        </p:nvSpPr>
        <p:spPr>
          <a:xfrm>
            <a:off x="4656138" y="3986213"/>
            <a:ext cx="3732212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8" name="TextBox 2">
            <a:extLst>
              <a:ext uri="{FF2B5EF4-FFF2-40B4-BE49-F238E27FC236}">
                <a16:creationId xmlns:a16="http://schemas.microsoft.com/office/drawing/2014/main" id="{C8464FBD-42DE-4A2B-AC24-23EE34599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animals get their food from eating </a:t>
            </a:r>
            <a:r>
              <a:rPr lang="en-GB" altLang="en-US" b="1">
                <a:solidFill>
                  <a:schemeClr val="tx1"/>
                </a:solidFill>
              </a:rPr>
              <a:t>plants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0249" name="Group 14">
            <a:extLst>
              <a:ext uri="{FF2B5EF4-FFF2-40B4-BE49-F238E27FC236}">
                <a16:creationId xmlns:a16="http://schemas.microsoft.com/office/drawing/2014/main" id="{D78B5664-72CE-4399-922F-D1B62AB2B432}"/>
              </a:ext>
            </a:extLst>
          </p:cNvPr>
          <p:cNvGrpSpPr>
            <a:grpSpLocks/>
          </p:cNvGrpSpPr>
          <p:nvPr/>
        </p:nvGrpSpPr>
        <p:grpSpPr bwMode="auto">
          <a:xfrm>
            <a:off x="982663" y="2224088"/>
            <a:ext cx="3276600" cy="1524000"/>
            <a:chOff x="983092" y="2224138"/>
            <a:chExt cx="3276754" cy="1523425"/>
          </a:xfrm>
        </p:grpSpPr>
        <p:pic>
          <p:nvPicPr>
            <p:cNvPr id="10256" name="Picture 3">
              <a:extLst>
                <a:ext uri="{FF2B5EF4-FFF2-40B4-BE49-F238E27FC236}">
                  <a16:creationId xmlns:a16="http://schemas.microsoft.com/office/drawing/2014/main" id="{85F81C45-4F08-4468-A891-7CE234AA91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092" y="2599824"/>
              <a:ext cx="779008" cy="1147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12">
              <a:extLst>
                <a:ext uri="{FF2B5EF4-FFF2-40B4-BE49-F238E27FC236}">
                  <a16:creationId xmlns:a16="http://schemas.microsoft.com/office/drawing/2014/main" id="{ECF24AF6-BC3E-40C5-B9E3-26174D010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399" y="2617332"/>
              <a:ext cx="1293921" cy="1007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13">
              <a:extLst>
                <a:ext uri="{FF2B5EF4-FFF2-40B4-BE49-F238E27FC236}">
                  <a16:creationId xmlns:a16="http://schemas.microsoft.com/office/drawing/2014/main" id="{0E1E7871-CBE4-4D64-9A81-507B7858B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6620" y="2224138"/>
              <a:ext cx="803226" cy="1505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50" name="TextBox 15">
            <a:extLst>
              <a:ext uri="{FF2B5EF4-FFF2-40B4-BE49-F238E27FC236}">
                <a16:creationId xmlns:a16="http://schemas.microsoft.com/office/drawing/2014/main" id="{5C2B53DE-5DD3-4956-A556-132D94FC8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1743075"/>
            <a:ext cx="373221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called </a:t>
            </a:r>
            <a:r>
              <a:rPr lang="en-GB" altLang="en-US" b="1">
                <a:solidFill>
                  <a:schemeClr val="tx1"/>
                </a:solidFill>
              </a:rPr>
              <a:t>herbivores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251" name="TextBox 16">
            <a:extLst>
              <a:ext uri="{FF2B5EF4-FFF2-40B4-BE49-F238E27FC236}">
                <a16:creationId xmlns:a16="http://schemas.microsoft.com/office/drawing/2014/main" id="{C52B1CE0-3339-4E34-B35C-BD0759F835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3986213"/>
            <a:ext cx="37322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</a:t>
            </a:r>
            <a:r>
              <a:rPr lang="en-GB" altLang="en-US" b="1">
                <a:solidFill>
                  <a:schemeClr val="tx1"/>
                </a:solidFill>
              </a:rPr>
              <a:t>herbivores</a:t>
            </a:r>
            <a:r>
              <a:rPr lang="en-GB" altLang="en-US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252" name="TextBox 17">
            <a:extLst>
              <a:ext uri="{FF2B5EF4-FFF2-40B4-BE49-F238E27FC236}">
                <a16:creationId xmlns:a16="http://schemas.microsoft.com/office/drawing/2014/main" id="{5551ECC5-3726-4992-9B85-DA768C211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5" y="3986213"/>
            <a:ext cx="373062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of the different things they could eat?</a:t>
            </a:r>
          </a:p>
        </p:txBody>
      </p:sp>
      <p:pic>
        <p:nvPicPr>
          <p:cNvPr id="10253" name="Picture 18">
            <a:extLst>
              <a:ext uri="{FF2B5EF4-FFF2-40B4-BE49-F238E27FC236}">
                <a16:creationId xmlns:a16="http://schemas.microsoft.com/office/drawing/2014/main" id="{0B82F127-51C0-43CF-B6A0-EC14BE20DB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75" y="2171700"/>
            <a:ext cx="18875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9">
            <a:extLst>
              <a:ext uri="{FF2B5EF4-FFF2-40B4-BE49-F238E27FC236}">
                <a16:creationId xmlns:a16="http://schemas.microsoft.com/office/drawing/2014/main" id="{D4E5B0E6-E1C3-4F53-81DE-C771495991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8" y="4659313"/>
            <a:ext cx="1357312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22">
            <a:extLst>
              <a:ext uri="{FF2B5EF4-FFF2-40B4-BE49-F238E27FC236}">
                <a16:creationId xmlns:a16="http://schemas.microsoft.com/office/drawing/2014/main" id="{80C56215-2E2A-4A05-8224-6D0984BC57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4578350"/>
            <a:ext cx="24288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940B9D80-F109-49DA-B227-8AD531CD1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1267" name="Whole Class">
            <a:extLst>
              <a:ext uri="{FF2B5EF4-FFF2-40B4-BE49-F238E27FC236}">
                <a16:creationId xmlns:a16="http://schemas.microsoft.com/office/drawing/2014/main" id="{0082CFB9-5D39-435F-850F-1B430392E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8CB7BCA-31CB-42B6-876D-818A86165A1D}"/>
              </a:ext>
            </a:extLst>
          </p:cNvPr>
          <p:cNvSpPr/>
          <p:nvPr/>
        </p:nvSpPr>
        <p:spPr>
          <a:xfrm>
            <a:off x="755650" y="1738313"/>
            <a:ext cx="3732213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13FAE3C-1CD0-458F-A157-84440ECFC52B}"/>
              </a:ext>
            </a:extLst>
          </p:cNvPr>
          <p:cNvSpPr/>
          <p:nvPr/>
        </p:nvSpPr>
        <p:spPr>
          <a:xfrm>
            <a:off x="4667250" y="1738313"/>
            <a:ext cx="3730625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0" name="TextBox 2">
            <a:extLst>
              <a:ext uri="{FF2B5EF4-FFF2-40B4-BE49-F238E27FC236}">
                <a16:creationId xmlns:a16="http://schemas.microsoft.com/office/drawing/2014/main" id="{9D383957-9534-4117-BB47-23D1BD55A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</a:t>
            </a:r>
            <a:r>
              <a:rPr lang="en-GB" altLang="en-US" b="1">
                <a:solidFill>
                  <a:schemeClr val="tx1"/>
                </a:solidFill>
              </a:rPr>
              <a:t>herbivores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1271" name="TextBox 15">
            <a:extLst>
              <a:ext uri="{FF2B5EF4-FFF2-40B4-BE49-F238E27FC236}">
                <a16:creationId xmlns:a16="http://schemas.microsoft.com/office/drawing/2014/main" id="{B5E7A869-0026-4502-9FC4-80194F3C5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0125" y="1743075"/>
            <a:ext cx="37068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eat </a:t>
            </a:r>
            <a:r>
              <a:rPr lang="en-GB" altLang="en-US" b="1">
                <a:solidFill>
                  <a:schemeClr val="tx1"/>
                </a:solidFill>
              </a:rPr>
              <a:t>plants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1272" name="Group 29">
            <a:extLst>
              <a:ext uri="{FF2B5EF4-FFF2-40B4-BE49-F238E27FC236}">
                <a16:creationId xmlns:a16="http://schemas.microsoft.com/office/drawing/2014/main" id="{2398B793-1CC0-4283-AC12-398AA5EF8D0D}"/>
              </a:ext>
            </a:extLst>
          </p:cNvPr>
          <p:cNvGrpSpPr>
            <a:grpSpLocks/>
          </p:cNvGrpSpPr>
          <p:nvPr/>
        </p:nvGrpSpPr>
        <p:grpSpPr bwMode="auto">
          <a:xfrm>
            <a:off x="954088" y="2466975"/>
            <a:ext cx="3335337" cy="3178175"/>
            <a:chOff x="911085" y="2733680"/>
            <a:chExt cx="3509426" cy="3281197"/>
          </a:xfrm>
        </p:grpSpPr>
        <p:pic>
          <p:nvPicPr>
            <p:cNvPr id="11285" name="Picture 1">
              <a:extLst>
                <a:ext uri="{FF2B5EF4-FFF2-40B4-BE49-F238E27FC236}">
                  <a16:creationId xmlns:a16="http://schemas.microsoft.com/office/drawing/2014/main" id="{D496A2BB-296C-4822-8B88-3FF5017A65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7948" y="3223087"/>
              <a:ext cx="898148" cy="692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20">
              <a:extLst>
                <a:ext uri="{FF2B5EF4-FFF2-40B4-BE49-F238E27FC236}">
                  <a16:creationId xmlns:a16="http://schemas.microsoft.com/office/drawing/2014/main" id="{928ED1AC-7602-4FC0-B177-4790CD583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1085" y="4544858"/>
              <a:ext cx="1795626" cy="1470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24">
              <a:extLst>
                <a:ext uri="{FF2B5EF4-FFF2-40B4-BE49-F238E27FC236}">
                  <a16:creationId xmlns:a16="http://schemas.microsoft.com/office/drawing/2014/main" id="{04F1863B-A663-4D92-9FF0-4DFBE0D1A8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5243" y="3295282"/>
              <a:ext cx="1595268" cy="2638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8" name="Picture 25">
              <a:extLst>
                <a:ext uri="{FF2B5EF4-FFF2-40B4-BE49-F238E27FC236}">
                  <a16:creationId xmlns:a16="http://schemas.microsoft.com/office/drawing/2014/main" id="{4CC559CA-9C0E-43E1-822A-FD4016F08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5183">
              <a:off x="1005533" y="2733680"/>
              <a:ext cx="1311983" cy="1499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9" name="Picture 26">
              <a:extLst>
                <a:ext uri="{FF2B5EF4-FFF2-40B4-BE49-F238E27FC236}">
                  <a16:creationId xmlns:a16="http://schemas.microsoft.com/office/drawing/2014/main" id="{CEDDF6D6-9E0D-4159-BA8A-8EDA9DF4D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8627" y="3771696"/>
              <a:ext cx="655490" cy="578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0" name="Picture 27">
              <a:extLst>
                <a:ext uri="{FF2B5EF4-FFF2-40B4-BE49-F238E27FC236}">
                  <a16:creationId xmlns:a16="http://schemas.microsoft.com/office/drawing/2014/main" id="{D30311FC-B542-4205-8E57-7F5A48334BE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8232" y="5439517"/>
              <a:ext cx="749101" cy="401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1" name="Picture 28">
              <a:extLst>
                <a:ext uri="{FF2B5EF4-FFF2-40B4-BE49-F238E27FC236}">
                  <a16:creationId xmlns:a16="http://schemas.microsoft.com/office/drawing/2014/main" id="{9AAEBE1B-2EE5-4752-971C-A62496CC87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3164" y="4369358"/>
              <a:ext cx="469348" cy="434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73" name="Picture 3">
            <a:extLst>
              <a:ext uri="{FF2B5EF4-FFF2-40B4-BE49-F238E27FC236}">
                <a16:creationId xmlns:a16="http://schemas.microsoft.com/office/drawing/2014/main" id="{6FD2621F-D17F-4C51-9774-D888D18EE9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405063"/>
            <a:ext cx="76993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2">
            <a:extLst>
              <a:ext uri="{FF2B5EF4-FFF2-40B4-BE49-F238E27FC236}">
                <a16:creationId xmlns:a16="http://schemas.microsoft.com/office/drawing/2014/main" id="{0ACCDB68-8F42-43AF-9CC9-068092BEBC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498850"/>
            <a:ext cx="1030288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3">
            <a:extLst>
              <a:ext uri="{FF2B5EF4-FFF2-40B4-BE49-F238E27FC236}">
                <a16:creationId xmlns:a16="http://schemas.microsoft.com/office/drawing/2014/main" id="{8ED49CAA-47AA-4354-A357-844B48A648A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2144713"/>
            <a:ext cx="846137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30">
            <a:extLst>
              <a:ext uri="{FF2B5EF4-FFF2-40B4-BE49-F238E27FC236}">
                <a16:creationId xmlns:a16="http://schemas.microsoft.com/office/drawing/2014/main" id="{8F1C840B-C986-4A46-91A1-9FAF9F6EEC5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538" y="4692650"/>
            <a:ext cx="8255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31">
            <a:extLst>
              <a:ext uri="{FF2B5EF4-FFF2-40B4-BE49-F238E27FC236}">
                <a16:creationId xmlns:a16="http://schemas.microsoft.com/office/drawing/2014/main" id="{01A715CE-68D5-489C-8F53-0A43B13894F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303838"/>
            <a:ext cx="560388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33">
            <a:extLst>
              <a:ext uri="{FF2B5EF4-FFF2-40B4-BE49-F238E27FC236}">
                <a16:creationId xmlns:a16="http://schemas.microsoft.com/office/drawing/2014/main" id="{D362CC5E-5552-422C-9EED-59DAB4CE9A4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4360863"/>
            <a:ext cx="4730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35">
            <a:extLst>
              <a:ext uri="{FF2B5EF4-FFF2-40B4-BE49-F238E27FC236}">
                <a16:creationId xmlns:a16="http://schemas.microsoft.com/office/drawing/2014/main" id="{20407925-A7AF-40CD-887F-99FA4AF92C1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402138"/>
            <a:ext cx="573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36">
            <a:extLst>
              <a:ext uri="{FF2B5EF4-FFF2-40B4-BE49-F238E27FC236}">
                <a16:creationId xmlns:a16="http://schemas.microsoft.com/office/drawing/2014/main" id="{BB938E13-E3D0-4BCB-9BE7-205FA6886B9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328660">
            <a:off x="6713538" y="3521075"/>
            <a:ext cx="801688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37">
            <a:extLst>
              <a:ext uri="{FF2B5EF4-FFF2-40B4-BE49-F238E27FC236}">
                <a16:creationId xmlns:a16="http://schemas.microsoft.com/office/drawing/2014/main" id="{84BD7C10-EC1D-43AC-8A49-8786EF34E76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025" y="5024438"/>
            <a:ext cx="1325563" cy="94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38">
            <a:extLst>
              <a:ext uri="{FF2B5EF4-FFF2-40B4-BE49-F238E27FC236}">
                <a16:creationId xmlns:a16="http://schemas.microsoft.com/office/drawing/2014/main" id="{AFAEC0A3-4207-4079-ACFC-4F4016CFD6C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7039">
            <a:off x="6288088" y="2238375"/>
            <a:ext cx="811212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39">
            <a:extLst>
              <a:ext uri="{FF2B5EF4-FFF2-40B4-BE49-F238E27FC236}">
                <a16:creationId xmlns:a16="http://schemas.microsoft.com/office/drawing/2014/main" id="{733D15E9-667F-497B-8837-E38E7607082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3" y="3514725"/>
            <a:ext cx="684212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40">
            <a:extLst>
              <a:ext uri="{FF2B5EF4-FFF2-40B4-BE49-F238E27FC236}">
                <a16:creationId xmlns:a16="http://schemas.microsoft.com/office/drawing/2014/main" id="{77417647-F7B9-4646-A8CB-7F3B4842DB6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838" y="3829050"/>
            <a:ext cx="765175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AE1F91D6-C98A-4AAF-A8D8-96C467746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2291" name="Whole Class">
            <a:extLst>
              <a:ext uri="{FF2B5EF4-FFF2-40B4-BE49-F238E27FC236}">
                <a16:creationId xmlns:a16="http://schemas.microsoft.com/office/drawing/2014/main" id="{24409EFD-A8B4-43ED-A005-73262960B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DAB18D9-6DCB-42F8-8CE2-D5C744D0D549}"/>
              </a:ext>
            </a:extLst>
          </p:cNvPr>
          <p:cNvSpPr/>
          <p:nvPr/>
        </p:nvSpPr>
        <p:spPr>
          <a:xfrm>
            <a:off x="755650" y="1738313"/>
            <a:ext cx="3732213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9140087-05BD-47CF-9D5F-92201DF58CF7}"/>
              </a:ext>
            </a:extLst>
          </p:cNvPr>
          <p:cNvSpPr/>
          <p:nvPr/>
        </p:nvSpPr>
        <p:spPr>
          <a:xfrm>
            <a:off x="755650" y="3986213"/>
            <a:ext cx="3732213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706E5A3-EB56-4321-9F39-03AE5D5A61A4}"/>
              </a:ext>
            </a:extLst>
          </p:cNvPr>
          <p:cNvSpPr/>
          <p:nvPr/>
        </p:nvSpPr>
        <p:spPr>
          <a:xfrm>
            <a:off x="4656138" y="1738313"/>
            <a:ext cx="3732212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750D5E8-5D45-4727-9878-4AE603228925}"/>
              </a:ext>
            </a:extLst>
          </p:cNvPr>
          <p:cNvSpPr/>
          <p:nvPr/>
        </p:nvSpPr>
        <p:spPr>
          <a:xfrm>
            <a:off x="4656138" y="3986213"/>
            <a:ext cx="3732212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6" name="TextBox 2">
            <a:extLst>
              <a:ext uri="{FF2B5EF4-FFF2-40B4-BE49-F238E27FC236}">
                <a16:creationId xmlns:a16="http://schemas.microsoft.com/office/drawing/2014/main" id="{A9E48612-3160-41EE-AB77-3E3F98F21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animals get their food from eating other </a:t>
            </a:r>
            <a:r>
              <a:rPr lang="en-GB" altLang="en-US" b="1">
                <a:solidFill>
                  <a:schemeClr val="tx1"/>
                </a:solidFill>
              </a:rPr>
              <a:t>animals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297" name="TextBox 15">
            <a:extLst>
              <a:ext uri="{FF2B5EF4-FFF2-40B4-BE49-F238E27FC236}">
                <a16:creationId xmlns:a16="http://schemas.microsoft.com/office/drawing/2014/main" id="{D51B7119-72E8-4A96-8EBE-116523B0C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1743075"/>
            <a:ext cx="373221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called </a:t>
            </a:r>
            <a:r>
              <a:rPr lang="en-GB" altLang="en-US" b="1">
                <a:solidFill>
                  <a:schemeClr val="tx1"/>
                </a:solidFill>
              </a:rPr>
              <a:t>carnivores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298" name="TextBox 16">
            <a:extLst>
              <a:ext uri="{FF2B5EF4-FFF2-40B4-BE49-F238E27FC236}">
                <a16:creationId xmlns:a16="http://schemas.microsoft.com/office/drawing/2014/main" id="{34D5E999-FE5E-4A1E-BE21-4F21EF616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3986213"/>
            <a:ext cx="37322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</a:t>
            </a:r>
            <a:r>
              <a:rPr lang="en-GB" altLang="en-US" b="1">
                <a:solidFill>
                  <a:schemeClr val="tx1"/>
                </a:solidFill>
              </a:rPr>
              <a:t>carnivores</a:t>
            </a:r>
            <a:r>
              <a:rPr lang="en-GB" altLang="en-US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2299" name="TextBox 17">
            <a:extLst>
              <a:ext uri="{FF2B5EF4-FFF2-40B4-BE49-F238E27FC236}">
                <a16:creationId xmlns:a16="http://schemas.microsoft.com/office/drawing/2014/main" id="{CAC65291-BD02-465D-AD40-BC51674EF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5" y="3986213"/>
            <a:ext cx="373062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of the different things they could eat?</a:t>
            </a:r>
          </a:p>
        </p:txBody>
      </p:sp>
      <p:pic>
        <p:nvPicPr>
          <p:cNvPr id="12300" name="Picture 22">
            <a:extLst>
              <a:ext uri="{FF2B5EF4-FFF2-40B4-BE49-F238E27FC236}">
                <a16:creationId xmlns:a16="http://schemas.microsoft.com/office/drawing/2014/main" id="{E134A0A9-F195-4D96-BE4C-4EF2EF3A8B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4578350"/>
            <a:ext cx="24288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0">
            <a:extLst>
              <a:ext uri="{FF2B5EF4-FFF2-40B4-BE49-F238E27FC236}">
                <a16:creationId xmlns:a16="http://schemas.microsoft.com/office/drawing/2014/main" id="{52334C03-C617-4686-B276-165C5909FA7A}"/>
              </a:ext>
            </a:extLst>
          </p:cNvPr>
          <p:cNvGrpSpPr>
            <a:grpSpLocks/>
          </p:cNvGrpSpPr>
          <p:nvPr/>
        </p:nvGrpSpPr>
        <p:grpSpPr bwMode="auto">
          <a:xfrm>
            <a:off x="1831975" y="2473325"/>
            <a:ext cx="1579563" cy="1246188"/>
            <a:chOff x="1537876" y="2473864"/>
            <a:chExt cx="1580298" cy="1245938"/>
          </a:xfrm>
        </p:grpSpPr>
        <p:pic>
          <p:nvPicPr>
            <p:cNvPr id="12304" name="Picture 6">
              <a:extLst>
                <a:ext uri="{FF2B5EF4-FFF2-40B4-BE49-F238E27FC236}">
                  <a16:creationId xmlns:a16="http://schemas.microsoft.com/office/drawing/2014/main" id="{6BCF4461-560D-4980-88DD-99954B440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3067" y="3333274"/>
              <a:ext cx="595107" cy="381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Picture 8">
              <a:extLst>
                <a:ext uri="{FF2B5EF4-FFF2-40B4-BE49-F238E27FC236}">
                  <a16:creationId xmlns:a16="http://schemas.microsoft.com/office/drawing/2014/main" id="{921D4D71-AA86-4CC3-9CBD-3AF7F163A9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7876" y="2473864"/>
              <a:ext cx="985191" cy="1245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302" name="Picture 21">
            <a:extLst>
              <a:ext uri="{FF2B5EF4-FFF2-40B4-BE49-F238E27FC236}">
                <a16:creationId xmlns:a16="http://schemas.microsoft.com/office/drawing/2014/main" id="{9ACEC7AD-822B-424D-AFD0-ABFDD8C1D4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63"/>
          <a:stretch>
            <a:fillRect/>
          </a:stretch>
        </p:blipFill>
        <p:spPr bwMode="auto">
          <a:xfrm>
            <a:off x="5256213" y="2298700"/>
            <a:ext cx="22320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23">
            <a:extLst>
              <a:ext uri="{FF2B5EF4-FFF2-40B4-BE49-F238E27FC236}">
                <a16:creationId xmlns:a16="http://schemas.microsoft.com/office/drawing/2014/main" id="{D38A9F46-60C6-4E72-BDB6-2D87BA16DD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25" y="4773613"/>
            <a:ext cx="177482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79AFE3C6-C6AD-4070-BB81-21DEA3719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3315" name="Whole Class">
            <a:extLst>
              <a:ext uri="{FF2B5EF4-FFF2-40B4-BE49-F238E27FC236}">
                <a16:creationId xmlns:a16="http://schemas.microsoft.com/office/drawing/2014/main" id="{8784BCBB-689D-4527-A3C5-98EC0F668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5165F50-417B-44CC-B246-76006DECF33B}"/>
              </a:ext>
            </a:extLst>
          </p:cNvPr>
          <p:cNvSpPr/>
          <p:nvPr/>
        </p:nvSpPr>
        <p:spPr>
          <a:xfrm>
            <a:off x="755650" y="1738313"/>
            <a:ext cx="3732213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46220E2-1BAE-4534-978C-C1F07A1561F6}"/>
              </a:ext>
            </a:extLst>
          </p:cNvPr>
          <p:cNvSpPr/>
          <p:nvPr/>
        </p:nvSpPr>
        <p:spPr>
          <a:xfrm>
            <a:off x="4667250" y="1738313"/>
            <a:ext cx="3730625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8" name="TextBox 2">
            <a:extLst>
              <a:ext uri="{FF2B5EF4-FFF2-40B4-BE49-F238E27FC236}">
                <a16:creationId xmlns:a16="http://schemas.microsoft.com/office/drawing/2014/main" id="{51D71B94-8AB8-4781-914B-F625086C99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</a:t>
            </a:r>
            <a:r>
              <a:rPr lang="en-GB" altLang="en-US" b="1">
                <a:solidFill>
                  <a:schemeClr val="tx1"/>
                </a:solidFill>
              </a:rPr>
              <a:t>carnivores</a:t>
            </a:r>
            <a:r>
              <a:rPr lang="en-GB" altLang="en-US">
                <a:solidFill>
                  <a:schemeClr val="tx1"/>
                </a:solidFill>
              </a:rPr>
              <a:t>. </a:t>
            </a:r>
            <a:endParaRPr lang="en-GB" altLang="en-US" b="1">
              <a:solidFill>
                <a:schemeClr val="tx1"/>
              </a:solidFill>
            </a:endParaRPr>
          </a:p>
        </p:txBody>
      </p:sp>
      <p:sp>
        <p:nvSpPr>
          <p:cNvPr id="13319" name="TextBox 15">
            <a:extLst>
              <a:ext uri="{FF2B5EF4-FFF2-40B4-BE49-F238E27FC236}">
                <a16:creationId xmlns:a16="http://schemas.microsoft.com/office/drawing/2014/main" id="{D0DA9D23-02CC-4F32-B82F-A1F0497B8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0125" y="1743075"/>
            <a:ext cx="37068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eat </a:t>
            </a:r>
            <a:r>
              <a:rPr lang="en-GB" altLang="en-US" b="1">
                <a:solidFill>
                  <a:schemeClr val="tx1"/>
                </a:solidFill>
              </a:rPr>
              <a:t>animals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3320" name="Picture 14">
            <a:extLst>
              <a:ext uri="{FF2B5EF4-FFF2-40B4-BE49-F238E27FC236}">
                <a16:creationId xmlns:a16="http://schemas.microsoft.com/office/drawing/2014/main" id="{AEE8923D-B457-4EF3-93F4-1AF58502A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4138613"/>
            <a:ext cx="1549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6">
            <a:extLst>
              <a:ext uri="{FF2B5EF4-FFF2-40B4-BE49-F238E27FC236}">
                <a16:creationId xmlns:a16="http://schemas.microsoft.com/office/drawing/2014/main" id="{73425D57-C8C2-4CB6-8A17-06D575BE02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4489450"/>
            <a:ext cx="296227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9">
            <a:extLst>
              <a:ext uri="{FF2B5EF4-FFF2-40B4-BE49-F238E27FC236}">
                <a16:creationId xmlns:a16="http://schemas.microsoft.com/office/drawing/2014/main" id="{A4034D84-E4DD-4213-B51E-D91282648E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2133600"/>
            <a:ext cx="1670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21">
            <a:extLst>
              <a:ext uri="{FF2B5EF4-FFF2-40B4-BE49-F238E27FC236}">
                <a16:creationId xmlns:a16="http://schemas.microsoft.com/office/drawing/2014/main" id="{0BFBA21F-325E-46DD-A402-6622E14D36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3228975"/>
            <a:ext cx="2682875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2">
            <a:extLst>
              <a:ext uri="{FF2B5EF4-FFF2-40B4-BE49-F238E27FC236}">
                <a16:creationId xmlns:a16="http://schemas.microsoft.com/office/drawing/2014/main" id="{CBEBD55C-584B-4044-B3E9-E875917A53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2330450"/>
            <a:ext cx="86042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32">
            <a:extLst>
              <a:ext uri="{FF2B5EF4-FFF2-40B4-BE49-F238E27FC236}">
                <a16:creationId xmlns:a16="http://schemas.microsoft.com/office/drawing/2014/main" id="{570D95EF-D249-4ADC-B18A-98B579E3C9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2266950"/>
            <a:ext cx="15748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4">
            <a:extLst>
              <a:ext uri="{FF2B5EF4-FFF2-40B4-BE49-F238E27FC236}">
                <a16:creationId xmlns:a16="http://schemas.microsoft.com/office/drawing/2014/main" id="{D1BD1A40-D062-44E6-9100-03CBA16CBD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3844925"/>
            <a:ext cx="1725613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43">
            <a:extLst>
              <a:ext uri="{FF2B5EF4-FFF2-40B4-BE49-F238E27FC236}">
                <a16:creationId xmlns:a16="http://schemas.microsoft.com/office/drawing/2014/main" id="{F296C48B-971C-4489-914E-34BE901B004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4742">
            <a:off x="6565900" y="4321175"/>
            <a:ext cx="16383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44">
            <a:extLst>
              <a:ext uri="{FF2B5EF4-FFF2-40B4-BE49-F238E27FC236}">
                <a16:creationId xmlns:a16="http://schemas.microsoft.com/office/drawing/2014/main" id="{202072B5-87EC-4E91-A5D4-38D4433C022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275" y="3324225"/>
            <a:ext cx="5842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45">
            <a:extLst>
              <a:ext uri="{FF2B5EF4-FFF2-40B4-BE49-F238E27FC236}">
                <a16:creationId xmlns:a16="http://schemas.microsoft.com/office/drawing/2014/main" id="{BAE5D849-BE59-4675-865B-8A8497395C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4000500"/>
            <a:ext cx="5810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46">
            <a:extLst>
              <a:ext uri="{FF2B5EF4-FFF2-40B4-BE49-F238E27FC236}">
                <a16:creationId xmlns:a16="http://schemas.microsoft.com/office/drawing/2014/main" id="{1E238A6E-8B28-4D9F-8476-20B6016FA20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2938463"/>
            <a:ext cx="1958975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Picture 47">
            <a:extLst>
              <a:ext uri="{FF2B5EF4-FFF2-40B4-BE49-F238E27FC236}">
                <a16:creationId xmlns:a16="http://schemas.microsoft.com/office/drawing/2014/main" id="{E830EEFD-37FC-4FA1-BF4D-F3DDCF6DC6E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463" y="2292350"/>
            <a:ext cx="854075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>
            <a:extLst>
              <a:ext uri="{FF2B5EF4-FFF2-40B4-BE49-F238E27FC236}">
                <a16:creationId xmlns:a16="http://schemas.microsoft.com/office/drawing/2014/main" id="{F3461A6A-17F7-4EBE-9477-774760E94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4339" name="Whole Class">
            <a:extLst>
              <a:ext uri="{FF2B5EF4-FFF2-40B4-BE49-F238E27FC236}">
                <a16:creationId xmlns:a16="http://schemas.microsoft.com/office/drawing/2014/main" id="{4663A682-2432-43D8-B559-DE2029684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28019BD-CFD3-4419-9BA3-2423902B02A2}"/>
              </a:ext>
            </a:extLst>
          </p:cNvPr>
          <p:cNvSpPr/>
          <p:nvPr/>
        </p:nvSpPr>
        <p:spPr>
          <a:xfrm>
            <a:off x="755650" y="1738313"/>
            <a:ext cx="3732213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CB9F108-0B3E-478D-B341-501C0FA828D9}"/>
              </a:ext>
            </a:extLst>
          </p:cNvPr>
          <p:cNvSpPr/>
          <p:nvPr/>
        </p:nvSpPr>
        <p:spPr>
          <a:xfrm>
            <a:off x="755650" y="3986213"/>
            <a:ext cx="3732213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234C9B7-45EA-4DCF-B4D8-343A17F62DDC}"/>
              </a:ext>
            </a:extLst>
          </p:cNvPr>
          <p:cNvSpPr/>
          <p:nvPr/>
        </p:nvSpPr>
        <p:spPr>
          <a:xfrm>
            <a:off x="4656138" y="1738313"/>
            <a:ext cx="3732212" cy="210502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0D8E178-676C-4E6F-9AC9-0755466BC1BF}"/>
              </a:ext>
            </a:extLst>
          </p:cNvPr>
          <p:cNvSpPr/>
          <p:nvPr/>
        </p:nvSpPr>
        <p:spPr>
          <a:xfrm>
            <a:off x="4656138" y="3986213"/>
            <a:ext cx="3732212" cy="21066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4" name="TextBox 2">
            <a:extLst>
              <a:ext uri="{FF2B5EF4-FFF2-40B4-BE49-F238E27FC236}">
                <a16:creationId xmlns:a16="http://schemas.microsoft.com/office/drawing/2014/main" id="{10F559EB-A61A-47F1-B497-1FBA9F263D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animals get their food from eating some </a:t>
            </a:r>
            <a:r>
              <a:rPr lang="en-GB" altLang="en-US" b="1">
                <a:solidFill>
                  <a:schemeClr val="tx1"/>
                </a:solidFill>
              </a:rPr>
              <a:t>plants </a:t>
            </a:r>
            <a:r>
              <a:rPr lang="en-GB" altLang="en-US">
                <a:solidFill>
                  <a:schemeClr val="tx1"/>
                </a:solidFill>
              </a:rPr>
              <a:t>and some other </a:t>
            </a:r>
            <a:r>
              <a:rPr lang="en-GB" altLang="en-US" b="1">
                <a:solidFill>
                  <a:schemeClr val="tx1"/>
                </a:solidFill>
              </a:rPr>
              <a:t>animals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4345" name="TextBox 15">
            <a:extLst>
              <a:ext uri="{FF2B5EF4-FFF2-40B4-BE49-F238E27FC236}">
                <a16:creationId xmlns:a16="http://schemas.microsoft.com/office/drawing/2014/main" id="{E762A7C5-F0D2-42FB-B209-91A01A866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1743075"/>
            <a:ext cx="373221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called </a:t>
            </a:r>
            <a:r>
              <a:rPr lang="en-GB" altLang="en-US" b="1">
                <a:solidFill>
                  <a:schemeClr val="tx1"/>
                </a:solidFill>
              </a:rPr>
              <a:t>omnivores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4346" name="TextBox 16">
            <a:extLst>
              <a:ext uri="{FF2B5EF4-FFF2-40B4-BE49-F238E27FC236}">
                <a16:creationId xmlns:a16="http://schemas.microsoft.com/office/drawing/2014/main" id="{4EB22B74-10F0-4E33-A813-B1D60B084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3986213"/>
            <a:ext cx="37322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</a:t>
            </a:r>
            <a:r>
              <a:rPr lang="en-GB" altLang="en-US" b="1">
                <a:solidFill>
                  <a:schemeClr val="tx1"/>
                </a:solidFill>
              </a:rPr>
              <a:t>omnivores</a:t>
            </a:r>
            <a:r>
              <a:rPr lang="en-GB" altLang="en-US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347" name="TextBox 17">
            <a:extLst>
              <a:ext uri="{FF2B5EF4-FFF2-40B4-BE49-F238E27FC236}">
                <a16:creationId xmlns:a16="http://schemas.microsoft.com/office/drawing/2014/main" id="{4C9CFA36-95FA-4858-AA9B-968DA02E3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5" y="3986213"/>
            <a:ext cx="373062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some of the different things they could eat?</a:t>
            </a:r>
          </a:p>
        </p:txBody>
      </p:sp>
      <p:pic>
        <p:nvPicPr>
          <p:cNvPr id="14348" name="Picture 22">
            <a:extLst>
              <a:ext uri="{FF2B5EF4-FFF2-40B4-BE49-F238E27FC236}">
                <a16:creationId xmlns:a16="http://schemas.microsoft.com/office/drawing/2014/main" id="{8B91966D-B642-4EE7-B2EF-F6588F274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4578350"/>
            <a:ext cx="24288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9" name="Group 1">
            <a:extLst>
              <a:ext uri="{FF2B5EF4-FFF2-40B4-BE49-F238E27FC236}">
                <a16:creationId xmlns:a16="http://schemas.microsoft.com/office/drawing/2014/main" id="{A2560D6C-165F-48D2-9D35-9159E2D44791}"/>
              </a:ext>
            </a:extLst>
          </p:cNvPr>
          <p:cNvGrpSpPr>
            <a:grpSpLocks/>
          </p:cNvGrpSpPr>
          <p:nvPr/>
        </p:nvGrpSpPr>
        <p:grpSpPr bwMode="auto">
          <a:xfrm>
            <a:off x="5073650" y="4702175"/>
            <a:ext cx="2897188" cy="1241425"/>
            <a:chOff x="4915387" y="4659516"/>
            <a:chExt cx="2897574" cy="1241940"/>
          </a:xfrm>
        </p:grpSpPr>
        <p:pic>
          <p:nvPicPr>
            <p:cNvPr id="14353" name="Picture 23">
              <a:extLst>
                <a:ext uri="{FF2B5EF4-FFF2-40B4-BE49-F238E27FC236}">
                  <a16:creationId xmlns:a16="http://schemas.microsoft.com/office/drawing/2014/main" id="{A36C0FD3-6C27-49DB-8535-461BD8865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5387" y="4951528"/>
              <a:ext cx="1453971" cy="949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18">
              <a:extLst>
                <a:ext uri="{FF2B5EF4-FFF2-40B4-BE49-F238E27FC236}">
                  <a16:creationId xmlns:a16="http://schemas.microsoft.com/office/drawing/2014/main" id="{4EEDC343-4B3B-4D01-8AAA-AC28CE681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8692" y="4659516"/>
              <a:ext cx="1274269" cy="1241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50" name="Picture 3">
            <a:extLst>
              <a:ext uri="{FF2B5EF4-FFF2-40B4-BE49-F238E27FC236}">
                <a16:creationId xmlns:a16="http://schemas.microsoft.com/office/drawing/2014/main" id="{BF545820-5788-4FB5-B871-A461FA5234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088" y="2235200"/>
            <a:ext cx="22225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26">
            <a:extLst>
              <a:ext uri="{FF2B5EF4-FFF2-40B4-BE49-F238E27FC236}">
                <a16:creationId xmlns:a16="http://schemas.microsoft.com/office/drawing/2014/main" id="{09D56DAA-22BD-433B-8C3C-51E4D7165E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2687638"/>
            <a:ext cx="1209675" cy="94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12">
            <a:extLst>
              <a:ext uri="{FF2B5EF4-FFF2-40B4-BE49-F238E27FC236}">
                <a16:creationId xmlns:a16="http://schemas.microsoft.com/office/drawing/2014/main" id="{475993D6-D4EB-4DD4-8E5A-BB8B0DFD14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5" y="2830513"/>
            <a:ext cx="1624013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>
            <a:extLst>
              <a:ext uri="{FF2B5EF4-FFF2-40B4-BE49-F238E27FC236}">
                <a16:creationId xmlns:a16="http://schemas.microsoft.com/office/drawing/2014/main" id="{E4754D94-83F0-41EE-9FFD-11D45574E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5363" name="Whole Class">
            <a:extLst>
              <a:ext uri="{FF2B5EF4-FFF2-40B4-BE49-F238E27FC236}">
                <a16:creationId xmlns:a16="http://schemas.microsoft.com/office/drawing/2014/main" id="{A5676DFE-CA0E-4AE7-B2D5-E34CD224C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DBDB32A-9F91-4558-A56A-7AFE9CF2A099}"/>
              </a:ext>
            </a:extLst>
          </p:cNvPr>
          <p:cNvSpPr/>
          <p:nvPr/>
        </p:nvSpPr>
        <p:spPr>
          <a:xfrm>
            <a:off x="755650" y="1738313"/>
            <a:ext cx="3732213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D444B71-10A9-4120-BE7D-E5BB3891D303}"/>
              </a:ext>
            </a:extLst>
          </p:cNvPr>
          <p:cNvSpPr/>
          <p:nvPr/>
        </p:nvSpPr>
        <p:spPr>
          <a:xfrm>
            <a:off x="4667250" y="1738313"/>
            <a:ext cx="3730625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6" name="TextBox 2">
            <a:extLst>
              <a:ext uri="{FF2B5EF4-FFF2-40B4-BE49-F238E27FC236}">
                <a16:creationId xmlns:a16="http://schemas.microsoft.com/office/drawing/2014/main" id="{C55579A1-EB01-47EF-AC27-40EE65CC06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38313"/>
            <a:ext cx="3732213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animals are </a:t>
            </a:r>
            <a:r>
              <a:rPr lang="en-GB" altLang="en-US" b="1">
                <a:solidFill>
                  <a:schemeClr val="tx1"/>
                </a:solidFill>
              </a:rPr>
              <a:t>omnivores</a:t>
            </a:r>
            <a:r>
              <a:rPr lang="en-GB" altLang="en-US">
                <a:solidFill>
                  <a:schemeClr val="tx1"/>
                </a:solidFill>
              </a:rPr>
              <a:t>. </a:t>
            </a:r>
            <a:endParaRPr lang="en-GB" altLang="en-US" b="1">
              <a:solidFill>
                <a:schemeClr val="tx1"/>
              </a:solidFill>
            </a:endParaRPr>
          </a:p>
        </p:txBody>
      </p:sp>
      <p:sp>
        <p:nvSpPr>
          <p:cNvPr id="15367" name="TextBox 15">
            <a:extLst>
              <a:ext uri="{FF2B5EF4-FFF2-40B4-BE49-F238E27FC236}">
                <a16:creationId xmlns:a16="http://schemas.microsoft.com/office/drawing/2014/main" id="{7F4DDA36-23A6-4768-B8F7-BDBF93A9B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0125" y="1743075"/>
            <a:ext cx="37068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 r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eat </a:t>
            </a:r>
            <a:r>
              <a:rPr lang="en-GB" altLang="en-US" b="1">
                <a:solidFill>
                  <a:schemeClr val="tx1"/>
                </a:solidFill>
              </a:rPr>
              <a:t>plants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chemeClr val="tx1"/>
                </a:solidFill>
              </a:rPr>
              <a:t>animals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5368" name="Group 13">
            <a:extLst>
              <a:ext uri="{FF2B5EF4-FFF2-40B4-BE49-F238E27FC236}">
                <a16:creationId xmlns:a16="http://schemas.microsoft.com/office/drawing/2014/main" id="{E696956E-1290-4680-8FAF-F53DDB53B66B}"/>
              </a:ext>
            </a:extLst>
          </p:cNvPr>
          <p:cNvGrpSpPr>
            <a:grpSpLocks/>
          </p:cNvGrpSpPr>
          <p:nvPr/>
        </p:nvGrpSpPr>
        <p:grpSpPr bwMode="auto">
          <a:xfrm>
            <a:off x="1003300" y="2133600"/>
            <a:ext cx="3236913" cy="3776663"/>
            <a:chOff x="949257" y="2134187"/>
            <a:chExt cx="3235944" cy="3776808"/>
          </a:xfrm>
        </p:grpSpPr>
        <p:pic>
          <p:nvPicPr>
            <p:cNvPr id="15378" name="Picture 1">
              <a:extLst>
                <a:ext uri="{FF2B5EF4-FFF2-40B4-BE49-F238E27FC236}">
                  <a16:creationId xmlns:a16="http://schemas.microsoft.com/office/drawing/2014/main" id="{DEC7476B-1ECF-4CFA-BA2A-FC2ED269B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6736" y="4652770"/>
              <a:ext cx="1921933" cy="1258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9" name="Picture 6">
              <a:extLst>
                <a:ext uri="{FF2B5EF4-FFF2-40B4-BE49-F238E27FC236}">
                  <a16:creationId xmlns:a16="http://schemas.microsoft.com/office/drawing/2014/main" id="{3113ABF6-C2BF-4BB0-9C3C-88033F998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634" y="3634605"/>
              <a:ext cx="1551567" cy="1114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8">
              <a:extLst>
                <a:ext uri="{FF2B5EF4-FFF2-40B4-BE49-F238E27FC236}">
                  <a16:creationId xmlns:a16="http://schemas.microsoft.com/office/drawing/2014/main" id="{9F733186-F883-41A5-8006-E4055C69E3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6105" y="5136425"/>
              <a:ext cx="1048890" cy="702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1" name="Picture 9">
              <a:extLst>
                <a:ext uri="{FF2B5EF4-FFF2-40B4-BE49-F238E27FC236}">
                  <a16:creationId xmlns:a16="http://schemas.microsoft.com/office/drawing/2014/main" id="{8B9BC4E9-54B6-4272-A2D2-4177B3D454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257" y="3617671"/>
              <a:ext cx="1539774" cy="886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2" name="Picture 11">
              <a:extLst>
                <a:ext uri="{FF2B5EF4-FFF2-40B4-BE49-F238E27FC236}">
                  <a16:creationId xmlns:a16="http://schemas.microsoft.com/office/drawing/2014/main" id="{23CE046A-F34C-4887-8BE4-2EC00681740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6203" y="2134187"/>
              <a:ext cx="1159965" cy="1617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3" name="Picture 12">
              <a:extLst>
                <a:ext uri="{FF2B5EF4-FFF2-40B4-BE49-F238E27FC236}">
                  <a16:creationId xmlns:a16="http://schemas.microsoft.com/office/drawing/2014/main" id="{A798FA02-15BB-43B7-A3E9-A2A1E4ADF84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3254" y="2575782"/>
              <a:ext cx="908040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9" name="Group 25">
            <a:extLst>
              <a:ext uri="{FF2B5EF4-FFF2-40B4-BE49-F238E27FC236}">
                <a16:creationId xmlns:a16="http://schemas.microsoft.com/office/drawing/2014/main" id="{042CCBF3-5043-4952-B536-3743EE223840}"/>
              </a:ext>
            </a:extLst>
          </p:cNvPr>
          <p:cNvGrpSpPr>
            <a:grpSpLocks/>
          </p:cNvGrpSpPr>
          <p:nvPr/>
        </p:nvGrpSpPr>
        <p:grpSpPr bwMode="auto">
          <a:xfrm>
            <a:off x="4810125" y="2749550"/>
            <a:ext cx="3416300" cy="2882900"/>
            <a:chOff x="4842167" y="3026436"/>
            <a:chExt cx="3415841" cy="2882771"/>
          </a:xfrm>
        </p:grpSpPr>
        <p:pic>
          <p:nvPicPr>
            <p:cNvPr id="15370" name="Picture 29">
              <a:extLst>
                <a:ext uri="{FF2B5EF4-FFF2-40B4-BE49-F238E27FC236}">
                  <a16:creationId xmlns:a16="http://schemas.microsoft.com/office/drawing/2014/main" id="{8D671662-772C-47E8-86A9-69D45BC48A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61426">
              <a:off x="4843699" y="3026436"/>
              <a:ext cx="1625162" cy="599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1" name="Picture 31">
              <a:extLst>
                <a:ext uri="{FF2B5EF4-FFF2-40B4-BE49-F238E27FC236}">
                  <a16:creationId xmlns:a16="http://schemas.microsoft.com/office/drawing/2014/main" id="{3ED10997-7A09-4882-B271-6B13EEF5D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328660">
              <a:off x="6389818" y="3540278"/>
              <a:ext cx="801782" cy="681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33">
              <a:extLst>
                <a:ext uri="{FF2B5EF4-FFF2-40B4-BE49-F238E27FC236}">
                  <a16:creationId xmlns:a16="http://schemas.microsoft.com/office/drawing/2014/main" id="{2646A8E5-9074-4A5C-A618-443D5704C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397" y="3788557"/>
              <a:ext cx="685183" cy="108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35">
              <a:extLst>
                <a:ext uri="{FF2B5EF4-FFF2-40B4-BE49-F238E27FC236}">
                  <a16:creationId xmlns:a16="http://schemas.microsoft.com/office/drawing/2014/main" id="{49134834-9893-4B99-BC9B-6AA5D4465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1017" y="5055678"/>
              <a:ext cx="1925253" cy="853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17">
              <a:extLst>
                <a:ext uri="{FF2B5EF4-FFF2-40B4-BE49-F238E27FC236}">
                  <a16:creationId xmlns:a16="http://schemas.microsoft.com/office/drawing/2014/main" id="{6A49A470-7BE0-4114-B32E-73462144CE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2167" y="4298276"/>
              <a:ext cx="731279" cy="52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5" name="Picture 36">
              <a:extLst>
                <a:ext uri="{FF2B5EF4-FFF2-40B4-BE49-F238E27FC236}">
                  <a16:creationId xmlns:a16="http://schemas.microsoft.com/office/drawing/2014/main" id="{37CD4B06-A2E9-4DF8-822E-5C2F90380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5844" y="4597539"/>
              <a:ext cx="560962" cy="5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6" name="Picture 18">
              <a:extLst>
                <a:ext uri="{FF2B5EF4-FFF2-40B4-BE49-F238E27FC236}">
                  <a16:creationId xmlns:a16="http://schemas.microsoft.com/office/drawing/2014/main" id="{12EC953B-3261-4F38-9DB9-7574FD244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4927" y="5462704"/>
              <a:ext cx="990301" cy="23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7" name="Picture 24">
              <a:extLst>
                <a:ext uri="{FF2B5EF4-FFF2-40B4-BE49-F238E27FC236}">
                  <a16:creationId xmlns:a16="http://schemas.microsoft.com/office/drawing/2014/main" id="{3C8F571D-04E7-434A-8484-90015F2E4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4328" y="3073631"/>
              <a:ext cx="1053680" cy="1104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>
            <a:extLst>
              <a:ext uri="{FF2B5EF4-FFF2-40B4-BE49-F238E27FC236}">
                <a16:creationId xmlns:a16="http://schemas.microsoft.com/office/drawing/2014/main" id="{5AA3DCB1-2D2F-4C31-9039-18D3AE417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Sources of Food</a:t>
            </a:r>
          </a:p>
        </p:txBody>
      </p:sp>
      <p:pic>
        <p:nvPicPr>
          <p:cNvPr id="16387" name="Whole Class">
            <a:extLst>
              <a:ext uri="{FF2B5EF4-FFF2-40B4-BE49-F238E27FC236}">
                <a16:creationId xmlns:a16="http://schemas.microsoft.com/office/drawing/2014/main" id="{4FFC654B-F80F-4C41-97BE-1849E21A1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13E321C-E1C1-4DCE-A2E0-48FFEED682DD}"/>
              </a:ext>
            </a:extLst>
          </p:cNvPr>
          <p:cNvSpPr/>
          <p:nvPr/>
        </p:nvSpPr>
        <p:spPr>
          <a:xfrm>
            <a:off x="755650" y="1738313"/>
            <a:ext cx="7632700" cy="43545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389" name="Group 22">
            <a:extLst>
              <a:ext uri="{FF2B5EF4-FFF2-40B4-BE49-F238E27FC236}">
                <a16:creationId xmlns:a16="http://schemas.microsoft.com/office/drawing/2014/main" id="{A2E99043-8FDA-4E59-80B7-AB90F4163775}"/>
              </a:ext>
            </a:extLst>
          </p:cNvPr>
          <p:cNvGrpSpPr>
            <a:grpSpLocks/>
          </p:cNvGrpSpPr>
          <p:nvPr/>
        </p:nvGrpSpPr>
        <p:grpSpPr bwMode="auto">
          <a:xfrm>
            <a:off x="827088" y="2052638"/>
            <a:ext cx="2352675" cy="1458912"/>
            <a:chOff x="826523" y="2052533"/>
            <a:chExt cx="2353734" cy="1458487"/>
          </a:xfrm>
        </p:grpSpPr>
        <p:sp>
          <p:nvSpPr>
            <p:cNvPr id="22" name="Oval Callout 21">
              <a:extLst>
                <a:ext uri="{FF2B5EF4-FFF2-40B4-BE49-F238E27FC236}">
                  <a16:creationId xmlns:a16="http://schemas.microsoft.com/office/drawing/2014/main" id="{FC56FEEB-021E-404F-8641-DDD13B1E89FA}"/>
                </a:ext>
              </a:extLst>
            </p:cNvPr>
            <p:cNvSpPr/>
            <p:nvPr/>
          </p:nvSpPr>
          <p:spPr>
            <a:xfrm>
              <a:off x="826523" y="2052533"/>
              <a:ext cx="2353734" cy="1458487"/>
            </a:xfrm>
            <a:prstGeom prst="wedgeEllipseCallout">
              <a:avLst>
                <a:gd name="adj1" fmla="val 64059"/>
                <a:gd name="adj2" fmla="val 44504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395" name="TextBox 2">
              <a:extLst>
                <a:ext uri="{FF2B5EF4-FFF2-40B4-BE49-F238E27FC236}">
                  <a16:creationId xmlns:a16="http://schemas.microsoft.com/office/drawing/2014/main" id="{CA9CEF01-E2A5-4034-A26F-89D83EB881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5615" y="2168343"/>
              <a:ext cx="1575549" cy="1226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 tIns="72000" rIns="36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Are humans </a:t>
              </a:r>
              <a:r>
                <a:rPr lang="en-GB" altLang="en-US" b="1">
                  <a:solidFill>
                    <a:schemeClr val="tx1"/>
                  </a:solidFill>
                </a:rPr>
                <a:t>herbivores, carnivores </a:t>
              </a:r>
              <a:r>
                <a:rPr lang="en-GB" altLang="en-US">
                  <a:solidFill>
                    <a:schemeClr val="tx1"/>
                  </a:solidFill>
                </a:rPr>
                <a:t>or </a:t>
              </a:r>
              <a:r>
                <a:rPr lang="en-GB" altLang="en-US" b="1">
                  <a:solidFill>
                    <a:schemeClr val="tx1"/>
                  </a:solidFill>
                </a:rPr>
                <a:t>omnivores</a:t>
              </a:r>
              <a:r>
                <a:rPr lang="en-GB" altLang="en-US">
                  <a:solidFill>
                    <a:schemeClr val="tx1"/>
                  </a:solidFill>
                </a:rPr>
                <a:t>? </a:t>
              </a:r>
            </a:p>
          </p:txBody>
        </p:sp>
      </p:grpSp>
      <p:grpSp>
        <p:nvGrpSpPr>
          <p:cNvPr id="16390" name="Group 26">
            <a:extLst>
              <a:ext uri="{FF2B5EF4-FFF2-40B4-BE49-F238E27FC236}">
                <a16:creationId xmlns:a16="http://schemas.microsoft.com/office/drawing/2014/main" id="{F2390B66-3036-4473-BB9C-C56AC53ACBAD}"/>
              </a:ext>
            </a:extLst>
          </p:cNvPr>
          <p:cNvGrpSpPr>
            <a:grpSpLocks/>
          </p:cNvGrpSpPr>
          <p:nvPr/>
        </p:nvGrpSpPr>
        <p:grpSpPr bwMode="auto">
          <a:xfrm>
            <a:off x="5773738" y="1830388"/>
            <a:ext cx="2333625" cy="939800"/>
            <a:chOff x="5716107" y="1810408"/>
            <a:chExt cx="2332982" cy="939438"/>
          </a:xfrm>
        </p:grpSpPr>
        <p:sp>
          <p:nvSpPr>
            <p:cNvPr id="24" name="Cloud Callout 23">
              <a:extLst>
                <a:ext uri="{FF2B5EF4-FFF2-40B4-BE49-F238E27FC236}">
                  <a16:creationId xmlns:a16="http://schemas.microsoft.com/office/drawing/2014/main" id="{6E8F5EE8-2513-45D2-A883-40D2A418A7B2}"/>
                </a:ext>
              </a:extLst>
            </p:cNvPr>
            <p:cNvSpPr/>
            <p:nvPr/>
          </p:nvSpPr>
          <p:spPr>
            <a:xfrm>
              <a:off x="5716107" y="1810408"/>
              <a:ext cx="2332982" cy="939438"/>
            </a:xfrm>
            <a:prstGeom prst="cloudCallout">
              <a:avLst>
                <a:gd name="adj1" fmla="val -81439"/>
                <a:gd name="adj2" fmla="val 71513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393" name="TextBox 32">
              <a:extLst>
                <a:ext uri="{FF2B5EF4-FFF2-40B4-BE49-F238E27FC236}">
                  <a16:creationId xmlns:a16="http://schemas.microsoft.com/office/drawing/2014/main" id="{7A20697E-47E8-4846-817C-700D8CFCA5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72955" y="2082193"/>
              <a:ext cx="1819287" cy="395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 tIns="72000" rIns="36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What do we eat? </a:t>
              </a:r>
            </a:p>
          </p:txBody>
        </p:sp>
      </p:grpSp>
      <p:pic>
        <p:nvPicPr>
          <p:cNvPr id="16391" name="Picture 3">
            <a:extLst>
              <a:ext uri="{FF2B5EF4-FFF2-40B4-BE49-F238E27FC236}">
                <a16:creationId xmlns:a16="http://schemas.microsoft.com/office/drawing/2014/main" id="{BC2B2CE3-9D33-432B-8C7E-31AA9B7BC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213" y="2914650"/>
            <a:ext cx="3173412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35D751EE-7E69-4242-81FF-771F64D1ACBD}"/>
              </a:ext>
            </a:extLst>
          </p:cNvPr>
          <p:cNvSpPr/>
          <p:nvPr/>
        </p:nvSpPr>
        <p:spPr>
          <a:xfrm>
            <a:off x="755650" y="3333750"/>
            <a:ext cx="3148013" cy="2759075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9F306429-654A-44AA-BE92-65CAC3BA7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a Food Chain?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5C4BD9-D736-4FC8-9503-EC5F7AE006FC}"/>
              </a:ext>
            </a:extLst>
          </p:cNvPr>
          <p:cNvSpPr/>
          <p:nvPr/>
        </p:nvSpPr>
        <p:spPr>
          <a:xfrm>
            <a:off x="755650" y="1738313"/>
            <a:ext cx="4787900" cy="14843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8A99F7D-8FFC-475E-90C0-713A1BA434D0}"/>
              </a:ext>
            </a:extLst>
          </p:cNvPr>
          <p:cNvSpPr/>
          <p:nvPr/>
        </p:nvSpPr>
        <p:spPr>
          <a:xfrm>
            <a:off x="5672138" y="1738313"/>
            <a:ext cx="2716212" cy="148431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4" name="Rectangle 1">
            <a:extLst>
              <a:ext uri="{FF2B5EF4-FFF2-40B4-BE49-F238E27FC236}">
                <a16:creationId xmlns:a16="http://schemas.microsoft.com/office/drawing/2014/main" id="{16DFE16E-868D-4BA2-96F4-278601B0A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05013"/>
            <a:ext cx="4787900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food chain shows how each animal gets its food. Food chains are one of the ways that living things depend on each other to stay alive. </a:t>
            </a:r>
          </a:p>
        </p:txBody>
      </p:sp>
      <p:grpSp>
        <p:nvGrpSpPr>
          <p:cNvPr id="17415" name="Group 41">
            <a:extLst>
              <a:ext uri="{FF2B5EF4-FFF2-40B4-BE49-F238E27FC236}">
                <a16:creationId xmlns:a16="http://schemas.microsoft.com/office/drawing/2014/main" id="{361660B2-48DB-4BA5-8620-2A14F1B34CCA}"/>
              </a:ext>
            </a:extLst>
          </p:cNvPr>
          <p:cNvGrpSpPr>
            <a:grpSpLocks/>
          </p:cNvGrpSpPr>
          <p:nvPr/>
        </p:nvGrpSpPr>
        <p:grpSpPr bwMode="auto">
          <a:xfrm>
            <a:off x="5929313" y="2028825"/>
            <a:ext cx="2201862" cy="942975"/>
            <a:chOff x="5954275" y="2005324"/>
            <a:chExt cx="2202426" cy="942537"/>
          </a:xfrm>
        </p:grpSpPr>
        <p:pic>
          <p:nvPicPr>
            <p:cNvPr id="17420" name="Picture 6">
              <a:extLst>
                <a:ext uri="{FF2B5EF4-FFF2-40B4-BE49-F238E27FC236}">
                  <a16:creationId xmlns:a16="http://schemas.microsoft.com/office/drawing/2014/main" id="{3AB2A518-3452-4A91-BF3A-9CAF5080F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4275" y="2370148"/>
              <a:ext cx="254059" cy="212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1" name="Picture 8">
              <a:extLst>
                <a:ext uri="{FF2B5EF4-FFF2-40B4-BE49-F238E27FC236}">
                  <a16:creationId xmlns:a16="http://schemas.microsoft.com/office/drawing/2014/main" id="{F2D68F63-0DE0-4877-B350-29497F7B6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0194" y="2005324"/>
              <a:ext cx="706507" cy="942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2" name="Picture 9">
              <a:extLst>
                <a:ext uri="{FF2B5EF4-FFF2-40B4-BE49-F238E27FC236}">
                  <a16:creationId xmlns:a16="http://schemas.microsoft.com/office/drawing/2014/main" id="{D1F14E6A-5D23-4FD9-9B6E-31FAD9BA91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4234" y="2290139"/>
              <a:ext cx="541745" cy="372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C1E7FEC8-0B60-448D-A133-63B01255DBB5}"/>
                </a:ext>
              </a:extLst>
            </p:cNvPr>
            <p:cNvCxnSpPr/>
            <p:nvPr/>
          </p:nvCxnSpPr>
          <p:spPr>
            <a:xfrm>
              <a:off x="6349663" y="2476593"/>
              <a:ext cx="252478" cy="0"/>
            </a:xfrm>
            <a:prstGeom prst="straightConnector1">
              <a:avLst/>
            </a:prstGeom>
            <a:ln w="5715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C29EBB99-80AB-488E-AC7B-27D655D82743}"/>
                </a:ext>
              </a:extLst>
            </p:cNvPr>
            <p:cNvCxnSpPr/>
            <p:nvPr/>
          </p:nvCxnSpPr>
          <p:spPr>
            <a:xfrm>
              <a:off x="7343693" y="2476593"/>
              <a:ext cx="250889" cy="0"/>
            </a:xfrm>
            <a:prstGeom prst="straightConnector1">
              <a:avLst/>
            </a:prstGeom>
            <a:ln w="5715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16" name="Rectangle 34">
            <a:extLst>
              <a:ext uri="{FF2B5EF4-FFF2-40B4-BE49-F238E27FC236}">
                <a16:creationId xmlns:a16="http://schemas.microsoft.com/office/drawing/2014/main" id="{93E63C2A-757F-45C1-8151-ADEB69EC9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0963" y="3436938"/>
            <a:ext cx="1957387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Watch this clip to find out more! </a:t>
            </a:r>
          </a:p>
        </p:txBody>
      </p:sp>
      <p:pic>
        <p:nvPicPr>
          <p:cNvPr id="17417" name="Picture 35">
            <a:hlinkClick r:id="rId5"/>
            <a:extLst>
              <a:ext uri="{FF2B5EF4-FFF2-40B4-BE49-F238E27FC236}">
                <a16:creationId xmlns:a16="http://schemas.microsoft.com/office/drawing/2014/main" id="{9C97D233-D375-42FA-BF20-2F344B5E2A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463" y="3394075"/>
            <a:ext cx="4237037" cy="2698750"/>
          </a:xfrm>
          <a:prstGeom prst="rect">
            <a:avLst/>
          </a:prstGeom>
          <a:noFill/>
          <a:ln w="57150">
            <a:solidFill>
              <a:srgbClr val="ACDDF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39">
            <a:extLst>
              <a:ext uri="{FF2B5EF4-FFF2-40B4-BE49-F238E27FC236}">
                <a16:creationId xmlns:a16="http://schemas.microsoft.com/office/drawing/2014/main" id="{1BA2D6C8-A6A0-4199-8371-99FB900E7A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13" y="4375150"/>
            <a:ext cx="1893887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4FA77809-BEA4-4C27-A677-7BA2F87E0C36}"/>
              </a:ext>
            </a:extLst>
          </p:cNvPr>
          <p:cNvSpPr/>
          <p:nvPr/>
        </p:nvSpPr>
        <p:spPr>
          <a:xfrm rot="5400000">
            <a:off x="3522663" y="4589463"/>
            <a:ext cx="1066800" cy="304800"/>
          </a:xfrm>
          <a:prstGeom prst="triangle">
            <a:avLst/>
          </a:prstGeom>
          <a:solidFill>
            <a:srgbClr val="ACDDFC"/>
          </a:solidFill>
          <a:ln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09664B5-C5F4-400C-8BDA-65362533397B}"/>
              </a:ext>
            </a:extLst>
          </p:cNvPr>
          <p:cNvSpPr/>
          <p:nvPr/>
        </p:nvSpPr>
        <p:spPr>
          <a:xfrm>
            <a:off x="4656138" y="1727200"/>
            <a:ext cx="3732212" cy="1557338"/>
          </a:xfrm>
          <a:prstGeom prst="roundRect">
            <a:avLst>
              <a:gd name="adj" fmla="val 12100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>
            <a:extLst>
              <a:ext uri="{FF2B5EF4-FFF2-40B4-BE49-F238E27FC236}">
                <a16:creationId xmlns:a16="http://schemas.microsoft.com/office/drawing/2014/main" id="{05859270-6D3B-4C33-B7FE-52DB18BF6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a Food Chain?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D086FBD-45D4-48B2-8182-B3668F95A6A9}"/>
              </a:ext>
            </a:extLst>
          </p:cNvPr>
          <p:cNvSpPr/>
          <p:nvPr/>
        </p:nvSpPr>
        <p:spPr>
          <a:xfrm>
            <a:off x="755650" y="1738313"/>
            <a:ext cx="3740150" cy="1555750"/>
          </a:xfrm>
          <a:prstGeom prst="roundRect">
            <a:avLst>
              <a:gd name="adj" fmla="val 12100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8437" name="Group 12">
            <a:extLst>
              <a:ext uri="{FF2B5EF4-FFF2-40B4-BE49-F238E27FC236}">
                <a16:creationId xmlns:a16="http://schemas.microsoft.com/office/drawing/2014/main" id="{223D0BC2-277F-40B7-9D94-35F7848EEB6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438525"/>
            <a:ext cx="7632700" cy="2654300"/>
            <a:chOff x="755650" y="2696620"/>
            <a:chExt cx="7632700" cy="2654313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118EC28F-F8FC-417A-8353-9836C72FA2F6}"/>
                </a:ext>
              </a:extLst>
            </p:cNvPr>
            <p:cNvSpPr/>
            <p:nvPr/>
          </p:nvSpPr>
          <p:spPr>
            <a:xfrm>
              <a:off x="755650" y="2696620"/>
              <a:ext cx="7632700" cy="2654313"/>
            </a:xfrm>
            <a:prstGeom prst="roundRect">
              <a:avLst>
                <a:gd name="adj" fmla="val 4938"/>
              </a:avLst>
            </a:prstGeom>
            <a:gradFill>
              <a:gsLst>
                <a:gs pos="0">
                  <a:srgbClr val="F2F3EF"/>
                </a:gs>
                <a:gs pos="0">
                  <a:srgbClr val="ACDDFC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8441" name="Picture 1">
              <a:extLst>
                <a:ext uri="{FF2B5EF4-FFF2-40B4-BE49-F238E27FC236}">
                  <a16:creationId xmlns:a16="http://schemas.microsoft.com/office/drawing/2014/main" id="{D0926B01-C1BA-42AE-971B-C95DC9865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7112" y="3875874"/>
              <a:ext cx="1479020" cy="295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6">
              <a:extLst>
                <a:ext uri="{FF2B5EF4-FFF2-40B4-BE49-F238E27FC236}">
                  <a16:creationId xmlns:a16="http://schemas.microsoft.com/office/drawing/2014/main" id="{92A8B7D9-6576-4A72-838A-4F9FB61F9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1876" y="3542362"/>
              <a:ext cx="1746365" cy="962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3" name="Picture 13">
              <a:extLst>
                <a:ext uri="{FF2B5EF4-FFF2-40B4-BE49-F238E27FC236}">
                  <a16:creationId xmlns:a16="http://schemas.microsoft.com/office/drawing/2014/main" id="{4AB2DD53-5813-4DB9-8A48-8BDF12B64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3985" y="2919243"/>
              <a:ext cx="1565973" cy="220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3C6BCBC-DBDA-49D3-9B27-8305D4D77352}"/>
                </a:ext>
              </a:extLst>
            </p:cNvPr>
            <p:cNvCxnSpPr/>
            <p:nvPr/>
          </p:nvCxnSpPr>
          <p:spPr>
            <a:xfrm>
              <a:off x="2928938" y="4019014"/>
              <a:ext cx="728662" cy="9525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399AC7AD-480B-4187-86AA-8950AD753CD2}"/>
                </a:ext>
              </a:extLst>
            </p:cNvPr>
            <p:cNvCxnSpPr/>
            <p:nvPr/>
          </p:nvCxnSpPr>
          <p:spPr>
            <a:xfrm>
              <a:off x="5411788" y="4019014"/>
              <a:ext cx="728662" cy="9525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438" name="TextBox 11">
            <a:extLst>
              <a:ext uri="{FF2B5EF4-FFF2-40B4-BE49-F238E27FC236}">
                <a16:creationId xmlns:a16="http://schemas.microsoft.com/office/drawing/2014/main" id="{5410BD3F-C4AB-47DA-8067-AF5B53AF5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9488" y="2179638"/>
            <a:ext cx="329247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arrows in a food chain mean </a:t>
            </a:r>
            <a:r>
              <a:rPr lang="en-GB" altLang="en-US" b="1">
                <a:solidFill>
                  <a:schemeClr val="tx1"/>
                </a:solidFill>
              </a:rPr>
              <a:t>‘is eaten by’. </a:t>
            </a:r>
          </a:p>
        </p:txBody>
      </p:sp>
      <p:sp>
        <p:nvSpPr>
          <p:cNvPr id="18439" name="Rectangle 15">
            <a:extLst>
              <a:ext uri="{FF2B5EF4-FFF2-40B4-BE49-F238E27FC236}">
                <a16:creationId xmlns:a16="http://schemas.microsoft.com/office/drawing/2014/main" id="{16266F25-3DC9-474E-9276-F0EF51B89C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2030413"/>
            <a:ext cx="3732212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name which animal is eating which in the food chain below?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>
            <a:extLst>
              <a:ext uri="{FF2B5EF4-FFF2-40B4-BE49-F238E27FC236}">
                <a16:creationId xmlns:a16="http://schemas.microsoft.com/office/drawing/2014/main" id="{B8F9FDCE-79A8-45FF-BC83-6050C6E0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a Food Chain?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48E1A98-066F-4964-B04B-B25AD4605D2B}"/>
              </a:ext>
            </a:extLst>
          </p:cNvPr>
          <p:cNvSpPr/>
          <p:nvPr/>
        </p:nvSpPr>
        <p:spPr>
          <a:xfrm>
            <a:off x="755650" y="1738313"/>
            <a:ext cx="2487613" cy="4354512"/>
          </a:xfrm>
          <a:prstGeom prst="roundRect">
            <a:avLst>
              <a:gd name="adj" fmla="val 8232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F74F8B8-3C69-4F4A-A859-35CAEE14A95E}"/>
              </a:ext>
            </a:extLst>
          </p:cNvPr>
          <p:cNvSpPr/>
          <p:nvPr/>
        </p:nvSpPr>
        <p:spPr>
          <a:xfrm>
            <a:off x="3328988" y="1738313"/>
            <a:ext cx="2478087" cy="4354512"/>
          </a:xfrm>
          <a:prstGeom prst="roundRect">
            <a:avLst>
              <a:gd name="adj" fmla="val 8232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19098E8D-E564-4C88-A3DC-7CA417F88AB0}"/>
              </a:ext>
            </a:extLst>
          </p:cNvPr>
          <p:cNvSpPr/>
          <p:nvPr/>
        </p:nvSpPr>
        <p:spPr>
          <a:xfrm>
            <a:off x="5894388" y="1738313"/>
            <a:ext cx="2493962" cy="4354512"/>
          </a:xfrm>
          <a:prstGeom prst="roundRect">
            <a:avLst>
              <a:gd name="adj" fmla="val 8232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2" name="Rectangle 2">
            <a:extLst>
              <a:ext uri="{FF2B5EF4-FFF2-40B4-BE49-F238E27FC236}">
                <a16:creationId xmlns:a16="http://schemas.microsoft.com/office/drawing/2014/main" id="{C3DECC00-2F6A-4DEC-9248-37F4B3BF6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738313"/>
            <a:ext cx="2476500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food chain starts with a green plant.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Green plants are called </a:t>
            </a:r>
            <a:r>
              <a:rPr lang="en-GB" altLang="en-US" b="1">
                <a:solidFill>
                  <a:schemeClr val="tx1"/>
                </a:solidFill>
              </a:rPr>
              <a:t>producers</a:t>
            </a:r>
            <a:r>
              <a:rPr lang="en-GB" altLang="en-US">
                <a:solidFill>
                  <a:schemeClr val="tx1"/>
                </a:solidFill>
              </a:rPr>
              <a:t> because they </a:t>
            </a:r>
            <a:r>
              <a:rPr lang="en-GB" altLang="en-US" b="1">
                <a:solidFill>
                  <a:schemeClr val="tx1"/>
                </a:solidFill>
              </a:rPr>
              <a:t>produce </a:t>
            </a:r>
            <a:r>
              <a:rPr lang="en-GB" altLang="en-US">
                <a:solidFill>
                  <a:schemeClr val="tx1"/>
                </a:solidFill>
              </a:rPr>
              <a:t>their own food. </a:t>
            </a:r>
          </a:p>
        </p:txBody>
      </p:sp>
      <p:sp>
        <p:nvSpPr>
          <p:cNvPr id="19463" name="Rectangle 23">
            <a:extLst>
              <a:ext uri="{FF2B5EF4-FFF2-40B4-BE49-F238E27FC236}">
                <a16:creationId xmlns:a16="http://schemas.microsoft.com/office/drawing/2014/main" id="{FCC01FF1-C0BB-43B3-B2C8-73A8E17D7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0575" y="1738313"/>
            <a:ext cx="2476500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 animals are called </a:t>
            </a:r>
            <a:r>
              <a:rPr lang="en-GB" altLang="en-US" b="1">
                <a:solidFill>
                  <a:schemeClr val="tx1"/>
                </a:solidFill>
              </a:rPr>
              <a:t>consumers</a:t>
            </a:r>
            <a:r>
              <a:rPr lang="en-GB" altLang="en-US">
                <a:solidFill>
                  <a:schemeClr val="tx1"/>
                </a:solidFill>
              </a:rPr>
              <a:t> because they</a:t>
            </a:r>
            <a:r>
              <a:rPr lang="en-GB" altLang="en-US" b="1">
                <a:solidFill>
                  <a:schemeClr val="tx1"/>
                </a:solidFill>
              </a:rPr>
              <a:t> consume </a:t>
            </a:r>
            <a:r>
              <a:rPr lang="en-GB" altLang="en-US">
                <a:solidFill>
                  <a:schemeClr val="tx1"/>
                </a:solidFill>
              </a:rPr>
              <a:t>their food by eating plants and other animals. </a:t>
            </a:r>
          </a:p>
        </p:txBody>
      </p:sp>
      <p:sp>
        <p:nvSpPr>
          <p:cNvPr id="19464" name="Rectangle 25">
            <a:extLst>
              <a:ext uri="{FF2B5EF4-FFF2-40B4-BE49-F238E27FC236}">
                <a16:creationId xmlns:a16="http://schemas.microsoft.com/office/drawing/2014/main" id="{F6349816-CC9B-4FB6-9372-B13A16760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4388" y="1741488"/>
            <a:ext cx="24765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Animals that eat other animals are called </a:t>
            </a:r>
            <a:r>
              <a:rPr lang="en-GB" altLang="en-US" b="1">
                <a:solidFill>
                  <a:schemeClr val="tx1"/>
                </a:solidFill>
              </a:rPr>
              <a:t>predators. </a:t>
            </a:r>
            <a:r>
              <a:rPr lang="en-GB" altLang="en-US">
                <a:solidFill>
                  <a:schemeClr val="tx1"/>
                </a:solidFill>
              </a:rPr>
              <a:t>The animals that they eat are called </a:t>
            </a:r>
            <a:r>
              <a:rPr lang="en-GB" altLang="en-US" b="1">
                <a:solidFill>
                  <a:schemeClr val="tx1"/>
                </a:solidFill>
              </a:rPr>
              <a:t>prey. </a:t>
            </a:r>
          </a:p>
        </p:txBody>
      </p:sp>
      <p:grpSp>
        <p:nvGrpSpPr>
          <p:cNvPr id="19465" name="Group 48">
            <a:extLst>
              <a:ext uri="{FF2B5EF4-FFF2-40B4-BE49-F238E27FC236}">
                <a16:creationId xmlns:a16="http://schemas.microsoft.com/office/drawing/2014/main" id="{7C1CF5FD-A20F-4AEB-ACB4-53CC2D2A8F2A}"/>
              </a:ext>
            </a:extLst>
          </p:cNvPr>
          <p:cNvGrpSpPr>
            <a:grpSpLocks/>
          </p:cNvGrpSpPr>
          <p:nvPr/>
        </p:nvGrpSpPr>
        <p:grpSpPr bwMode="auto">
          <a:xfrm>
            <a:off x="6100763" y="3500438"/>
            <a:ext cx="2054225" cy="2387600"/>
            <a:chOff x="6118441" y="3503715"/>
            <a:chExt cx="2055201" cy="2386840"/>
          </a:xfrm>
        </p:grpSpPr>
        <p:pic>
          <p:nvPicPr>
            <p:cNvPr id="19478" name="Picture 27">
              <a:extLst>
                <a:ext uri="{FF2B5EF4-FFF2-40B4-BE49-F238E27FC236}">
                  <a16:creationId xmlns:a16="http://schemas.microsoft.com/office/drawing/2014/main" id="{3DF101AE-19AC-4B1D-B97F-381AE26A1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786" y="3824131"/>
              <a:ext cx="1464856" cy="2066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28">
              <a:extLst>
                <a:ext uri="{FF2B5EF4-FFF2-40B4-BE49-F238E27FC236}">
                  <a16:creationId xmlns:a16="http://schemas.microsoft.com/office/drawing/2014/main" id="{388D507B-07D2-4474-B277-AD5F931BE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3553" y="4359478"/>
              <a:ext cx="1100411" cy="606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480" name="Group 32">
              <a:extLst>
                <a:ext uri="{FF2B5EF4-FFF2-40B4-BE49-F238E27FC236}">
                  <a16:creationId xmlns:a16="http://schemas.microsoft.com/office/drawing/2014/main" id="{FBF0B589-9F8C-4944-9D3E-F300BB9DCF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83061" y="3503715"/>
              <a:ext cx="751274" cy="669263"/>
              <a:chOff x="2155947" y="5221292"/>
              <a:chExt cx="751274" cy="669263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138C48F3-A267-4629-9967-4BFD04D62803}"/>
                  </a:ext>
                </a:extLst>
              </p:cNvPr>
              <p:cNvSpPr/>
              <p:nvPr/>
            </p:nvSpPr>
            <p:spPr>
              <a:xfrm>
                <a:off x="2177272" y="5221292"/>
                <a:ext cx="709950" cy="66971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487" name="TextBox 34">
                <a:extLst>
                  <a:ext uri="{FF2B5EF4-FFF2-40B4-BE49-F238E27FC236}">
                    <a16:creationId xmlns:a16="http://schemas.microsoft.com/office/drawing/2014/main" id="{AAD36DB6-83A3-46E0-B951-AFF67857287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55947" y="5417424"/>
                <a:ext cx="75127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200">
                    <a:solidFill>
                      <a:schemeClr val="tx1"/>
                    </a:solidFill>
                  </a:rPr>
                  <a:t>predator</a:t>
                </a:r>
              </a:p>
            </p:txBody>
          </p:sp>
        </p:grpSp>
        <p:grpSp>
          <p:nvGrpSpPr>
            <p:cNvPr id="19481" name="Group 35">
              <a:extLst>
                <a:ext uri="{FF2B5EF4-FFF2-40B4-BE49-F238E27FC236}">
                  <a16:creationId xmlns:a16="http://schemas.microsoft.com/office/drawing/2014/main" id="{9B2D08AE-5D8C-429B-A276-E82BD5E58C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18441" y="5221292"/>
              <a:ext cx="751274" cy="669263"/>
              <a:chOff x="2155947" y="5221292"/>
              <a:chExt cx="751274" cy="669263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A74857EB-624C-425E-AACF-777756B1209B}"/>
                  </a:ext>
                </a:extLst>
              </p:cNvPr>
              <p:cNvSpPr/>
              <p:nvPr/>
            </p:nvSpPr>
            <p:spPr>
              <a:xfrm>
                <a:off x="2176594" y="5220843"/>
                <a:ext cx="709950" cy="66971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485" name="TextBox 37">
                <a:extLst>
                  <a:ext uri="{FF2B5EF4-FFF2-40B4-BE49-F238E27FC236}">
                    <a16:creationId xmlns:a16="http://schemas.microsoft.com/office/drawing/2014/main" id="{D2A66502-9E65-4DCD-AF3C-D4E8A82DBB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55947" y="5417424"/>
                <a:ext cx="75127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200">
                    <a:solidFill>
                      <a:schemeClr val="tx1"/>
                    </a:solidFill>
                  </a:rPr>
                  <a:t>prey</a:t>
                </a:r>
              </a:p>
            </p:txBody>
          </p:sp>
        </p:grp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EA7310E8-F107-497A-A178-2F07F9760D12}"/>
                </a:ext>
              </a:extLst>
            </p:cNvPr>
            <p:cNvCxnSpPr>
              <a:stCxn id="34" idx="5"/>
            </p:cNvCxnSpPr>
            <p:nvPr/>
          </p:nvCxnSpPr>
          <p:spPr>
            <a:xfrm>
              <a:off x="7109512" y="4075033"/>
              <a:ext cx="214414" cy="90458"/>
            </a:xfrm>
            <a:prstGeom prst="straightConnector1">
              <a:avLst/>
            </a:prstGeom>
            <a:ln w="381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28801EC7-04AB-49F9-991E-18534E28D5FE}"/>
                </a:ext>
              </a:extLst>
            </p:cNvPr>
            <p:cNvCxnSpPr/>
            <p:nvPr/>
          </p:nvCxnSpPr>
          <p:spPr>
            <a:xfrm flipV="1">
              <a:off x="6499622" y="4989142"/>
              <a:ext cx="22236" cy="249158"/>
            </a:xfrm>
            <a:prstGeom prst="straightConnector1">
              <a:avLst/>
            </a:prstGeom>
            <a:ln w="381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66" name="Group 46">
            <a:extLst>
              <a:ext uri="{FF2B5EF4-FFF2-40B4-BE49-F238E27FC236}">
                <a16:creationId xmlns:a16="http://schemas.microsoft.com/office/drawing/2014/main" id="{B0D01974-AD49-48A3-BD8B-9FC1E603E078}"/>
              </a:ext>
            </a:extLst>
          </p:cNvPr>
          <p:cNvGrpSpPr>
            <a:grpSpLocks/>
          </p:cNvGrpSpPr>
          <p:nvPr/>
        </p:nvGrpSpPr>
        <p:grpSpPr bwMode="auto">
          <a:xfrm>
            <a:off x="3463925" y="4344988"/>
            <a:ext cx="2206625" cy="1546225"/>
            <a:chOff x="3463592" y="4345531"/>
            <a:chExt cx="2207286" cy="1545024"/>
          </a:xfrm>
        </p:grpSpPr>
        <p:pic>
          <p:nvPicPr>
            <p:cNvPr id="19473" name="Picture 22">
              <a:extLst>
                <a:ext uri="{FF2B5EF4-FFF2-40B4-BE49-F238E27FC236}">
                  <a16:creationId xmlns:a16="http://schemas.microsoft.com/office/drawing/2014/main" id="{D4633978-FDFA-4AD4-BC02-505A21875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3592" y="4345531"/>
              <a:ext cx="2207286" cy="1216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474" name="Group 29">
              <a:extLst>
                <a:ext uri="{FF2B5EF4-FFF2-40B4-BE49-F238E27FC236}">
                  <a16:creationId xmlns:a16="http://schemas.microsoft.com/office/drawing/2014/main" id="{42DDF76F-D420-4797-8465-908E491D72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33569" y="5221292"/>
              <a:ext cx="790257" cy="669263"/>
              <a:chOff x="2116964" y="5221292"/>
              <a:chExt cx="790257" cy="669263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5C3F66A-1A46-478E-8CC3-9D82516D390A}"/>
                  </a:ext>
                </a:extLst>
              </p:cNvPr>
              <p:cNvSpPr/>
              <p:nvPr/>
            </p:nvSpPr>
            <p:spPr>
              <a:xfrm>
                <a:off x="2176165" y="5221150"/>
                <a:ext cx="709826" cy="66940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477" name="TextBox 31">
                <a:extLst>
                  <a:ext uri="{FF2B5EF4-FFF2-40B4-BE49-F238E27FC236}">
                    <a16:creationId xmlns:a16="http://schemas.microsoft.com/office/drawing/2014/main" id="{0B1A97F9-DAB1-4805-88A1-9E3E7D29B87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6964" y="5417424"/>
                <a:ext cx="790257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200">
                    <a:solidFill>
                      <a:schemeClr val="tx1"/>
                    </a:solidFill>
                  </a:rPr>
                  <a:t>consumer</a:t>
                </a:r>
              </a:p>
            </p:txBody>
          </p:sp>
        </p:grp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F396A5C2-3C0B-45D6-9185-56B8EF42E4DB}"/>
                </a:ext>
              </a:extLst>
            </p:cNvPr>
            <p:cNvCxnSpPr/>
            <p:nvPr/>
          </p:nvCxnSpPr>
          <p:spPr>
            <a:xfrm flipH="1" flipV="1">
              <a:off x="4851483" y="5113284"/>
              <a:ext cx="149270" cy="199870"/>
            </a:xfrm>
            <a:prstGeom prst="straightConnector1">
              <a:avLst/>
            </a:prstGeom>
            <a:ln w="381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67" name="Group 47">
            <a:extLst>
              <a:ext uri="{FF2B5EF4-FFF2-40B4-BE49-F238E27FC236}">
                <a16:creationId xmlns:a16="http://schemas.microsoft.com/office/drawing/2014/main" id="{E44C7F88-278E-48C5-AA2E-9A6BFE4E2E11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3743325"/>
            <a:ext cx="2082800" cy="2144713"/>
            <a:chOff x="967655" y="3746264"/>
            <a:chExt cx="2082376" cy="2144291"/>
          </a:xfrm>
        </p:grpSpPr>
        <p:pic>
          <p:nvPicPr>
            <p:cNvPr id="19468" name="Picture 21">
              <a:extLst>
                <a:ext uri="{FF2B5EF4-FFF2-40B4-BE49-F238E27FC236}">
                  <a16:creationId xmlns:a16="http://schemas.microsoft.com/office/drawing/2014/main" id="{6D07DC39-B9FF-487C-840D-941848830B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7655" y="3746264"/>
              <a:ext cx="1350203" cy="1847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469" name="Group 8">
              <a:extLst>
                <a:ext uri="{FF2B5EF4-FFF2-40B4-BE49-F238E27FC236}">
                  <a16:creationId xmlns:a16="http://schemas.microsoft.com/office/drawing/2014/main" id="{EDCF820B-5673-473B-9EAE-9598D16AE3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98757" y="5221292"/>
              <a:ext cx="751274" cy="669263"/>
              <a:chOff x="2155947" y="5221292"/>
              <a:chExt cx="751274" cy="669263"/>
            </a:xfrm>
          </p:grpSpPr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81EB0AAF-210A-4200-8DDE-A5CF8FD86769}"/>
                  </a:ext>
                </a:extLst>
              </p:cNvPr>
              <p:cNvSpPr/>
              <p:nvPr/>
            </p:nvSpPr>
            <p:spPr>
              <a:xfrm>
                <a:off x="2177120" y="5220762"/>
                <a:ext cx="709469" cy="66979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472" name="TextBox 4">
                <a:extLst>
                  <a:ext uri="{FF2B5EF4-FFF2-40B4-BE49-F238E27FC236}">
                    <a16:creationId xmlns:a16="http://schemas.microsoft.com/office/drawing/2014/main" id="{8EEE3E87-A1AE-486A-9113-1FC4E0A7D0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55947" y="5417424"/>
                <a:ext cx="75127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200">
                    <a:solidFill>
                      <a:schemeClr val="tx1"/>
                    </a:solidFill>
                  </a:rPr>
                  <a:t>producer</a:t>
                </a:r>
              </a:p>
            </p:txBody>
          </p:sp>
        </p:grp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AE3FA742-B399-4707-9F71-02D5F192E22E}"/>
                </a:ext>
              </a:extLst>
            </p:cNvPr>
            <p:cNvCxnSpPr/>
            <p:nvPr/>
          </p:nvCxnSpPr>
          <p:spPr>
            <a:xfrm flipH="1" flipV="1">
              <a:off x="2304058" y="5082676"/>
              <a:ext cx="149195" cy="199986"/>
            </a:xfrm>
            <a:prstGeom prst="straightConnector1">
              <a:avLst/>
            </a:prstGeom>
            <a:ln w="381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>
            <a:extLst>
              <a:ext uri="{FF2B5EF4-FFF2-40B4-BE49-F238E27FC236}">
                <a16:creationId xmlns:a16="http://schemas.microsoft.com/office/drawing/2014/main" id="{FDA52441-C17D-4D0C-ABA3-B5B380F18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a Food Chain?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6210052-4E97-490E-8C1D-4342853819E2}"/>
              </a:ext>
            </a:extLst>
          </p:cNvPr>
          <p:cNvSpPr/>
          <p:nvPr/>
        </p:nvSpPr>
        <p:spPr>
          <a:xfrm>
            <a:off x="755650" y="1731963"/>
            <a:ext cx="7632700" cy="641350"/>
          </a:xfrm>
          <a:prstGeom prst="roundRect">
            <a:avLst>
              <a:gd name="adj" fmla="val 12100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6E4A7FA-4EDC-4845-BFEC-4BE210D2792A}"/>
              </a:ext>
            </a:extLst>
          </p:cNvPr>
          <p:cNvSpPr/>
          <p:nvPr/>
        </p:nvSpPr>
        <p:spPr>
          <a:xfrm>
            <a:off x="755650" y="4310063"/>
            <a:ext cx="7632700" cy="178276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5" name="TextBox 11">
            <a:extLst>
              <a:ext uri="{FF2B5EF4-FFF2-40B4-BE49-F238E27FC236}">
                <a16:creationId xmlns:a16="http://schemas.microsoft.com/office/drawing/2014/main" id="{4086BFAD-0B4B-49E6-BACA-C1FA25B4A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55788"/>
            <a:ext cx="76327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food chains in all kinds of habitats. </a:t>
            </a:r>
          </a:p>
        </p:txBody>
      </p:sp>
      <p:grpSp>
        <p:nvGrpSpPr>
          <p:cNvPr id="20486" name="Group 8">
            <a:extLst>
              <a:ext uri="{FF2B5EF4-FFF2-40B4-BE49-F238E27FC236}">
                <a16:creationId xmlns:a16="http://schemas.microsoft.com/office/drawing/2014/main" id="{127EFB19-6558-4520-836F-A8D3905CCF50}"/>
              </a:ext>
            </a:extLst>
          </p:cNvPr>
          <p:cNvGrpSpPr>
            <a:grpSpLocks/>
          </p:cNvGrpSpPr>
          <p:nvPr/>
        </p:nvGrpSpPr>
        <p:grpSpPr bwMode="auto">
          <a:xfrm>
            <a:off x="1817688" y="4459288"/>
            <a:ext cx="5362575" cy="1484312"/>
            <a:chOff x="980017" y="3857361"/>
            <a:chExt cx="7134364" cy="1973901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3B3AA43-4F1E-4B13-84BC-F22053C024BE}"/>
                </a:ext>
              </a:extLst>
            </p:cNvPr>
            <p:cNvCxnSpPr/>
            <p:nvPr/>
          </p:nvCxnSpPr>
          <p:spPr>
            <a:xfrm>
              <a:off x="2156405" y="4839033"/>
              <a:ext cx="726531" cy="10556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DA951BBB-DFEB-4907-9692-673E89EB6B95}"/>
                </a:ext>
              </a:extLst>
            </p:cNvPr>
            <p:cNvCxnSpPr/>
            <p:nvPr/>
          </p:nvCxnSpPr>
          <p:spPr>
            <a:xfrm>
              <a:off x="5451138" y="4839033"/>
              <a:ext cx="728644" cy="10556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498" name="Picture 2">
              <a:extLst>
                <a:ext uri="{FF2B5EF4-FFF2-40B4-BE49-F238E27FC236}">
                  <a16:creationId xmlns:a16="http://schemas.microsoft.com/office/drawing/2014/main" id="{E9E5FDFA-85DC-4F4F-B0DB-04C25FE0B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0017" y="4301911"/>
              <a:ext cx="1113040" cy="108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3">
              <a:extLst>
                <a:ext uri="{FF2B5EF4-FFF2-40B4-BE49-F238E27FC236}">
                  <a16:creationId xmlns:a16="http://schemas.microsoft.com/office/drawing/2014/main" id="{2976CF2F-C41E-46B9-A416-D7621D03BB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6176" y="3857361"/>
              <a:ext cx="2443361" cy="1973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4">
              <a:extLst>
                <a:ext uri="{FF2B5EF4-FFF2-40B4-BE49-F238E27FC236}">
                  <a16:creationId xmlns:a16="http://schemas.microsoft.com/office/drawing/2014/main" id="{EC1111E8-606E-4F8C-BEC0-C5A02241B0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2656" y="3882859"/>
              <a:ext cx="1871725" cy="1922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4A225296-FD06-4B20-AD41-251826CB4308}"/>
              </a:ext>
            </a:extLst>
          </p:cNvPr>
          <p:cNvSpPr/>
          <p:nvPr/>
        </p:nvSpPr>
        <p:spPr>
          <a:xfrm>
            <a:off x="755650" y="2449513"/>
            <a:ext cx="7632700" cy="1784350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0488" name="Group 9">
            <a:extLst>
              <a:ext uri="{FF2B5EF4-FFF2-40B4-BE49-F238E27FC236}">
                <a16:creationId xmlns:a16="http://schemas.microsoft.com/office/drawing/2014/main" id="{E1EA64A8-B381-410C-BFD4-6BEDA06B1F51}"/>
              </a:ext>
            </a:extLst>
          </p:cNvPr>
          <p:cNvGrpSpPr>
            <a:grpSpLocks/>
          </p:cNvGrpSpPr>
          <p:nvPr/>
        </p:nvGrpSpPr>
        <p:grpSpPr bwMode="auto">
          <a:xfrm>
            <a:off x="1890713" y="3338513"/>
            <a:ext cx="4173537" cy="6350"/>
            <a:chOff x="1812469" y="3193965"/>
            <a:chExt cx="4173464" cy="6344"/>
          </a:xfrm>
        </p:grpSpPr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74F8B34B-749D-4576-BF4C-FA36D67C58EC}"/>
                </a:ext>
              </a:extLst>
            </p:cNvPr>
            <p:cNvCxnSpPr/>
            <p:nvPr/>
          </p:nvCxnSpPr>
          <p:spPr>
            <a:xfrm>
              <a:off x="1812469" y="3193965"/>
              <a:ext cx="547677" cy="6344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4EFDDA17-7784-42FA-8079-07AB7FFD1702}"/>
                </a:ext>
              </a:extLst>
            </p:cNvPr>
            <p:cNvCxnSpPr/>
            <p:nvPr/>
          </p:nvCxnSpPr>
          <p:spPr>
            <a:xfrm>
              <a:off x="5438256" y="3193965"/>
              <a:ext cx="547677" cy="6344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15E4BF47-4A66-4351-8CAB-3A2CBB34C831}"/>
                </a:ext>
              </a:extLst>
            </p:cNvPr>
            <p:cNvCxnSpPr/>
            <p:nvPr/>
          </p:nvCxnSpPr>
          <p:spPr>
            <a:xfrm>
              <a:off x="3120546" y="3193965"/>
              <a:ext cx="547677" cy="6344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489" name="Picture 2">
            <a:extLst>
              <a:ext uri="{FF2B5EF4-FFF2-40B4-BE49-F238E27FC236}">
                <a16:creationId xmlns:a16="http://schemas.microsoft.com/office/drawing/2014/main" id="{2685BC4E-B215-4EC0-BE62-5042B9B525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68"/>
          <a:stretch>
            <a:fillRect/>
          </a:stretch>
        </p:blipFill>
        <p:spPr bwMode="auto">
          <a:xfrm>
            <a:off x="6367463" y="2693988"/>
            <a:ext cx="11303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22">
            <a:extLst>
              <a:ext uri="{FF2B5EF4-FFF2-40B4-BE49-F238E27FC236}">
                <a16:creationId xmlns:a16="http://schemas.microsoft.com/office/drawing/2014/main" id="{9AD99ACF-A945-47AE-BDA8-FDFE852544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08" b="39163"/>
          <a:stretch>
            <a:fillRect/>
          </a:stretch>
        </p:blipFill>
        <p:spPr bwMode="auto">
          <a:xfrm>
            <a:off x="4213225" y="3022600"/>
            <a:ext cx="11318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23">
            <a:extLst>
              <a:ext uri="{FF2B5EF4-FFF2-40B4-BE49-F238E27FC236}">
                <a16:creationId xmlns:a16="http://schemas.microsoft.com/office/drawing/2014/main" id="{20CBF5BE-8ADF-423E-ACF1-2FAA6DBC83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" t="69060" r="-6438" b="20570"/>
          <a:stretch>
            <a:fillRect/>
          </a:stretch>
        </p:blipFill>
        <p:spPr bwMode="auto">
          <a:xfrm>
            <a:off x="2422525" y="3260725"/>
            <a:ext cx="792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24">
            <a:extLst>
              <a:ext uri="{FF2B5EF4-FFF2-40B4-BE49-F238E27FC236}">
                <a16:creationId xmlns:a16="http://schemas.microsoft.com/office/drawing/2014/main" id="{F3A20354-72CA-4CBE-86F3-63DE61596F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" t="86218" r="-6438" b="-2548"/>
          <a:stretch>
            <a:fillRect/>
          </a:stretch>
        </p:blipFill>
        <p:spPr bwMode="auto">
          <a:xfrm>
            <a:off x="836613" y="2952750"/>
            <a:ext cx="10985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>
            <a:extLst>
              <a:ext uri="{FF2B5EF4-FFF2-40B4-BE49-F238E27FC236}">
                <a16:creationId xmlns:a16="http://schemas.microsoft.com/office/drawing/2014/main" id="{6DD74AB3-0B95-4D12-8157-A4DC2FC2B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a Food Chain?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21E260D-8309-4865-AC05-04872B666C71}"/>
              </a:ext>
            </a:extLst>
          </p:cNvPr>
          <p:cNvSpPr/>
          <p:nvPr/>
        </p:nvSpPr>
        <p:spPr>
          <a:xfrm>
            <a:off x="755650" y="2633663"/>
            <a:ext cx="7632700" cy="345916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1508" name="Talking Partners">
            <a:extLst>
              <a:ext uri="{FF2B5EF4-FFF2-40B4-BE49-F238E27FC236}">
                <a16:creationId xmlns:a16="http://schemas.microsoft.com/office/drawing/2014/main" id="{D32AE610-D2D1-4FBB-B834-E19418CC1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7020175-0DD5-4D70-8751-C5E08750F65C}"/>
              </a:ext>
            </a:extLst>
          </p:cNvPr>
          <p:cNvSpPr/>
          <p:nvPr/>
        </p:nvSpPr>
        <p:spPr>
          <a:xfrm>
            <a:off x="755650" y="1747838"/>
            <a:ext cx="7632700" cy="763587"/>
          </a:xfrm>
          <a:prstGeom prst="roundRect">
            <a:avLst>
              <a:gd name="adj" fmla="val 12100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10" name="TextBox 13">
            <a:extLst>
              <a:ext uri="{FF2B5EF4-FFF2-40B4-BE49-F238E27FC236}">
                <a16:creationId xmlns:a16="http://schemas.microsoft.com/office/drawing/2014/main" id="{D871445D-7776-4C52-8C5F-F8977BD46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93875"/>
            <a:ext cx="76327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Use some of these living things</a:t>
            </a:r>
            <a:r>
              <a:rPr lang="en-GB" altLang="en-US">
                <a:solidFill>
                  <a:schemeClr val="tx1"/>
                </a:solidFill>
              </a:rPr>
              <a:t> to draw a food chain on your whiteboards.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Remember to draw the arrows to show what eats what! </a:t>
            </a:r>
          </a:p>
        </p:txBody>
      </p:sp>
      <p:pic>
        <p:nvPicPr>
          <p:cNvPr id="21511" name="Picture 14">
            <a:extLst>
              <a:ext uri="{FF2B5EF4-FFF2-40B4-BE49-F238E27FC236}">
                <a16:creationId xmlns:a16="http://schemas.microsoft.com/office/drawing/2014/main" id="{A3E08162-7C99-4760-8B1C-63B0ED9A0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225" y="5156200"/>
            <a:ext cx="836613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5">
            <a:extLst>
              <a:ext uri="{FF2B5EF4-FFF2-40B4-BE49-F238E27FC236}">
                <a16:creationId xmlns:a16="http://schemas.microsoft.com/office/drawing/2014/main" id="{F7559135-B5B5-4FD7-833F-501AA66BAC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2838450"/>
            <a:ext cx="2663825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6">
            <a:extLst>
              <a:ext uri="{FF2B5EF4-FFF2-40B4-BE49-F238E27FC236}">
                <a16:creationId xmlns:a16="http://schemas.microsoft.com/office/drawing/2014/main" id="{E46554AE-F78C-4E8C-990A-84A066F14A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978150"/>
            <a:ext cx="1719263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7">
            <a:extLst>
              <a:ext uri="{FF2B5EF4-FFF2-40B4-BE49-F238E27FC236}">
                <a16:creationId xmlns:a16="http://schemas.microsoft.com/office/drawing/2014/main" id="{B04AC105-87EA-40E3-A9CC-BD68FC2B3B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917559">
            <a:off x="1071563" y="5314950"/>
            <a:ext cx="80168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8">
            <a:extLst>
              <a:ext uri="{FF2B5EF4-FFF2-40B4-BE49-F238E27FC236}">
                <a16:creationId xmlns:a16="http://schemas.microsoft.com/office/drawing/2014/main" id="{7CECD61C-1A22-421C-A08E-7D4DD99A20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5221288"/>
            <a:ext cx="835025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1">
            <a:extLst>
              <a:ext uri="{FF2B5EF4-FFF2-40B4-BE49-F238E27FC236}">
                <a16:creationId xmlns:a16="http://schemas.microsoft.com/office/drawing/2014/main" id="{15BF80C1-F443-4A3B-BBEC-1A5ED2CC7C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3775075"/>
            <a:ext cx="1685925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20">
            <a:extLst>
              <a:ext uri="{FF2B5EF4-FFF2-40B4-BE49-F238E27FC236}">
                <a16:creationId xmlns:a16="http://schemas.microsoft.com/office/drawing/2014/main" id="{708E7C2E-B5F1-4DD6-B18F-982F49818F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0" y="5561013"/>
            <a:ext cx="639763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6">
            <a:extLst>
              <a:ext uri="{FF2B5EF4-FFF2-40B4-BE49-F238E27FC236}">
                <a16:creationId xmlns:a16="http://schemas.microsoft.com/office/drawing/2014/main" id="{3796C732-3890-4724-B416-08845EEF61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5686425"/>
            <a:ext cx="719138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8">
            <a:extLst>
              <a:ext uri="{FF2B5EF4-FFF2-40B4-BE49-F238E27FC236}">
                <a16:creationId xmlns:a16="http://schemas.microsoft.com/office/drawing/2014/main" id="{C1D12CD3-E21E-4888-BD2C-472548AA10B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88" y="2830513"/>
            <a:ext cx="62388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>
            <a:extLst>
              <a:ext uri="{FF2B5EF4-FFF2-40B4-BE49-F238E27FC236}">
                <a16:creationId xmlns:a16="http://schemas.microsoft.com/office/drawing/2014/main" id="{CEA1ECBC-C786-4B21-8DB8-73B9E18C6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z="3600"/>
              <a:t>Food Chains Sorting Activity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D0507BD-9BF2-460D-9292-0BC0AB688A32}"/>
              </a:ext>
            </a:extLst>
          </p:cNvPr>
          <p:cNvSpPr/>
          <p:nvPr/>
        </p:nvSpPr>
        <p:spPr>
          <a:xfrm>
            <a:off x="755650" y="2633663"/>
            <a:ext cx="7632700" cy="3459162"/>
          </a:xfrm>
          <a:prstGeom prst="roundRect">
            <a:avLst>
              <a:gd name="adj" fmla="val 4938"/>
            </a:avLst>
          </a:prstGeom>
          <a:gradFill>
            <a:gsLst>
              <a:gs pos="0">
                <a:srgbClr val="F2F3EF"/>
              </a:gs>
              <a:gs pos="0">
                <a:srgbClr val="ACDD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5C1B8A3-82AD-4483-9CD7-9CFF3B96A394}"/>
              </a:ext>
            </a:extLst>
          </p:cNvPr>
          <p:cNvSpPr/>
          <p:nvPr/>
        </p:nvSpPr>
        <p:spPr>
          <a:xfrm>
            <a:off x="755650" y="1747838"/>
            <a:ext cx="7632700" cy="763587"/>
          </a:xfrm>
          <a:prstGeom prst="roundRect">
            <a:avLst>
              <a:gd name="adj" fmla="val 12100"/>
            </a:avLst>
          </a:prstGeom>
          <a:solidFill>
            <a:srgbClr val="DFE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3" name="TextBox 13">
            <a:extLst>
              <a:ext uri="{FF2B5EF4-FFF2-40B4-BE49-F238E27FC236}">
                <a16:creationId xmlns:a16="http://schemas.microsoft.com/office/drawing/2014/main" id="{FB01A15B-80D5-4C14-9DFA-3F42A43C5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93875"/>
            <a:ext cx="76327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your group, arrange the cards into as many food chains as you can.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lots of correct answers!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4440A4-60A4-44DD-A18D-1119AA22A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43193">
            <a:off x="1282700" y="3035300"/>
            <a:ext cx="1395413" cy="1374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74F934-9A1F-4A5B-8530-7A118CE1E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300" y="3262313"/>
            <a:ext cx="1392238" cy="135731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11AE59D-34C4-4325-BFAA-1579B94A9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788" y="2838450"/>
            <a:ext cx="1431925" cy="1484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C63C7E-D124-4A82-BF18-835C930703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02001">
            <a:off x="3151188" y="4365625"/>
            <a:ext cx="1397000" cy="14112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2B4DAD-2306-4811-A686-DEB923F6668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555" b="2101"/>
          <a:stretch/>
        </p:blipFill>
        <p:spPr>
          <a:xfrm>
            <a:off x="1800225" y="4373563"/>
            <a:ext cx="1438275" cy="1397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A78BB59-1D76-4EAA-92EE-6A300E55A7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0125" y="4483100"/>
            <a:ext cx="1403350" cy="13731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706D630-F2C0-48E9-9723-11C5562AFF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8688" y="4032250"/>
            <a:ext cx="1381125" cy="1376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910F21C-C31A-4CCE-8B77-7080B9C368C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023"/>
          <a:stretch/>
        </p:blipFill>
        <p:spPr>
          <a:xfrm rot="20749306">
            <a:off x="4462463" y="3698875"/>
            <a:ext cx="1382712" cy="13700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BF71FD7-6AAB-4836-B9DE-A7BE7D407E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720754">
            <a:off x="5786438" y="2978150"/>
            <a:ext cx="1416050" cy="13938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4153301-71B7-47FE-85BB-4102EDFCF7D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3316"/>
          <a:stretch/>
        </p:blipFill>
        <p:spPr>
          <a:xfrm rot="702478">
            <a:off x="6645275" y="4483100"/>
            <a:ext cx="1295400" cy="12969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544" name="Group Work">
            <a:extLst>
              <a:ext uri="{FF2B5EF4-FFF2-40B4-BE49-F238E27FC236}">
                <a16:creationId xmlns:a16="http://schemas.microsoft.com/office/drawing/2014/main" id="{A8FFC447-4505-4885-B008-DB7E244252C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A1186DD-A1AB-4B31-ACF9-81A5BD6933D5}"/>
              </a:ext>
            </a:extLst>
          </p:cNvPr>
          <p:cNvSpPr/>
          <p:nvPr/>
        </p:nvSpPr>
        <p:spPr bwMode="auto">
          <a:xfrm>
            <a:off x="503238" y="2657475"/>
            <a:ext cx="8137525" cy="40576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82DAEE2-B295-4A37-B939-32EC47307665}"/>
              </a:ext>
            </a:extLst>
          </p:cNvPr>
          <p:cNvSpPr/>
          <p:nvPr/>
        </p:nvSpPr>
        <p:spPr bwMode="auto">
          <a:xfrm>
            <a:off x="503238" y="512763"/>
            <a:ext cx="8137525" cy="15811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3556" name="Content Placeholder 15">
            <a:extLst>
              <a:ext uri="{FF2B5EF4-FFF2-40B4-BE49-F238E27FC236}">
                <a16:creationId xmlns:a16="http://schemas.microsoft.com/office/drawing/2014/main" id="{845D8EEC-1CCE-4F37-BCF2-9CCAFC0A8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560388"/>
            <a:ext cx="7886700" cy="15335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LO: To investigate living things.</a:t>
            </a:r>
            <a:endParaRPr lang="en-GB" altLang="en-US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C: To describe how animals obtain their food from plants and other animal, and using the idea of a simple food chain can identify and name different sources of food.</a:t>
            </a:r>
            <a:endParaRPr lang="en-GB" altLang="en-US"/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7A79C7D2-73B5-4C5E-8464-6A8547EE823A}"/>
              </a:ext>
            </a:extLst>
          </p:cNvPr>
          <p:cNvSpPr txBox="1">
            <a:spLocks/>
          </p:cNvSpPr>
          <p:nvPr/>
        </p:nvSpPr>
        <p:spPr>
          <a:xfrm>
            <a:off x="1487488" y="2828925"/>
            <a:ext cx="7027862" cy="291465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Draw and label a 3 stage food chain.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Draw and label 2 different 4 stage food chains.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Make a mini concertina book to show a food chain.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 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rgbClr val="FF0000"/>
                </a:solidFill>
              </a:rPr>
              <a:t>Can you label the producer, the consumer and the predator?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23558" name="Picture 6">
            <a:extLst>
              <a:ext uri="{FF2B5EF4-FFF2-40B4-BE49-F238E27FC236}">
                <a16:creationId xmlns:a16="http://schemas.microsoft.com/office/drawing/2014/main" id="{FCD7599E-89E4-43C1-8666-F55F69E52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50" y="2743200"/>
            <a:ext cx="557213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>
            <a:extLst>
              <a:ext uri="{FF2B5EF4-FFF2-40B4-BE49-F238E27FC236}">
                <a16:creationId xmlns:a16="http://schemas.microsoft.com/office/drawing/2014/main" id="{04130B53-145F-427B-B581-9A2208CA1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598863"/>
            <a:ext cx="8080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>
            <a:extLst>
              <a:ext uri="{FF2B5EF4-FFF2-40B4-BE49-F238E27FC236}">
                <a16:creationId xmlns:a16="http://schemas.microsoft.com/office/drawing/2014/main" id="{72E9C29B-F841-4FB2-B9A7-5E2AAC537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4329113"/>
            <a:ext cx="82073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1" name="Group 9">
            <a:extLst>
              <a:ext uri="{FF2B5EF4-FFF2-40B4-BE49-F238E27FC236}">
                <a16:creationId xmlns:a16="http://schemas.microsoft.com/office/drawing/2014/main" id="{FA97A978-F182-4F14-AB66-31526141ABF9}"/>
              </a:ext>
            </a:extLst>
          </p:cNvPr>
          <p:cNvGrpSpPr>
            <a:grpSpLocks/>
          </p:cNvGrpSpPr>
          <p:nvPr/>
        </p:nvGrpSpPr>
        <p:grpSpPr bwMode="auto">
          <a:xfrm>
            <a:off x="2752725" y="5514975"/>
            <a:ext cx="4257675" cy="1114425"/>
            <a:chOff x="271462" y="222622"/>
            <a:chExt cx="6942846" cy="2209066"/>
          </a:xfrm>
        </p:grpSpPr>
        <p:pic>
          <p:nvPicPr>
            <p:cNvPr id="23562" name="Picture 10">
              <a:extLst>
                <a:ext uri="{FF2B5EF4-FFF2-40B4-BE49-F238E27FC236}">
                  <a16:creationId xmlns:a16="http://schemas.microsoft.com/office/drawing/2014/main" id="{6AA35DCE-0E1D-4701-B2DF-D8A3198179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462" y="1179253"/>
              <a:ext cx="1479020" cy="295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3" name="Picture 11">
              <a:extLst>
                <a:ext uri="{FF2B5EF4-FFF2-40B4-BE49-F238E27FC236}">
                  <a16:creationId xmlns:a16="http://schemas.microsoft.com/office/drawing/2014/main" id="{07D67C49-CB4C-4680-8F57-AE9BA0E0D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6225" y="845741"/>
              <a:ext cx="1746366" cy="962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Picture 12">
              <a:extLst>
                <a:ext uri="{FF2B5EF4-FFF2-40B4-BE49-F238E27FC236}">
                  <a16:creationId xmlns:a16="http://schemas.microsoft.com/office/drawing/2014/main" id="{2023A003-DA0D-425C-9FB1-3DEB426DD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8335" y="222622"/>
              <a:ext cx="1565973" cy="220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6E5DB008-1C0A-4CD9-AA09-AD90E13DA6A4}"/>
                </a:ext>
              </a:extLst>
            </p:cNvPr>
            <p:cNvCxnSpPr/>
            <p:nvPr/>
          </p:nvCxnSpPr>
          <p:spPr>
            <a:xfrm>
              <a:off x="2174144" y="1320862"/>
              <a:ext cx="727419" cy="12587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075B53E2-7899-4422-A5C3-31E6C83D4CFC}"/>
                </a:ext>
              </a:extLst>
            </p:cNvPr>
            <p:cNvCxnSpPr/>
            <p:nvPr/>
          </p:nvCxnSpPr>
          <p:spPr>
            <a:xfrm>
              <a:off x="4656690" y="1320862"/>
              <a:ext cx="727421" cy="12587"/>
            </a:xfrm>
            <a:prstGeom prst="straightConnector1">
              <a:avLst/>
            </a:prstGeom>
            <a:ln w="76200">
              <a:solidFill>
                <a:srgbClr val="5E723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B6EBEA4C-F78E-4D65-861E-72BF7C91017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8A4331-E4C5-470C-B3DF-9C4D9D8F97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EFE6BB-CB69-4DCC-BBA4-41F239004306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1201</TotalTime>
  <Words>597</Words>
  <Application>Microsoft Office PowerPoint</Application>
  <PresentationFormat>On-screen Show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Title slide (themed) here</vt:lpstr>
      <vt:lpstr>PowerPoint Presentation</vt:lpstr>
      <vt:lpstr>Sources of Food</vt:lpstr>
      <vt:lpstr>Sources of Food</vt:lpstr>
      <vt:lpstr>Sources of Food</vt:lpstr>
      <vt:lpstr>Sources of Food</vt:lpstr>
      <vt:lpstr>Sources of Food</vt:lpstr>
      <vt:lpstr>Sources of Food</vt:lpstr>
      <vt:lpstr>Sources of Food</vt:lpstr>
      <vt:lpstr>Sources of Food</vt:lpstr>
      <vt:lpstr>What Is a Food Chain?</vt:lpstr>
      <vt:lpstr>What Is a Food Chain?</vt:lpstr>
      <vt:lpstr>What Is a Food Chain?</vt:lpstr>
      <vt:lpstr>What Is a Food Chain?</vt:lpstr>
      <vt:lpstr>What Is a Food Chain?</vt:lpstr>
      <vt:lpstr>Food Chains Sorting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</cp:lastModifiedBy>
  <cp:revision>94</cp:revision>
  <dcterms:created xsi:type="dcterms:W3CDTF">2014-10-01T16:09:27Z</dcterms:created>
  <dcterms:modified xsi:type="dcterms:W3CDTF">2021-06-15T14:18:08Z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display_urn:schemas-microsoft-com:office:office#SharedWithUsers">
    <vt:lpwstr>Simone Tissot</vt:lpwstr>
  </property>
  <property fmtid="{D5CDD505-2E9C-101B-9397-08002B2CF9AE}" pid="4" name="SharedWithUsers">
    <vt:lpwstr>29;#Simone Tissot</vt:lpwstr>
  </property>
</Properties>
</file>