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4" r:id="rId5"/>
    <p:sldId id="256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104EBB-802C-4146-B114-254DA339A5A7}" v="1" dt="2021-08-25T21:18:35.3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lliers, Grant (Business Development Executive)" userId="0923c23f-0db5-46b2-aa5c-59c5e8e6b90a" providerId="ADAL" clId="{80104EBB-802C-4146-B114-254DA339A5A7}"/>
    <pc:docChg chg="custSel modSld">
      <pc:chgData name="Celliers, Grant (Business Development Executive)" userId="0923c23f-0db5-46b2-aa5c-59c5e8e6b90a" providerId="ADAL" clId="{80104EBB-802C-4146-B114-254DA339A5A7}" dt="2021-08-25T21:18:47.632" v="4"/>
      <pc:docMkLst>
        <pc:docMk/>
      </pc:docMkLst>
      <pc:sldChg chg="delSp modSp mod">
        <pc:chgData name="Celliers, Grant (Business Development Executive)" userId="0923c23f-0db5-46b2-aa5c-59c5e8e6b90a" providerId="ADAL" clId="{80104EBB-802C-4146-B114-254DA339A5A7}" dt="2021-08-25T21:18:47.632" v="4"/>
        <pc:sldMkLst>
          <pc:docMk/>
          <pc:sldMk cId="1554917741" sldId="256"/>
        </pc:sldMkLst>
        <pc:spChg chg="mod">
          <ac:chgData name="Celliers, Grant (Business Development Executive)" userId="0923c23f-0db5-46b2-aa5c-59c5e8e6b90a" providerId="ADAL" clId="{80104EBB-802C-4146-B114-254DA339A5A7}" dt="2021-08-25T21:18:07.908" v="0" actId="20577"/>
          <ac:spMkLst>
            <pc:docMk/>
            <pc:sldMk cId="1554917741" sldId="256"/>
            <ac:spMk id="6" creationId="{C922CCA7-812E-458F-8CAB-AB5FBFAF1DAE}"/>
          </ac:spMkLst>
        </pc:spChg>
        <pc:spChg chg="del mod">
          <ac:chgData name="Celliers, Grant (Business Development Executive)" userId="0923c23f-0db5-46b2-aa5c-59c5e8e6b90a" providerId="ADAL" clId="{80104EBB-802C-4146-B114-254DA339A5A7}" dt="2021-08-25T21:18:47.632" v="4"/>
          <ac:spMkLst>
            <pc:docMk/>
            <pc:sldMk cId="1554917741" sldId="256"/>
            <ac:spMk id="10" creationId="{350F05E4-6B8E-4D67-AAD3-58EB9056ED15}"/>
          </ac:spMkLst>
        </pc:spChg>
        <pc:picChg chg="del">
          <ac:chgData name="Celliers, Grant (Business Development Executive)" userId="0923c23f-0db5-46b2-aa5c-59c5e8e6b90a" providerId="ADAL" clId="{80104EBB-802C-4146-B114-254DA339A5A7}" dt="2021-08-25T21:18:11.042" v="1" actId="21"/>
          <ac:picMkLst>
            <pc:docMk/>
            <pc:sldMk cId="1554917741" sldId="256"/>
            <ac:picMk id="8" creationId="{DFE296F4-36FF-42B1-B68C-6426D993D91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A1634-A2D5-4B36-A8FC-C7868B4D83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F472BE-08B0-44FE-A4D3-9D90635CA5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48B3C-8F46-4617-A91A-55EF97A64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56AF6-0A58-49D6-9934-7FC281F67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CEEBC-E508-49D4-AD2C-656B7629D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40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BAC48-6B23-491E-93D4-625C6ADDB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F76D6-F310-4764-AC8D-B705CAC391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B2ABF8-200A-4B5A-90E1-6E9F128B4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96F413-4024-49E9-A95A-91CA7084A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EE584-DFE3-47EF-AC7A-59FE518DB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590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06AB6-8834-4A42-B482-4EF38CD7D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2B1E20-8953-4211-B25D-5CDE80DD7E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54E1F-EE60-4344-876A-42DD357F5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04AB0-F8D5-4809-94C4-C83CA5CB2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C9293F-3CBA-4DD7-85FF-E677A426F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345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D8D07-C520-4F94-9768-ABED79D0E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562E7-E2CF-4E50-A1AF-4E2EC0FE8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2D18D5-C655-44F7-A9C2-9D2AD72B72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D265B-2FE5-4A5A-BE94-1A8E87B60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F74B3C-9811-4318-8551-F4DD70D13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71E40B-34A0-45B3-BABD-31D2B0410D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18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AA23D-C51E-4C9B-B5F4-C2603A699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86770-0811-4754-A3DE-E84B679F3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B128BF-3098-474B-8A8D-F17EBE1847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4D6994-9427-46B4-A70D-C37FA1660C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A500BA-1358-42BB-B2F2-32F94887FA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2BB353-1D29-43D1-B95F-12E3154B4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05BCA3-7DBE-410D-BD4B-3CAAFBF7D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115B43-EBE0-4ED6-8FE4-3A0601614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89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34A1-53EE-4E0F-A164-50B86EBA0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1EBF96-EF86-480F-81C8-CE728E4D8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5A3559-7E5C-4E32-98A5-E80D85424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F7308E-1CBD-41C8-B5BA-360A7C8A2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120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7DD423-B79B-41BF-8022-1D2E0138D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28BC09-0AD7-462C-BC7D-92A841702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FDA0BB-A526-47F4-A17A-7656B43F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041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ECD7A-778B-4613-B580-FC73BFFC0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F175E-95EA-4653-8A0F-E512F2F0F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5B1F1B-390D-49F0-9665-CF1FEEB28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2A122E-B9FF-4CEF-BA5A-D83331BEF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B2CFC4-8F15-4BAB-A408-565B1B31E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DC997D-C8EF-4855-B916-A7D3176A5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250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3C666-8C18-4348-9FF3-7E00C5C58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290E27-B488-45BF-B4B8-65CBBC7C26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AEBE66-7795-4D5F-8374-0080F55D5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5EB08-3562-439F-82F9-BAF7E5263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A206A4-0DE6-4472-A910-FFE692C71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22EF9C-5305-467C-B2A4-B60EA83F8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116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A61FD-530D-449E-B237-B87B52A7E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CF5F43-6455-4DB6-A0C8-47A48A162F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4C07C-6DED-49B4-87CC-F854D3BF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E3E5B-F759-43B4-9695-0AC8BEBD6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38C23-FEB1-4BBC-B125-34FC82385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156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F40F2F-F2B0-4D0F-9BD6-CD67228CBF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FEBBA9-4008-401A-A7F8-374325087A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FA614-AE26-4EEA-9B7C-844B50015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2238F-56DD-4E50-B6EF-15C4B4838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87715-230F-4FB7-85AB-8318A5B6F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897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E9F71D-41F5-444D-A852-5C11011F5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C10C63-D86B-4916-A70E-D31D72ED11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FC15E-321A-432D-8B4D-29C24024BB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1BC0E-6789-41B6-9CC2-7F8602C42FFE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16A018-1BBE-4774-91BA-30947BA95D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E8817-C03B-4E5E-8858-9457FDF63F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D5C0C-8EAC-4D6E-BCE5-490850DB6D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9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1835" y="778817"/>
            <a:ext cx="496963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3800" u="sng" dirty="0">
                <a:latin typeface="Comic Sans MS" panose="030F0702030302020204" pitchFamily="66" charset="0"/>
              </a:rPr>
              <a:t>Our growing future</a:t>
            </a:r>
            <a:br>
              <a:rPr lang="en-GB" sz="3800" u="sng" dirty="0">
                <a:latin typeface="Comic Sans MS" panose="030F0702030302020204" pitchFamily="66" charset="0"/>
              </a:rPr>
            </a:br>
            <a:r>
              <a:rPr lang="en-GB" sz="3800" u="sng" dirty="0">
                <a:latin typeface="Comic Sans MS" panose="030F0702030302020204" pitchFamily="66" charset="0"/>
              </a:rPr>
              <a:t/>
            </a:r>
            <a:br>
              <a:rPr lang="en-GB" sz="3800" u="sng" dirty="0">
                <a:latin typeface="Comic Sans MS" panose="030F0702030302020204" pitchFamily="66" charset="0"/>
              </a:rPr>
            </a:br>
            <a:r>
              <a:rPr lang="en-GB" sz="4400" u="sng" dirty="0">
                <a:latin typeface="Comic Sans MS" panose="030F0702030302020204" pitchFamily="66" charset="0"/>
              </a:rPr>
              <a:t/>
            </a:r>
            <a:br>
              <a:rPr lang="en-GB" sz="4400" u="sng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 panose="030F0702030302020204" pitchFamily="66" charset="0"/>
              </a:rPr>
              <a:t>The Promise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2800" dirty="0">
                <a:latin typeface="Comic Sans MS" panose="030F0702030302020204" pitchFamily="66" charset="0"/>
              </a:rPr>
              <a:t>By: Nicola Davies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6983" y="4210962"/>
            <a:ext cx="4732158" cy="1147863"/>
          </a:xfrm>
        </p:spPr>
        <p:txBody>
          <a:bodyPr anchor="t">
            <a:noAutofit/>
          </a:bodyPr>
          <a:lstStyle/>
          <a:p>
            <a:pPr algn="l"/>
            <a:r>
              <a:rPr lang="en-GB" u="sng" dirty="0" smtClean="0">
                <a:latin typeface="Comic Sans MS" panose="030F0702030302020204" pitchFamily="66" charset="0"/>
              </a:rPr>
              <a:t>Thursday 16 September 2021</a:t>
            </a:r>
          </a:p>
          <a:p>
            <a:pPr algn="l"/>
            <a:r>
              <a:rPr lang="en-GB" u="sng" dirty="0" smtClean="0">
                <a:latin typeface="Comic Sans MS" panose="030F0702030302020204" pitchFamily="66" charset="0"/>
              </a:rPr>
              <a:t>LO: </a:t>
            </a:r>
            <a:r>
              <a:rPr lang="en-GB" b="1" u="sng" dirty="0">
                <a:latin typeface="Comic Sans MS" panose="030F0702030302020204" pitchFamily="66" charset="0"/>
              </a:rPr>
              <a:t>Understand texts</a:t>
            </a: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r>
              <a:rPr lang="en-GB" u="sng" dirty="0" smtClean="0">
                <a:latin typeface="Comic Sans MS" panose="030F0702030302020204" pitchFamily="66" charset="0"/>
              </a:rPr>
              <a:t>C: Talk about the text making inferences and predictions.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7" r="-1" b="-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513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4AE0B9-EB32-42CA-A874-039CFD5EB513}"/>
              </a:ext>
            </a:extLst>
          </p:cNvPr>
          <p:cNvSpPr txBox="1"/>
          <p:nvPr/>
        </p:nvSpPr>
        <p:spPr>
          <a:xfrm>
            <a:off x="1098328" y="557349"/>
            <a:ext cx="62472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Watch </a:t>
            </a:r>
            <a:r>
              <a:rPr lang="en-GB" sz="2000" dirty="0">
                <a:latin typeface="Comic Sans MS" panose="030F0702030302020204" pitchFamily="66" charset="0"/>
              </a:rPr>
              <a:t>from the beginning of the story to the end.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22CCA7-812E-458F-8CAB-AB5FBFAF1DAE}"/>
              </a:ext>
            </a:extLst>
          </p:cNvPr>
          <p:cNvSpPr txBox="1"/>
          <p:nvPr/>
        </p:nvSpPr>
        <p:spPr>
          <a:xfrm>
            <a:off x="757645" y="1532708"/>
            <a:ext cx="1047273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First, let’s compare these final endpapers with those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at the beginning.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How do you feel now that we have finished the story?</a:t>
            </a:r>
          </a:p>
        </p:txBody>
      </p:sp>
    </p:spTree>
    <p:extLst>
      <p:ext uri="{BB962C8B-B14F-4D97-AF65-F5344CB8AC3E}">
        <p14:creationId xmlns:p14="http://schemas.microsoft.com/office/powerpoint/2010/main" val="1554917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B5CE58-C511-4544-87F1-2B2CA42A8785}"/>
              </a:ext>
            </a:extLst>
          </p:cNvPr>
          <p:cNvSpPr txBox="1"/>
          <p:nvPr/>
        </p:nvSpPr>
        <p:spPr>
          <a:xfrm>
            <a:off x="1236617" y="627017"/>
            <a:ext cx="1055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going to answer these four questions </a:t>
            </a:r>
            <a:r>
              <a:rPr lang="en-GB" sz="2800" dirty="0" smtClean="0">
                <a:latin typeface="Comic Sans MS" panose="030F0702030302020204" pitchFamily="66" charset="0"/>
              </a:rPr>
              <a:t>on whiteboards: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60CAAE7-BC9A-4A55-A367-1EBCEBFFFC8F}"/>
              </a:ext>
            </a:extLst>
          </p:cNvPr>
          <p:cNvCxnSpPr>
            <a:cxnSpLocks/>
          </p:cNvCxnSpPr>
          <p:nvPr/>
        </p:nvCxnSpPr>
        <p:spPr>
          <a:xfrm>
            <a:off x="5965372" y="1506582"/>
            <a:ext cx="0" cy="505968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BA59224-3190-4E05-92E7-E54F5458D65B}"/>
              </a:ext>
            </a:extLst>
          </p:cNvPr>
          <p:cNvCxnSpPr>
            <a:cxnSpLocks/>
          </p:cNvCxnSpPr>
          <p:nvPr/>
        </p:nvCxnSpPr>
        <p:spPr>
          <a:xfrm>
            <a:off x="1763486" y="3727267"/>
            <a:ext cx="8403771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5CB3B97-FA58-4B0B-9FA5-FF308F941EE4}"/>
              </a:ext>
            </a:extLst>
          </p:cNvPr>
          <p:cNvSpPr txBox="1"/>
          <p:nvPr/>
        </p:nvSpPr>
        <p:spPr>
          <a:xfrm>
            <a:off x="2476550" y="1567543"/>
            <a:ext cx="8402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likes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1B0956-8814-43EE-A296-BD6EFF5A8B08}"/>
              </a:ext>
            </a:extLst>
          </p:cNvPr>
          <p:cNvSpPr txBox="1"/>
          <p:nvPr/>
        </p:nvSpPr>
        <p:spPr>
          <a:xfrm>
            <a:off x="7872549" y="156754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dislikes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E294CD-5257-42D2-8BBD-8B401CF7D4C1}"/>
              </a:ext>
            </a:extLst>
          </p:cNvPr>
          <p:cNvSpPr txBox="1"/>
          <p:nvPr/>
        </p:nvSpPr>
        <p:spPr>
          <a:xfrm>
            <a:off x="2508069" y="4075609"/>
            <a:ext cx="69146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>
                <a:latin typeface="Comic Sans MS" panose="030F0702030302020204" pitchFamily="66" charset="0"/>
              </a:rPr>
              <a:t>puzzles</a:t>
            </a:r>
            <a:endParaRPr lang="en-GB" sz="2400" u="sng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A04E99-BB47-403D-A896-43A64B8A7B54}"/>
              </a:ext>
            </a:extLst>
          </p:cNvPr>
          <p:cNvSpPr txBox="1"/>
          <p:nvPr/>
        </p:nvSpPr>
        <p:spPr>
          <a:xfrm>
            <a:off x="7798404" y="4075608"/>
            <a:ext cx="69146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connections</a:t>
            </a:r>
          </a:p>
        </p:txBody>
      </p:sp>
    </p:spTree>
    <p:extLst>
      <p:ext uri="{BB962C8B-B14F-4D97-AF65-F5344CB8AC3E}">
        <p14:creationId xmlns:p14="http://schemas.microsoft.com/office/powerpoint/2010/main" val="2736259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7A64CA-DFBF-4B93-B413-C559F56AF9B4}"/>
              </a:ext>
            </a:extLst>
          </p:cNvPr>
          <p:cNvSpPr txBox="1"/>
          <p:nvPr/>
        </p:nvSpPr>
        <p:spPr>
          <a:xfrm>
            <a:off x="722810" y="1659285"/>
            <a:ext cx="963276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did you feel as each page turned?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did you notice? What did it make you think about?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do these images and the use of colour within them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compare with the earlier spreads in the book?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has change the most- the city, the character,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world beyond the city?</a:t>
            </a:r>
          </a:p>
        </p:txBody>
      </p:sp>
      <p:pic>
        <p:nvPicPr>
          <p:cNvPr id="1026" name="Picture 2" descr="Nicola Davies reads The Promise on Vimeo">
            <a:extLst>
              <a:ext uri="{FF2B5EF4-FFF2-40B4-BE49-F238E27FC236}">
                <a16:creationId xmlns:a16="http://schemas.microsoft.com/office/drawing/2014/main" id="{D3DE5DB9-5725-43E6-A404-375B1CA8A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839529" y="4704800"/>
            <a:ext cx="3629661" cy="204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79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BCBA24-6E21-48F5-85D6-2CBCA1F0CF7D}"/>
              </a:ext>
            </a:extLst>
          </p:cNvPr>
          <p:cNvSpPr/>
          <p:nvPr/>
        </p:nvSpPr>
        <p:spPr>
          <a:xfrm>
            <a:off x="4467497" y="357051"/>
            <a:ext cx="2717074" cy="11495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ABD7E3-BC47-4C69-80B6-755909EF7B4B}"/>
              </a:ext>
            </a:extLst>
          </p:cNvPr>
          <p:cNvSpPr txBox="1"/>
          <p:nvPr/>
        </p:nvSpPr>
        <p:spPr>
          <a:xfrm>
            <a:off x="430447" y="2342606"/>
            <a:ext cx="1176155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Look back at your pen portrait. How did her experiences change her?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decisions does she make in the book?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is the impact of her decisions?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does the girl bring about change?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05AA61-B455-4252-B550-C985E01E9AA9}"/>
              </a:ext>
            </a:extLst>
          </p:cNvPr>
          <p:cNvSpPr txBox="1"/>
          <p:nvPr/>
        </p:nvSpPr>
        <p:spPr>
          <a:xfrm>
            <a:off x="4824549" y="696686"/>
            <a:ext cx="2165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Talk Time!</a:t>
            </a:r>
          </a:p>
        </p:txBody>
      </p:sp>
      <p:pic>
        <p:nvPicPr>
          <p:cNvPr id="2050" name="Picture 2" descr="Why Kids Need More Talk Time in the Classroom - We Are Teachers">
            <a:extLst>
              <a:ext uri="{FF2B5EF4-FFF2-40B4-BE49-F238E27FC236}">
                <a16:creationId xmlns:a16="http://schemas.microsoft.com/office/drawing/2014/main" id="{2AC82E11-EBB2-4AC1-8C07-7EE365F8C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394" y="3896876"/>
            <a:ext cx="4249413" cy="239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724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01309" y="3094182"/>
            <a:ext cx="2364509" cy="10898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67B980-860F-427E-B9AF-6DC400F5BF92}"/>
              </a:ext>
            </a:extLst>
          </p:cNvPr>
          <p:cNvSpPr txBox="1"/>
          <p:nvPr/>
        </p:nvSpPr>
        <p:spPr>
          <a:xfrm>
            <a:off x="1205077" y="1010193"/>
            <a:ext cx="1042945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Did you enjoy the book?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When you think about the future, what do you see?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would you like the future to look like?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               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               </a:t>
            </a:r>
            <a:r>
              <a:rPr lang="en-GB" sz="4000" dirty="0" smtClean="0">
                <a:latin typeface="Comic Sans MS" panose="030F0702030302020204" pitchFamily="66" charset="0"/>
              </a:rPr>
              <a:t>Activity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Today you are going to describe your dreams for the future.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You could draw a picture, write a letter, create a slogan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or write a poem. What will you choose?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2FDDB3-F12B-460A-882B-34103BBBBDEB}"/>
              </a:ext>
            </a:extLst>
          </p:cNvPr>
          <p:cNvSpPr txBox="1"/>
          <p:nvPr/>
        </p:nvSpPr>
        <p:spPr>
          <a:xfrm>
            <a:off x="1590502" y="2976418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200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223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8A8D37-0CF7-44FA-88B4-1D12D90E5FDD}">
  <ds:schemaRefs>
    <ds:schemaRef ds:uri="b7193443-4924-4c98-83f1-322a08f13154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6654DF2-C49F-4FC8-8258-9C06654FFC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839C3A-405F-4DCF-903B-7E8EE9963C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230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Our growing future   The Promise By: Nicola Davies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growing future   The Promise By: Nicola Davies</dc:title>
  <dc:creator>Celliers, Grant (Business Development Executive)</dc:creator>
  <cp:lastModifiedBy>Rachael Norman</cp:lastModifiedBy>
  <cp:revision>7</cp:revision>
  <dcterms:created xsi:type="dcterms:W3CDTF">2021-08-25T20:02:08Z</dcterms:created>
  <dcterms:modified xsi:type="dcterms:W3CDTF">2021-09-10T16:04:33Z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