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57" r:id="rId6"/>
    <p:sldId id="258" r:id="rId7"/>
    <p:sldId id="283" r:id="rId8"/>
    <p:sldId id="284" r:id="rId9"/>
    <p:sldId id="285" r:id="rId10"/>
    <p:sldId id="286" r:id="rId11"/>
    <p:sldId id="287" r:id="rId12"/>
    <p:sldId id="288" r:id="rId13"/>
    <p:sldId id="289" r:id="rId14"/>
    <p:sldId id="290" r:id="rId15"/>
    <p:sldId id="291" r:id="rId16"/>
    <p:sldId id="292" r:id="rId17"/>
    <p:sldId id="293" r:id="rId18"/>
    <p:sldId id="294" r:id="rId19"/>
    <p:sldId id="295" r:id="rId20"/>
    <p:sldId id="296" r:id="rId21"/>
    <p:sldId id="260" r:id="rId22"/>
    <p:sldId id="261" r:id="rId23"/>
    <p:sldId id="262" r:id="rId24"/>
    <p:sldId id="263" r:id="rId25"/>
    <p:sldId id="264" r:id="rId26"/>
    <p:sldId id="297" r:id="rId27"/>
    <p:sldId id="265" r:id="rId28"/>
    <p:sldId id="266" r:id="rId29"/>
    <p:sldId id="267" r:id="rId30"/>
    <p:sldId id="268" r:id="rId31"/>
    <p:sldId id="269" r:id="rId32"/>
    <p:sldId id="270" r:id="rId33"/>
    <p:sldId id="271" r:id="rId34"/>
    <p:sldId id="272" r:id="rId35"/>
    <p:sldId id="273" r:id="rId36"/>
    <p:sldId id="275" r:id="rId37"/>
    <p:sldId id="276" r:id="rId38"/>
    <p:sldId id="277" r:id="rId39"/>
    <p:sldId id="278" r:id="rId40"/>
    <p:sldId id="279" r:id="rId41"/>
    <p:sldId id="280" r:id="rId42"/>
    <p:sldId id="281" r:id="rId43"/>
    <p:sldId id="282" r:id="rId4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17" autoAdjust="0"/>
    <p:restoredTop sz="94660"/>
  </p:normalViewPr>
  <p:slideViewPr>
    <p:cSldViewPr snapToGrid="0">
      <p:cViewPr varScale="1">
        <p:scale>
          <a:sx n="69" d="100"/>
          <a:sy n="69" d="100"/>
        </p:scale>
        <p:origin x="54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1/13/2022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1/13/2022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1/13/2022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1/13/2022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1/13/2022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1/13/2022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1/13/2022</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1/13/2022</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2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jpeg"/><Relationship Id="rId1" Type="http://schemas.openxmlformats.org/officeDocument/2006/relationships/slideLayout" Target="../slideLayouts/slideLayout2.xml"/><Relationship Id="rId4" Type="http://schemas.microsoft.com/office/2007/relationships/hdphoto" Target="../media/hdphoto1.wdp"/></Relationships>
</file>

<file path=ppt/slides/_rels/slide3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4400" dirty="0" smtClean="0">
                <a:latin typeface="Comic Sans MS" panose="030F0702030302020204" pitchFamily="66" charset="0"/>
              </a:rPr>
              <a:t>Monday </a:t>
            </a:r>
            <a:r>
              <a:rPr lang="en-GB" sz="4400" dirty="0" smtClean="0">
                <a:latin typeface="Comic Sans MS" panose="030F0702030302020204" pitchFamily="66" charset="0"/>
              </a:rPr>
              <a:t>17th</a:t>
            </a:r>
            <a:r>
              <a:rPr lang="en-GB" sz="4400" dirty="0" smtClean="0">
                <a:latin typeface="Comic Sans MS" panose="030F0702030302020204" pitchFamily="66" charset="0"/>
              </a:rPr>
              <a:t> </a:t>
            </a:r>
            <a:r>
              <a:rPr lang="en-GB" sz="4400" dirty="0" smtClean="0">
                <a:latin typeface="Comic Sans MS" panose="030F0702030302020204" pitchFamily="66" charset="0"/>
              </a:rPr>
              <a:t>January </a:t>
            </a:r>
            <a:r>
              <a:rPr lang="en-GB" sz="4400" dirty="0" smtClean="0">
                <a:latin typeface="Comic Sans MS" panose="030F0702030302020204" pitchFamily="66" charset="0"/>
              </a:rPr>
              <a:t>2022</a:t>
            </a:r>
            <a:endParaRPr lang="en-GB" sz="4400" dirty="0">
              <a:latin typeface="Comic Sans MS" panose="030F0702030302020204" pitchFamily="66" charset="0"/>
            </a:endParaRPr>
          </a:p>
        </p:txBody>
      </p:sp>
      <p:sp>
        <p:nvSpPr>
          <p:cNvPr id="3" name="Subtitle 2"/>
          <p:cNvSpPr>
            <a:spLocks noGrp="1"/>
          </p:cNvSpPr>
          <p:nvPr>
            <p:ph type="subTitle" idx="1"/>
          </p:nvPr>
        </p:nvSpPr>
        <p:spPr/>
        <p:txBody>
          <a:bodyPr>
            <a:normAutofit/>
          </a:bodyPr>
          <a:lstStyle/>
          <a:p>
            <a:r>
              <a:rPr lang="en-GB" sz="2800" dirty="0" smtClean="0">
                <a:latin typeface="Comic Sans MS" panose="030F0702030302020204" pitchFamily="66" charset="0"/>
              </a:rPr>
              <a:t>LO: </a:t>
            </a:r>
            <a:r>
              <a:rPr lang="en-GB" sz="2800" dirty="0" smtClean="0">
                <a:latin typeface="Comic Sans MS" panose="030F0702030302020204" pitchFamily="66" charset="0"/>
              </a:rPr>
              <a:t>To </a:t>
            </a:r>
            <a:r>
              <a:rPr lang="en-GB" sz="2800" dirty="0" smtClean="0">
                <a:latin typeface="Comic Sans MS" panose="030F0702030302020204" pitchFamily="66" charset="0"/>
              </a:rPr>
              <a:t>write with purpose</a:t>
            </a:r>
          </a:p>
          <a:p>
            <a:r>
              <a:rPr lang="en-GB" sz="2800" dirty="0" smtClean="0">
                <a:latin typeface="Comic Sans MS" panose="030F0702030302020204" pitchFamily="66" charset="0"/>
              </a:rPr>
              <a:t>C: Warning Story</a:t>
            </a:r>
            <a:endParaRPr lang="en-GB" sz="2800" dirty="0">
              <a:latin typeface="Comic Sans MS" panose="030F0702030302020204" pitchFamily="66" charset="0"/>
            </a:endParaRPr>
          </a:p>
        </p:txBody>
      </p:sp>
    </p:spTree>
    <p:extLst>
      <p:ext uri="{BB962C8B-B14F-4D97-AF65-F5344CB8AC3E}">
        <p14:creationId xmlns:p14="http://schemas.microsoft.com/office/powerpoint/2010/main" val="4162895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48988" y="5003074"/>
            <a:ext cx="5185955" cy="624526"/>
          </a:xfrm>
        </p:spPr>
        <p:txBody>
          <a:bodyPr>
            <a:normAutofit/>
          </a:bodyPr>
          <a:lstStyle/>
          <a:p>
            <a:r>
              <a:rPr lang="en-GB" sz="2800" dirty="0" smtClean="0">
                <a:latin typeface="Comic Sans MS" panose="030F0702030302020204" pitchFamily="66" charset="0"/>
              </a:rPr>
              <a:t>What does this word mean?</a:t>
            </a:r>
            <a:endParaRPr lang="en-GB" sz="2800" dirty="0">
              <a:latin typeface="Comic Sans MS" panose="030F0702030302020204" pitchFamily="66" charset="0"/>
            </a:endParaRPr>
          </a:p>
        </p:txBody>
      </p:sp>
      <p:pic>
        <p:nvPicPr>
          <p:cNvPr id="1026" name="Picture 2" descr="Image result for warn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1585" y="849083"/>
            <a:ext cx="6080760" cy="320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22225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8145" y="3566160"/>
            <a:ext cx="9002243" cy="3291840"/>
          </a:xfrm>
        </p:spPr>
        <p:txBody>
          <a:bodyPr>
            <a:noAutofit/>
          </a:bodyPr>
          <a:lstStyle/>
          <a:p>
            <a:r>
              <a:rPr lang="en-GB" sz="2800" i="1" dirty="0" smtClean="0">
                <a:latin typeface="Comic Sans MS" panose="030F0702030302020204" pitchFamily="66" charset="0"/>
              </a:rPr>
              <a:t>Telling </a:t>
            </a:r>
            <a:r>
              <a:rPr lang="en-GB" sz="2800" i="1" dirty="0">
                <a:latin typeface="Comic Sans MS" panose="030F0702030302020204" pitchFamily="66" charset="0"/>
              </a:rPr>
              <a:t>somebody that something bad or unpleasant may happen in the future so that they can try to avoid </a:t>
            </a:r>
            <a:r>
              <a:rPr lang="en-GB" sz="2800" i="1" dirty="0" smtClean="0">
                <a:latin typeface="Comic Sans MS" panose="030F0702030302020204" pitchFamily="66" charset="0"/>
              </a:rPr>
              <a:t>it.</a:t>
            </a:r>
          </a:p>
          <a:p>
            <a:endParaRPr lang="en-GB" sz="2800" i="1" dirty="0" smtClean="0">
              <a:latin typeface="Comic Sans MS" panose="030F0702030302020204" pitchFamily="66" charset="0"/>
            </a:endParaRPr>
          </a:p>
          <a:p>
            <a:r>
              <a:rPr lang="en-GB" sz="2800" dirty="0" smtClean="0">
                <a:latin typeface="Comic Sans MS" panose="030F0702030302020204" pitchFamily="66" charset="0"/>
              </a:rPr>
              <a:t>What do you think it means if you have a warning?</a:t>
            </a:r>
          </a:p>
          <a:p>
            <a:r>
              <a:rPr lang="en-GB" sz="2800" dirty="0" smtClean="0">
                <a:latin typeface="Comic Sans MS" panose="030F0702030302020204" pitchFamily="66" charset="0"/>
              </a:rPr>
              <a:t>What could a warning story be? </a:t>
            </a:r>
          </a:p>
          <a:p>
            <a:pPr marL="0" indent="0">
              <a:buNone/>
            </a:pPr>
            <a:endParaRPr lang="en-GB" sz="2800" i="1" dirty="0">
              <a:latin typeface="Comic Sans MS" panose="030F0702030302020204" pitchFamily="66" charset="0"/>
            </a:endParaRPr>
          </a:p>
        </p:txBody>
      </p:sp>
      <p:pic>
        <p:nvPicPr>
          <p:cNvPr id="4" name="Picture 2" descr="Image result for warn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5274" y="444138"/>
            <a:ext cx="5087984" cy="26778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13842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TheCaravanJPEG.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TextBox 5"/>
          <p:cNvSpPr txBox="1">
            <a:spLocks noChangeArrowheads="1"/>
          </p:cNvSpPr>
          <p:nvPr/>
        </p:nvSpPr>
        <p:spPr bwMode="auto">
          <a:xfrm>
            <a:off x="182880" y="142876"/>
            <a:ext cx="7627621"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800" dirty="0">
                <a:latin typeface="Comic Sans MS" panose="030F0702030302020204" pitchFamily="66" charset="0"/>
              </a:rPr>
              <a:t>“Now Mitch, don’t go playing up by the pylon,” my Mum had warned me often enough. “It’s dangerous. You’ll get yourself electrocuted.” Did I listen? Of course I didn’t. Most days after school that was exactly where I went. Daft really, but she actually thought that I was doing my homework with Connor.</a:t>
            </a:r>
          </a:p>
        </p:txBody>
      </p:sp>
    </p:spTree>
    <p:extLst>
      <p:ext uri="{BB962C8B-B14F-4D97-AF65-F5344CB8AC3E}">
        <p14:creationId xmlns:p14="http://schemas.microsoft.com/office/powerpoint/2010/main" val="38604787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TheCaravanJPEG.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TextBox 5"/>
          <p:cNvSpPr txBox="1">
            <a:spLocks noChangeArrowheads="1"/>
          </p:cNvSpPr>
          <p:nvPr/>
        </p:nvSpPr>
        <p:spPr bwMode="auto">
          <a:xfrm>
            <a:off x="143692" y="142876"/>
            <a:ext cx="7666810"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800" dirty="0">
                <a:latin typeface="Comic Sans MS" panose="030F0702030302020204" pitchFamily="66" charset="0"/>
              </a:rPr>
              <a:t>Mum worries too much. I’ve still not forgotten how she used to tell me not to play under Hanger Bridge by the railway in case the troll snatched me. Of course, I was younger then. </a:t>
            </a:r>
          </a:p>
          <a:p>
            <a:pPr eaLnBrk="1" hangingPunct="1">
              <a:spcBef>
                <a:spcPct val="0"/>
              </a:spcBef>
              <a:buFontTx/>
              <a:buNone/>
            </a:pPr>
            <a:endParaRPr lang="en-US" altLang="en-US" sz="2800" dirty="0">
              <a:latin typeface="Comic Sans MS" panose="030F0702030302020204" pitchFamily="66" charset="0"/>
            </a:endParaRPr>
          </a:p>
        </p:txBody>
      </p:sp>
    </p:spTree>
    <p:extLst>
      <p:ext uri="{BB962C8B-B14F-4D97-AF65-F5344CB8AC3E}">
        <p14:creationId xmlns:p14="http://schemas.microsoft.com/office/powerpoint/2010/main" val="36271067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TheCaravanJPEG.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TextBox 5"/>
          <p:cNvSpPr txBox="1">
            <a:spLocks noChangeArrowheads="1"/>
          </p:cNvSpPr>
          <p:nvPr/>
        </p:nvSpPr>
        <p:spPr bwMode="auto">
          <a:xfrm>
            <a:off x="156754" y="142876"/>
            <a:ext cx="7653747"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800" dirty="0">
                <a:latin typeface="Comic Sans MS" panose="030F0702030302020204" pitchFamily="66" charset="0"/>
              </a:rPr>
              <a:t>The pylon she was talking about stood at the end of </a:t>
            </a:r>
            <a:r>
              <a:rPr lang="en-US" altLang="en-US" sz="2800" dirty="0" err="1">
                <a:latin typeface="Comic Sans MS" panose="030F0702030302020204" pitchFamily="66" charset="0"/>
              </a:rPr>
              <a:t>Muggie</a:t>
            </a:r>
            <a:r>
              <a:rPr lang="en-US" altLang="en-US" sz="2800" dirty="0">
                <a:latin typeface="Comic Sans MS" panose="030F0702030302020204" pitchFamily="66" charset="0"/>
              </a:rPr>
              <a:t> Moss Road. Red and brown rust fluttered from its lean body and it made odd creaking sounds when the wind blew. It was there we found the caravan.</a:t>
            </a:r>
          </a:p>
        </p:txBody>
      </p:sp>
    </p:spTree>
    <p:extLst>
      <p:ext uri="{BB962C8B-B14F-4D97-AF65-F5344CB8AC3E}">
        <p14:creationId xmlns:p14="http://schemas.microsoft.com/office/powerpoint/2010/main" val="9478725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TheCaravanJPEG.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TextBox 5"/>
          <p:cNvSpPr txBox="1">
            <a:spLocks noChangeArrowheads="1"/>
          </p:cNvSpPr>
          <p:nvPr/>
        </p:nvSpPr>
        <p:spPr bwMode="auto">
          <a:xfrm>
            <a:off x="222070" y="142876"/>
            <a:ext cx="7588432"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800" dirty="0">
                <a:latin typeface="Comic Sans MS" panose="030F0702030302020204" pitchFamily="66" charset="0"/>
              </a:rPr>
              <a:t>It had been empty for years. If you go past, you’ll just see a small patch of overgrown land under the pylon, a mess of brambles and nettles that smothered the van.</a:t>
            </a:r>
          </a:p>
        </p:txBody>
      </p:sp>
    </p:spTree>
    <p:extLst>
      <p:ext uri="{BB962C8B-B14F-4D97-AF65-F5344CB8AC3E}">
        <p14:creationId xmlns:p14="http://schemas.microsoft.com/office/powerpoint/2010/main" val="22307439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TheCaravanJPEG.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TextBox 5"/>
          <p:cNvSpPr txBox="1">
            <a:spLocks noChangeArrowheads="1"/>
          </p:cNvSpPr>
          <p:nvPr/>
        </p:nvSpPr>
        <p:spPr bwMode="auto">
          <a:xfrm>
            <a:off x="143692" y="142876"/>
            <a:ext cx="7666810"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800" dirty="0">
                <a:latin typeface="Comic Sans MS" panose="030F0702030302020204" pitchFamily="66" charset="0"/>
              </a:rPr>
              <a:t>It was damp inside and the windows were smeared with green grime. Moss clung to its wheels. It was a place of dead spiders and dust but it was our special place. Most days after school we went straight there. Just to muck about.</a:t>
            </a:r>
          </a:p>
        </p:txBody>
      </p:sp>
    </p:spTree>
    <p:extLst>
      <p:ext uri="{BB962C8B-B14F-4D97-AF65-F5344CB8AC3E}">
        <p14:creationId xmlns:p14="http://schemas.microsoft.com/office/powerpoint/2010/main" val="35474977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TheCaravanJPEG.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Box 5"/>
          <p:cNvSpPr txBox="1">
            <a:spLocks noChangeArrowheads="1"/>
          </p:cNvSpPr>
          <p:nvPr/>
        </p:nvSpPr>
        <p:spPr bwMode="auto">
          <a:xfrm>
            <a:off x="143692" y="142876"/>
            <a:ext cx="7738248"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800" dirty="0">
                <a:latin typeface="Comic Sans MS" panose="030F0702030302020204" pitchFamily="66" charset="0"/>
              </a:rPr>
              <a:t>That afternoon, a storm raged. It had been brewing all morning. The trees were like crazed zombies thrashing wildly. Rain lashed down, drumming on the metal roof. Inside the caravan it felt safe, almost </a:t>
            </a:r>
            <a:r>
              <a:rPr lang="en-US" altLang="en-US" sz="2800" dirty="0" err="1">
                <a:latin typeface="Comic Sans MS" panose="030F0702030302020204" pitchFamily="66" charset="0"/>
              </a:rPr>
              <a:t>cosy</a:t>
            </a:r>
            <a:r>
              <a:rPr lang="en-US" altLang="en-US" sz="2800" dirty="0">
                <a:latin typeface="Comic Sans MS" panose="030F0702030302020204" pitchFamily="66" charset="0"/>
              </a:rPr>
              <a:t> really. We shoved newspaper into any cracks to keep out the wind.</a:t>
            </a:r>
          </a:p>
        </p:txBody>
      </p:sp>
    </p:spTree>
    <p:extLst>
      <p:ext uri="{BB962C8B-B14F-4D97-AF65-F5344CB8AC3E}">
        <p14:creationId xmlns:p14="http://schemas.microsoft.com/office/powerpoint/2010/main" val="38324054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TheCaravanJPEG.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Box 5"/>
          <p:cNvSpPr txBox="1">
            <a:spLocks noChangeArrowheads="1"/>
          </p:cNvSpPr>
          <p:nvPr/>
        </p:nvSpPr>
        <p:spPr bwMode="auto">
          <a:xfrm>
            <a:off x="143691" y="142876"/>
            <a:ext cx="7523934"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800" dirty="0">
                <a:latin typeface="Comic Sans MS" panose="030F0702030302020204" pitchFamily="66" charset="0"/>
              </a:rPr>
              <a:t>I’d found a bit of old carpet and Connor had brought along some cushions that his Mum had thrown out. He’d also found a candle and in the semi-gloom its flame flickered with a cheerful glow. Outside dusk shadowed the bushes. Soon the streetlights would come on, casting orange pools of light.</a:t>
            </a:r>
          </a:p>
        </p:txBody>
      </p:sp>
    </p:spTree>
    <p:extLst>
      <p:ext uri="{BB962C8B-B14F-4D97-AF65-F5344CB8AC3E}">
        <p14:creationId xmlns:p14="http://schemas.microsoft.com/office/powerpoint/2010/main" val="20095231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TheCaravanJPEG.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TextBox 5"/>
          <p:cNvSpPr txBox="1">
            <a:spLocks noChangeArrowheads="1"/>
          </p:cNvSpPr>
          <p:nvPr/>
        </p:nvSpPr>
        <p:spPr bwMode="auto">
          <a:xfrm>
            <a:off x="130629" y="142876"/>
            <a:ext cx="7322684"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800" dirty="0">
                <a:latin typeface="Comic Sans MS" panose="030F0702030302020204" pitchFamily="66" charset="0"/>
              </a:rPr>
              <a:t>We were arguing over whether the last goal in the Man United game was the best yet when we heard it: a clap of thunder so close that it sounded like an explosion. Connor wiped the condensation from the window and we peered out.</a:t>
            </a:r>
          </a:p>
        </p:txBody>
      </p:sp>
    </p:spTree>
    <p:extLst>
      <p:ext uri="{BB962C8B-B14F-4D97-AF65-F5344CB8AC3E}">
        <p14:creationId xmlns:p14="http://schemas.microsoft.com/office/powerpoint/2010/main" val="30294668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TheCaravanJPEG.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TextBox 5"/>
          <p:cNvSpPr txBox="1">
            <a:spLocks noChangeArrowheads="1"/>
          </p:cNvSpPr>
          <p:nvPr/>
        </p:nvSpPr>
        <p:spPr bwMode="auto">
          <a:xfrm>
            <a:off x="143691" y="142876"/>
            <a:ext cx="7809684"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800" dirty="0">
                <a:latin typeface="Comic Sans MS" panose="030F0702030302020204" pitchFamily="66" charset="0"/>
              </a:rPr>
              <a:t>At that very moment, there was another tremendous crack, and lightning struck the pylon. Sparks flew, the pylon shuddered and, as if in slow motion, it crashed down towards the caravan roof.</a:t>
            </a:r>
          </a:p>
        </p:txBody>
      </p:sp>
    </p:spTree>
    <p:extLst>
      <p:ext uri="{BB962C8B-B14F-4D97-AF65-F5344CB8AC3E}">
        <p14:creationId xmlns:p14="http://schemas.microsoft.com/office/powerpoint/2010/main" val="42419014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TheCaravanJPEG.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TextBox 5"/>
          <p:cNvSpPr txBox="1">
            <a:spLocks noChangeArrowheads="1"/>
          </p:cNvSpPr>
          <p:nvPr/>
        </p:nvSpPr>
        <p:spPr bwMode="auto">
          <a:xfrm>
            <a:off x="117566" y="142876"/>
            <a:ext cx="7264309"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800" dirty="0">
                <a:latin typeface="Comic Sans MS" panose="030F0702030302020204" pitchFamily="66" charset="0"/>
              </a:rPr>
              <a:t>Instinctively, we both ducked down fast. There was an enormous crash and the caravan roof crumpled. The air prickled with electricity and rain lashed through the opening in the roof. For a moment, I was certain that I was about to be fried alive. </a:t>
            </a:r>
          </a:p>
        </p:txBody>
      </p:sp>
    </p:spTree>
    <p:extLst>
      <p:ext uri="{BB962C8B-B14F-4D97-AF65-F5344CB8AC3E}">
        <p14:creationId xmlns:p14="http://schemas.microsoft.com/office/powerpoint/2010/main" val="10843877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TheCaravanJPEG.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extBox 5"/>
          <p:cNvSpPr txBox="1">
            <a:spLocks noChangeArrowheads="1"/>
          </p:cNvSpPr>
          <p:nvPr/>
        </p:nvSpPr>
        <p:spPr bwMode="auto">
          <a:xfrm>
            <a:off x="130630" y="142876"/>
            <a:ext cx="7679872"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800" dirty="0">
                <a:latin typeface="Comic Sans MS" panose="030F0702030302020204" pitchFamily="66" charset="0"/>
              </a:rPr>
              <a:t>In the half-light, I could see Connor’s face. His eyes were wide with fright and he gulped like a fish. “Come on,” he hissed. We slithered like snakes across the floor with the rusted pylon creaking dangerously above us.</a:t>
            </a:r>
          </a:p>
        </p:txBody>
      </p:sp>
    </p:spTree>
    <p:extLst>
      <p:ext uri="{BB962C8B-B14F-4D97-AF65-F5344CB8AC3E}">
        <p14:creationId xmlns:p14="http://schemas.microsoft.com/office/powerpoint/2010/main" val="38067669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TheCaravanJPEG.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24189"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TextBox 4"/>
          <p:cNvSpPr txBox="1">
            <a:spLocks noChangeArrowheads="1"/>
          </p:cNvSpPr>
          <p:nvPr/>
        </p:nvSpPr>
        <p:spPr bwMode="auto">
          <a:xfrm>
            <a:off x="130630" y="142876"/>
            <a:ext cx="7465560"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800" dirty="0">
                <a:latin typeface="Comic Sans MS" panose="030F0702030302020204" pitchFamily="66" charset="0"/>
              </a:rPr>
              <a:t>Luckily, the door had flown open when the pylon had struck. We slipped out onto the muddy ground and lay there with the thunder grumbling above us and the rain beating down. Then Connor started to laugh. He curled up into a ball and laughed so much that I thought he was crying. </a:t>
            </a:r>
          </a:p>
        </p:txBody>
      </p:sp>
    </p:spTree>
    <p:extLst>
      <p:ext uri="{BB962C8B-B14F-4D97-AF65-F5344CB8AC3E}">
        <p14:creationId xmlns:p14="http://schemas.microsoft.com/office/powerpoint/2010/main" val="36163442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TheCaravanJPEG.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TextBox 3"/>
          <p:cNvSpPr txBox="1">
            <a:spLocks noChangeArrowheads="1"/>
          </p:cNvSpPr>
          <p:nvPr/>
        </p:nvSpPr>
        <p:spPr bwMode="auto">
          <a:xfrm>
            <a:off x="117566" y="142876"/>
            <a:ext cx="7264309"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800" dirty="0">
                <a:latin typeface="Comic Sans MS" panose="030F0702030302020204" pitchFamily="66" charset="0"/>
              </a:rPr>
              <a:t>I couldn’t help myself. The next thing I knew, I was laughing too. Inside, I just felt relief. On the outside, I was laughing crazily. Then we ran, through the brambles and out onto </a:t>
            </a:r>
            <a:r>
              <a:rPr lang="en-US" altLang="en-US" sz="2800" dirty="0" err="1">
                <a:latin typeface="Comic Sans MS" panose="030F0702030302020204" pitchFamily="66" charset="0"/>
              </a:rPr>
              <a:t>Muggie</a:t>
            </a:r>
            <a:r>
              <a:rPr lang="en-US" altLang="en-US" sz="2800" dirty="0">
                <a:latin typeface="Comic Sans MS" panose="030F0702030302020204" pitchFamily="66" charset="0"/>
              </a:rPr>
              <a:t> Moss Road.</a:t>
            </a:r>
          </a:p>
        </p:txBody>
      </p:sp>
    </p:spTree>
    <p:extLst>
      <p:ext uri="{BB962C8B-B14F-4D97-AF65-F5344CB8AC3E}">
        <p14:creationId xmlns:p14="http://schemas.microsoft.com/office/powerpoint/2010/main" val="28973821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TheCaravanJPEG.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extBox 3"/>
          <p:cNvSpPr txBox="1">
            <a:spLocks noChangeArrowheads="1"/>
          </p:cNvSpPr>
          <p:nvPr/>
        </p:nvSpPr>
        <p:spPr bwMode="auto">
          <a:xfrm>
            <a:off x="143692" y="142876"/>
            <a:ext cx="7666810"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800" dirty="0">
                <a:latin typeface="Comic Sans MS" panose="030F0702030302020204" pitchFamily="66" charset="0"/>
              </a:rPr>
              <a:t>Of course, Mum was furious. “I’m not made of money,” she said, eyeing the state of my school clothes. “Still, maybe a good wash will sort them out.” She glared at me suspiciously. “So, a tree nearly hit you?” I nodded, avoiding her icy stare. “You could have been killed,” she said. Shamefaced, I nodded. She was right. She’d been right from the start.</a:t>
            </a:r>
          </a:p>
        </p:txBody>
      </p:sp>
    </p:spTree>
    <p:extLst>
      <p:ext uri="{BB962C8B-B14F-4D97-AF65-F5344CB8AC3E}">
        <p14:creationId xmlns:p14="http://schemas.microsoft.com/office/powerpoint/2010/main" val="24091853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400" dirty="0" smtClean="0">
                <a:latin typeface="Comic Sans MS" panose="030F0702030302020204" pitchFamily="66" charset="0"/>
              </a:rPr>
              <a:t>What do you think warning stories might be now?</a:t>
            </a:r>
            <a:endParaRPr lang="en-GB" sz="4400" dirty="0">
              <a:latin typeface="Comic Sans MS" panose="030F0702030302020204" pitchFamily="66" charset="0"/>
            </a:endParaRPr>
          </a:p>
        </p:txBody>
      </p:sp>
      <p:pic>
        <p:nvPicPr>
          <p:cNvPr id="2050" name="Picture 2" descr="Image result for think pair sha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3864" y="2723803"/>
            <a:ext cx="4543607" cy="3559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28492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16513"/>
            <a:ext cx="8596668" cy="1320800"/>
          </a:xfrm>
        </p:spPr>
        <p:txBody>
          <a:bodyPr>
            <a:normAutofit/>
          </a:bodyPr>
          <a:lstStyle/>
          <a:p>
            <a:r>
              <a:rPr lang="en-GB" sz="4400" dirty="0" smtClean="0">
                <a:latin typeface="Comic Sans MS" panose="030F0702030302020204" pitchFamily="66" charset="0"/>
              </a:rPr>
              <a:t>Warning Stories</a:t>
            </a:r>
            <a:endParaRPr lang="en-GB" sz="4400" dirty="0">
              <a:latin typeface="Comic Sans MS" panose="030F0702030302020204" pitchFamily="66" charset="0"/>
            </a:endParaRPr>
          </a:p>
        </p:txBody>
      </p:sp>
      <p:sp>
        <p:nvSpPr>
          <p:cNvPr id="3" name="Content Placeholder 2"/>
          <p:cNvSpPr>
            <a:spLocks noGrp="1"/>
          </p:cNvSpPr>
          <p:nvPr>
            <p:ph idx="1"/>
          </p:nvPr>
        </p:nvSpPr>
        <p:spPr>
          <a:xfrm>
            <a:off x="677334" y="1703389"/>
            <a:ext cx="8596668" cy="3880773"/>
          </a:xfrm>
        </p:spPr>
        <p:txBody>
          <a:bodyPr>
            <a:normAutofit/>
          </a:bodyPr>
          <a:lstStyle/>
          <a:p>
            <a:r>
              <a:rPr lang="en-GB" sz="2800" dirty="0" smtClean="0">
                <a:latin typeface="Comic Sans MS" panose="030F0702030302020204" pitchFamily="66" charset="0"/>
              </a:rPr>
              <a:t>Warning stories are based around the main character being warned not to go somewhere or do something and disobeying what they are told. This leads to a disaster, rescue and in the end a lesson is learned.</a:t>
            </a:r>
            <a:endParaRPr lang="en-GB" sz="2800" dirty="0">
              <a:latin typeface="Comic Sans MS" panose="030F0702030302020204" pitchFamily="66" charset="0"/>
            </a:endParaRPr>
          </a:p>
        </p:txBody>
      </p:sp>
      <p:pic>
        <p:nvPicPr>
          <p:cNvPr id="4" name="Picture 2" descr="Image result for warn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77" y="4100975"/>
            <a:ext cx="5087984" cy="26778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63061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srcRect l="4453" t="26875" r="23562" b="25268"/>
          <a:stretch/>
        </p:blipFill>
        <p:spPr>
          <a:xfrm>
            <a:off x="0" y="1005839"/>
            <a:ext cx="12126960" cy="4532811"/>
          </a:xfrm>
          <a:prstGeom prst="rect">
            <a:avLst/>
          </a:prstGeom>
        </p:spPr>
      </p:pic>
    </p:spTree>
    <p:extLst>
      <p:ext uri="{BB962C8B-B14F-4D97-AF65-F5344CB8AC3E}">
        <p14:creationId xmlns:p14="http://schemas.microsoft.com/office/powerpoint/2010/main" val="22999367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6196" y="187647"/>
            <a:ext cx="8596668" cy="1320800"/>
          </a:xfrm>
        </p:spPr>
        <p:txBody>
          <a:bodyPr>
            <a:noAutofit/>
          </a:bodyPr>
          <a:lstStyle/>
          <a:p>
            <a:pPr algn="ctr"/>
            <a:r>
              <a:rPr lang="en-GB" sz="4400" dirty="0" smtClean="0">
                <a:latin typeface="Comic Sans MS" panose="030F0702030302020204" pitchFamily="66" charset="0"/>
              </a:rPr>
              <a:t>Can you link the events of the story to the structure?</a:t>
            </a:r>
            <a:endParaRPr lang="en-GB" sz="4400" dirty="0">
              <a:latin typeface="Comic Sans MS" panose="030F0702030302020204" pitchFamily="66" charset="0"/>
            </a:endParaRPr>
          </a:p>
        </p:txBody>
      </p:sp>
      <p:sp>
        <p:nvSpPr>
          <p:cNvPr id="3" name="Content Placeholder 2"/>
          <p:cNvSpPr>
            <a:spLocks noGrp="1"/>
          </p:cNvSpPr>
          <p:nvPr>
            <p:ph idx="1"/>
          </p:nvPr>
        </p:nvSpPr>
        <p:spPr>
          <a:xfrm>
            <a:off x="676196" y="1789611"/>
            <a:ext cx="8845489" cy="2181498"/>
          </a:xfrm>
        </p:spPr>
        <p:txBody>
          <a:bodyPr>
            <a:normAutofit/>
          </a:bodyPr>
          <a:lstStyle/>
          <a:p>
            <a:r>
              <a:rPr lang="en-GB" sz="2800" dirty="0" smtClean="0">
                <a:latin typeface="Comic Sans MS" panose="030F0702030302020204" pitchFamily="66" charset="0"/>
              </a:rPr>
              <a:t>Where was the main character warned not to go?</a:t>
            </a:r>
          </a:p>
          <a:p>
            <a:r>
              <a:rPr lang="en-GB" sz="2800" dirty="0" smtClean="0">
                <a:latin typeface="Comic Sans MS" panose="030F0702030302020204" pitchFamily="66" charset="0"/>
              </a:rPr>
              <a:t>Did the main character obey this instruction?</a:t>
            </a:r>
          </a:p>
          <a:p>
            <a:r>
              <a:rPr lang="en-GB" sz="2800" dirty="0" smtClean="0">
                <a:latin typeface="Comic Sans MS" panose="030F0702030302020204" pitchFamily="66" charset="0"/>
              </a:rPr>
              <a:t>What disaster did this lead to?</a:t>
            </a:r>
          </a:p>
          <a:p>
            <a:r>
              <a:rPr lang="en-GB" sz="2800" dirty="0" smtClean="0">
                <a:latin typeface="Comic Sans MS" panose="030F0702030302020204" pitchFamily="66" charset="0"/>
              </a:rPr>
              <a:t>How was the main character rescued? </a:t>
            </a:r>
            <a:endParaRPr lang="en-GB" sz="2800" dirty="0">
              <a:latin typeface="Comic Sans MS" panose="030F0702030302020204" pitchFamily="66" charset="0"/>
            </a:endParaRPr>
          </a:p>
        </p:txBody>
      </p:sp>
      <p:pic>
        <p:nvPicPr>
          <p:cNvPr id="4" name="Picture 3"/>
          <p:cNvPicPr>
            <a:picLocks noChangeAspect="1"/>
          </p:cNvPicPr>
          <p:nvPr/>
        </p:nvPicPr>
        <p:blipFill rotWithShape="1">
          <a:blip r:embed="rId2"/>
          <a:srcRect l="4453" t="26875" r="23562" b="25268"/>
          <a:stretch/>
        </p:blipFill>
        <p:spPr>
          <a:xfrm>
            <a:off x="1357412" y="4062549"/>
            <a:ext cx="7234235" cy="2704011"/>
          </a:xfrm>
          <a:prstGeom prst="rect">
            <a:avLst/>
          </a:prstGeom>
        </p:spPr>
      </p:pic>
    </p:spTree>
    <p:extLst>
      <p:ext uri="{BB962C8B-B14F-4D97-AF65-F5344CB8AC3E}">
        <p14:creationId xmlns:p14="http://schemas.microsoft.com/office/powerpoint/2010/main" val="4858730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3020836825"/>
              </p:ext>
            </p:extLst>
          </p:nvPr>
        </p:nvGraphicFramePr>
        <p:xfrm>
          <a:off x="0" y="0"/>
          <a:ext cx="12192000" cy="68580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012736042"/>
                    </a:ext>
                  </a:extLst>
                </a:gridCol>
                <a:gridCol w="4064000">
                  <a:extLst>
                    <a:ext uri="{9D8B030D-6E8A-4147-A177-3AD203B41FA5}">
                      <a16:colId xmlns:a16="http://schemas.microsoft.com/office/drawing/2014/main" val="3476109582"/>
                    </a:ext>
                  </a:extLst>
                </a:gridCol>
                <a:gridCol w="4064000">
                  <a:extLst>
                    <a:ext uri="{9D8B030D-6E8A-4147-A177-3AD203B41FA5}">
                      <a16:colId xmlns:a16="http://schemas.microsoft.com/office/drawing/2014/main" val="1446775529"/>
                    </a:ext>
                  </a:extLst>
                </a:gridCol>
              </a:tblGrid>
              <a:tr h="1760838">
                <a:tc>
                  <a:txBody>
                    <a:bodyPr/>
                    <a:lstStyle/>
                    <a:p>
                      <a:r>
                        <a:rPr lang="en-GB" sz="2800" b="0" dirty="0" smtClean="0">
                          <a:solidFill>
                            <a:schemeClr val="tx1"/>
                          </a:solidFill>
                          <a:latin typeface="Comic Sans MS" panose="030F0702030302020204" pitchFamily="66" charset="0"/>
                        </a:rPr>
                        <a:t>Paddling</a:t>
                      </a:r>
                    </a:p>
                    <a:p>
                      <a:endParaRPr lang="en-GB" sz="2000" b="0" kern="1200" dirty="0" smtClean="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smtClean="0">
                          <a:solidFill>
                            <a:schemeClr val="tx1"/>
                          </a:solidFill>
                          <a:latin typeface="Comic Sans MS" panose="030F0702030302020204" pitchFamily="66" charset="0"/>
                        </a:rPr>
                        <a:t>Snorkelling</a:t>
                      </a:r>
                    </a:p>
                    <a:p>
                      <a:endParaRPr lang="en-GB" sz="28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smtClean="0">
                          <a:solidFill>
                            <a:schemeClr val="tx1"/>
                          </a:solidFill>
                          <a:latin typeface="Comic Sans MS" panose="030F0702030302020204" pitchFamily="66" charset="0"/>
                        </a:rPr>
                        <a:t>Diving</a:t>
                      </a:r>
                      <a:endParaRPr lang="en-GB" sz="28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00373932"/>
                  </a:ext>
                </a:extLst>
              </a:tr>
              <a:tr h="5097162">
                <a:tc>
                  <a:txBody>
                    <a:bodyPr/>
                    <a:lstStyle/>
                    <a:p>
                      <a:r>
                        <a:rPr lang="en-GB" sz="1600" b="1" i="0" dirty="0" smtClean="0">
                          <a:solidFill>
                            <a:srgbClr val="7030A0"/>
                          </a:solidFill>
                          <a:latin typeface="Comic Sans MS" panose="030F0702030302020204" pitchFamily="66" charset="0"/>
                        </a:rPr>
                        <a:t>With</a:t>
                      </a:r>
                      <a:r>
                        <a:rPr lang="en-GB" sz="1600" b="1" i="0" baseline="0" dirty="0" smtClean="0">
                          <a:solidFill>
                            <a:srgbClr val="7030A0"/>
                          </a:solidFill>
                          <a:latin typeface="Comic Sans MS" panose="030F0702030302020204" pitchFamily="66" charset="0"/>
                        </a:rPr>
                        <a:t> CT.</a:t>
                      </a:r>
                    </a:p>
                    <a:p>
                      <a:endParaRPr lang="en-GB" sz="1600" b="1" i="0" baseline="0" dirty="0" smtClean="0">
                        <a:solidFill>
                          <a:schemeClr val="tx1"/>
                        </a:solidFill>
                        <a:latin typeface="Comic Sans MS" panose="030F0702030302020204" pitchFamily="66" charset="0"/>
                      </a:endParaRPr>
                    </a:p>
                    <a:p>
                      <a:r>
                        <a:rPr lang="en-GB" sz="1600" b="0" i="0" dirty="0" smtClean="0">
                          <a:solidFill>
                            <a:schemeClr val="tx1"/>
                          </a:solidFill>
                          <a:latin typeface="Comic Sans MS" panose="030F0702030302020204" pitchFamily="66" charset="0"/>
                        </a:rPr>
                        <a:t>Activity</a:t>
                      </a:r>
                      <a:r>
                        <a:rPr lang="en-GB" sz="1600" b="0" i="0" baseline="0" dirty="0" smtClean="0">
                          <a:solidFill>
                            <a:schemeClr val="tx1"/>
                          </a:solidFill>
                          <a:latin typeface="Comic Sans MS" panose="030F0702030302020204" pitchFamily="66" charset="0"/>
                        </a:rPr>
                        <a:t> 1 - Write a definition for a warning story in your books.</a:t>
                      </a:r>
                    </a:p>
                    <a:p>
                      <a:endParaRPr lang="en-GB" sz="1600" b="0" i="0" baseline="0" dirty="0" smtClean="0">
                        <a:solidFill>
                          <a:schemeClr val="tx1"/>
                        </a:solidFill>
                        <a:latin typeface="Comic Sans MS" panose="030F0702030302020204" pitchFamily="66" charset="0"/>
                      </a:endParaRPr>
                    </a:p>
                    <a:p>
                      <a:r>
                        <a:rPr lang="en-GB" sz="1600" b="0" i="0" baseline="0" dirty="0" smtClean="0">
                          <a:solidFill>
                            <a:schemeClr val="tx1"/>
                          </a:solidFill>
                          <a:latin typeface="Comic Sans MS" panose="030F0702030302020204" pitchFamily="66" charset="0"/>
                        </a:rPr>
                        <a:t>Activity 2 – write the events of the story to the matching part of a warning story structure. </a:t>
                      </a:r>
                      <a:endParaRPr lang="en-GB" sz="1600" b="0" i="0" dirty="0" smtClean="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i="0" kern="1200" baseline="0" dirty="0" smtClean="0">
                          <a:solidFill>
                            <a:srgbClr val="0070C0"/>
                          </a:solidFill>
                          <a:latin typeface="Comic Sans MS" panose="030F0702030302020204" pitchFamily="66" charset="0"/>
                          <a:ea typeface="+mn-ea"/>
                          <a:cs typeface="+mn-cs"/>
                        </a:rPr>
                        <a:t>With LSA.</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1" i="0" baseline="0" dirty="0" smtClean="0">
                        <a:solidFill>
                          <a:schemeClr val="tx1"/>
                        </a:solidFill>
                        <a:latin typeface="Comic Sans MS" panose="030F0702030302020204" pitchFamily="66" charset="0"/>
                      </a:endParaRPr>
                    </a:p>
                    <a:p>
                      <a:r>
                        <a:rPr lang="en-GB" sz="1600" b="0" i="0" dirty="0" smtClean="0">
                          <a:solidFill>
                            <a:schemeClr val="tx1"/>
                          </a:solidFill>
                          <a:latin typeface="Comic Sans MS" panose="030F0702030302020204" pitchFamily="66" charset="0"/>
                        </a:rPr>
                        <a:t>Activity</a:t>
                      </a:r>
                      <a:r>
                        <a:rPr lang="en-GB" sz="1600" b="0" i="0" baseline="0" dirty="0" smtClean="0">
                          <a:solidFill>
                            <a:schemeClr val="tx1"/>
                          </a:solidFill>
                          <a:latin typeface="Comic Sans MS" panose="030F0702030302020204" pitchFamily="66" charset="0"/>
                        </a:rPr>
                        <a:t> 1 - Write a definition for a warning story in your books.</a:t>
                      </a:r>
                    </a:p>
                    <a:p>
                      <a:endParaRPr lang="en-GB" sz="1600" b="0" i="0" baseline="0" dirty="0" smtClean="0">
                        <a:solidFill>
                          <a:schemeClr val="tx1"/>
                        </a:solidFill>
                        <a:latin typeface="Comic Sans MS" panose="030F0702030302020204" pitchFamily="66" charset="0"/>
                      </a:endParaRPr>
                    </a:p>
                    <a:p>
                      <a:r>
                        <a:rPr lang="en-GB" sz="1600" b="0" i="0" baseline="0" dirty="0" smtClean="0">
                          <a:solidFill>
                            <a:schemeClr val="tx1"/>
                          </a:solidFill>
                          <a:latin typeface="Comic Sans MS" panose="030F0702030302020204" pitchFamily="66" charset="0"/>
                        </a:rPr>
                        <a:t>Activity 2 – write the events of the story to the matching part of a warning story structure. </a:t>
                      </a:r>
                      <a:endParaRPr lang="en-GB" sz="1600" b="0" i="0" dirty="0" smtClean="0">
                        <a:solidFill>
                          <a:schemeClr val="tx1"/>
                        </a:solidFill>
                        <a:latin typeface="Comic Sans MS" panose="030F0702030302020204" pitchFamily="66"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kern="1200" baseline="0" dirty="0" smtClean="0">
                        <a:solidFill>
                          <a:srgbClr val="FF0000"/>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i="0" kern="1200" baseline="0" dirty="0" smtClean="0">
                          <a:solidFill>
                            <a:srgbClr val="FF0000"/>
                          </a:solidFill>
                          <a:latin typeface="Comic Sans MS" panose="030F0702030302020204" pitchFamily="66" charset="0"/>
                          <a:ea typeface="+mn-ea"/>
                          <a:cs typeface="+mn-cs"/>
                        </a:rPr>
                        <a:t>Red Pen: </a:t>
                      </a:r>
                      <a:r>
                        <a:rPr lang="en-GB" sz="1600" b="0" i="0" kern="1200" baseline="0" dirty="0" smtClean="0">
                          <a:solidFill>
                            <a:srgbClr val="FF0000"/>
                          </a:solidFill>
                          <a:latin typeface="Comic Sans MS" panose="030F0702030302020204" pitchFamily="66" charset="0"/>
                          <a:ea typeface="+mn-ea"/>
                          <a:cs typeface="+mn-cs"/>
                        </a:rPr>
                        <a:t>Draw a graph showing the ups and downs of Mitch’s feelings during the story – label with quotes from the text.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600" b="1" i="0" baseline="0" dirty="0" smtClean="0">
                        <a:solidFill>
                          <a:schemeClr val="tx1"/>
                        </a:solidFill>
                        <a:latin typeface="Comic Sans MS" panose="030F0702030302020204" pitchFamily="66" charset="0"/>
                      </a:endParaRPr>
                    </a:p>
                    <a:p>
                      <a:endParaRPr lang="en-GB" sz="1600" b="1" i="0" baseline="0" dirty="0" smtClean="0">
                        <a:solidFill>
                          <a:schemeClr val="tx1"/>
                        </a:solidFill>
                        <a:latin typeface="Comic Sans MS" panose="030F0702030302020204" pitchFamily="66" charset="0"/>
                      </a:endParaRPr>
                    </a:p>
                    <a:p>
                      <a:r>
                        <a:rPr lang="en-GB" sz="1600" b="0" i="0" dirty="0" smtClean="0">
                          <a:solidFill>
                            <a:schemeClr val="tx1"/>
                          </a:solidFill>
                          <a:latin typeface="Comic Sans MS" panose="030F0702030302020204" pitchFamily="66" charset="0"/>
                        </a:rPr>
                        <a:t>Activity</a:t>
                      </a:r>
                      <a:r>
                        <a:rPr lang="en-GB" sz="1600" b="0" i="0" baseline="0" dirty="0" smtClean="0">
                          <a:solidFill>
                            <a:schemeClr val="tx1"/>
                          </a:solidFill>
                          <a:latin typeface="Comic Sans MS" panose="030F0702030302020204" pitchFamily="66" charset="0"/>
                        </a:rPr>
                        <a:t> 1 - Write a definition for a warning story in your books.</a:t>
                      </a:r>
                    </a:p>
                    <a:p>
                      <a:endParaRPr lang="en-GB" sz="1600" b="0" i="0" baseline="0" dirty="0" smtClean="0">
                        <a:solidFill>
                          <a:schemeClr val="tx1"/>
                        </a:solidFill>
                        <a:latin typeface="Comic Sans MS" panose="030F0702030302020204" pitchFamily="66" charset="0"/>
                      </a:endParaRPr>
                    </a:p>
                    <a:p>
                      <a:r>
                        <a:rPr lang="en-GB" sz="1600" b="0" i="0" baseline="0" dirty="0" smtClean="0">
                          <a:solidFill>
                            <a:schemeClr val="tx1"/>
                          </a:solidFill>
                          <a:latin typeface="Comic Sans MS" panose="030F0702030302020204" pitchFamily="66" charset="0"/>
                        </a:rPr>
                        <a:t>Activity 2 – write the events of the story to the matching part of a warning story structure. </a:t>
                      </a:r>
                    </a:p>
                    <a:p>
                      <a:endParaRPr lang="en-GB" sz="1600" b="0" i="0" baseline="0" dirty="0" smtClean="0">
                        <a:solidFill>
                          <a:schemeClr val="tx1"/>
                        </a:solidFill>
                        <a:latin typeface="Comic Sans MS" panose="030F0702030302020204" pitchFamily="66"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i="0" kern="1200" baseline="0" dirty="0" smtClean="0">
                          <a:solidFill>
                            <a:srgbClr val="FF0000"/>
                          </a:solidFill>
                          <a:latin typeface="Comic Sans MS" panose="030F0702030302020204" pitchFamily="66" charset="0"/>
                          <a:ea typeface="+mn-ea"/>
                          <a:cs typeface="+mn-cs"/>
                        </a:rPr>
                        <a:t>Red Pen: </a:t>
                      </a:r>
                      <a:r>
                        <a:rPr lang="en-GB" sz="1600" b="0" i="0" kern="1200" baseline="0" dirty="0" smtClean="0">
                          <a:solidFill>
                            <a:srgbClr val="FF0000"/>
                          </a:solidFill>
                          <a:latin typeface="Comic Sans MS" panose="030F0702030302020204" pitchFamily="66" charset="0"/>
                          <a:ea typeface="+mn-ea"/>
                          <a:cs typeface="+mn-cs"/>
                        </a:rPr>
                        <a:t>Draw a graph showing the ups and downs of Mitch’s feelings during the story – label with quotes from the text.</a:t>
                      </a:r>
                    </a:p>
                    <a:p>
                      <a:endParaRPr lang="en-GB" sz="1600" b="0" i="0" dirty="0" smtClean="0">
                        <a:solidFill>
                          <a:schemeClr val="tx1"/>
                        </a:solidFill>
                        <a:latin typeface="Comic Sans MS" panose="030F0702030302020204" pitchFamily="66" charset="0"/>
                      </a:endParaRPr>
                    </a:p>
                    <a:p>
                      <a:endParaRPr lang="en-GB" sz="1600" b="0" i="0" kern="1200" baseline="0" dirty="0" smtClean="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6103788"/>
                  </a:ext>
                </a:extLst>
              </a:tr>
            </a:tbl>
          </a:graphicData>
        </a:graphic>
      </p:graphicFrame>
      <p:pic>
        <p:nvPicPr>
          <p:cNvPr id="1026"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4928" t="19212" r="57764" b="52567"/>
          <a:stretch/>
        </p:blipFill>
        <p:spPr bwMode="auto">
          <a:xfrm>
            <a:off x="2328203" y="0"/>
            <a:ext cx="1688123" cy="168812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assessment"/>
          <p:cNvPicPr>
            <a:picLocks noChangeAspect="1" noChangeArrowheads="1"/>
          </p:cNvPicPr>
          <p:nvPr/>
        </p:nvPicPr>
        <p:blipFill rotWithShape="1">
          <a:blip r:embed="rId2">
            <a:clrChange>
              <a:clrFrom>
                <a:srgbClr val="FFFEFA"/>
              </a:clrFrom>
              <a:clrTo>
                <a:srgbClr val="FFFEFA">
                  <a:alpha val="0"/>
                </a:srgbClr>
              </a:clrTo>
            </a:clrChange>
            <a:extLst>
              <a:ext uri="{28A0092B-C50C-407E-A947-70E740481C1C}">
                <a14:useLocalDpi xmlns:a14="http://schemas.microsoft.com/office/drawing/2010/main" val="0"/>
              </a:ext>
            </a:extLst>
          </a:blip>
          <a:srcRect l="46707" t="40143" r="29254" b="40749"/>
          <a:stretch/>
        </p:blipFill>
        <p:spPr bwMode="auto">
          <a:xfrm>
            <a:off x="4867422" y="432538"/>
            <a:ext cx="2575560" cy="125558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7910" t="69775" r="7871" b="8304"/>
          <a:stretch/>
        </p:blipFill>
        <p:spPr bwMode="auto">
          <a:xfrm>
            <a:off x="9228406" y="546470"/>
            <a:ext cx="2082018" cy="1155721"/>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rotWithShape="1">
          <a:blip r:embed="rId3"/>
          <a:srcRect l="40094" t="22768" r="6595" b="13661"/>
          <a:stretch/>
        </p:blipFill>
        <p:spPr>
          <a:xfrm>
            <a:off x="0" y="4165322"/>
            <a:ext cx="4016326" cy="2692678"/>
          </a:xfrm>
          <a:prstGeom prst="rect">
            <a:avLst/>
          </a:prstGeom>
        </p:spPr>
      </p:pic>
    </p:spTree>
    <p:extLst>
      <p:ext uri="{BB962C8B-B14F-4D97-AF65-F5344CB8AC3E}">
        <p14:creationId xmlns:p14="http://schemas.microsoft.com/office/powerpoint/2010/main" val="404277303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40094" t="22946" r="6595" b="14197"/>
          <a:stretch/>
        </p:blipFill>
        <p:spPr>
          <a:xfrm>
            <a:off x="-1" y="0"/>
            <a:ext cx="10319657" cy="6840904"/>
          </a:xfrm>
          <a:prstGeom prst="rect">
            <a:avLst/>
          </a:prstGeom>
        </p:spPr>
      </p:pic>
    </p:spTree>
    <p:extLst>
      <p:ext uri="{BB962C8B-B14F-4D97-AF65-F5344CB8AC3E}">
        <p14:creationId xmlns:p14="http://schemas.microsoft.com/office/powerpoint/2010/main" val="28452027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2404534"/>
            <a:ext cx="8523624" cy="1646302"/>
          </a:xfrm>
        </p:spPr>
        <p:txBody>
          <a:bodyPr/>
          <a:lstStyle/>
          <a:p>
            <a:r>
              <a:rPr lang="en-GB" sz="4400" dirty="0" smtClean="0">
                <a:latin typeface="Comic Sans MS" panose="030F0702030302020204" pitchFamily="66" charset="0"/>
              </a:rPr>
              <a:t>Wednesday 19</a:t>
            </a:r>
            <a:r>
              <a:rPr lang="en-GB" sz="4400" baseline="30000" dirty="0" smtClean="0">
                <a:latin typeface="Comic Sans MS" panose="030F0702030302020204" pitchFamily="66" charset="0"/>
              </a:rPr>
              <a:t>th</a:t>
            </a:r>
            <a:r>
              <a:rPr lang="en-GB" sz="4400" dirty="0" smtClean="0">
                <a:latin typeface="Comic Sans MS" panose="030F0702030302020204" pitchFamily="66" charset="0"/>
              </a:rPr>
              <a:t> January 2022</a:t>
            </a:r>
            <a:endParaRPr lang="en-GB" sz="4400" dirty="0">
              <a:latin typeface="Comic Sans MS" panose="030F0702030302020204" pitchFamily="66" charset="0"/>
            </a:endParaRPr>
          </a:p>
        </p:txBody>
      </p:sp>
      <p:sp>
        <p:nvSpPr>
          <p:cNvPr id="3" name="Subtitle 2"/>
          <p:cNvSpPr>
            <a:spLocks noGrp="1"/>
          </p:cNvSpPr>
          <p:nvPr>
            <p:ph type="subTitle" idx="1"/>
          </p:nvPr>
        </p:nvSpPr>
        <p:spPr/>
        <p:txBody>
          <a:bodyPr>
            <a:normAutofit/>
          </a:bodyPr>
          <a:lstStyle/>
          <a:p>
            <a:r>
              <a:rPr lang="en-GB" sz="2800" dirty="0" smtClean="0">
                <a:latin typeface="Comic Sans MS" panose="030F0702030302020204" pitchFamily="66" charset="0"/>
              </a:rPr>
              <a:t>LO: </a:t>
            </a:r>
            <a:r>
              <a:rPr lang="en-GB" sz="2800" dirty="0" smtClean="0">
                <a:latin typeface="Comic Sans MS" panose="030F0702030302020204" pitchFamily="66" charset="0"/>
              </a:rPr>
              <a:t>To </a:t>
            </a:r>
            <a:r>
              <a:rPr lang="en-GB" sz="2800" dirty="0" smtClean="0">
                <a:latin typeface="Comic Sans MS" panose="030F0702030302020204" pitchFamily="66" charset="0"/>
              </a:rPr>
              <a:t>write with purpose</a:t>
            </a:r>
          </a:p>
          <a:p>
            <a:r>
              <a:rPr lang="en-GB" sz="2800" dirty="0" smtClean="0">
                <a:latin typeface="Comic Sans MS" panose="030F0702030302020204" pitchFamily="66" charset="0"/>
              </a:rPr>
              <a:t>C: Warning Story</a:t>
            </a:r>
            <a:endParaRPr lang="en-GB" sz="2800" dirty="0">
              <a:latin typeface="Comic Sans MS" panose="030F0702030302020204" pitchFamily="66" charset="0"/>
            </a:endParaRPr>
          </a:p>
        </p:txBody>
      </p:sp>
    </p:spTree>
    <p:extLst>
      <p:ext uri="{BB962C8B-B14F-4D97-AF65-F5344CB8AC3E}">
        <p14:creationId xmlns:p14="http://schemas.microsoft.com/office/powerpoint/2010/main" val="35886756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3017520"/>
            <a:ext cx="8596668" cy="3663922"/>
          </a:xfrm>
        </p:spPr>
        <p:txBody>
          <a:bodyPr>
            <a:normAutofit/>
          </a:bodyPr>
          <a:lstStyle/>
          <a:p>
            <a:r>
              <a:rPr lang="en-GB" sz="2800" dirty="0" smtClean="0">
                <a:latin typeface="Comic Sans MS" panose="030F0702030302020204" pitchFamily="66" charset="0"/>
              </a:rPr>
              <a:t>Over the coming weeks, you are going to be writing your own warning stories!</a:t>
            </a:r>
          </a:p>
          <a:p>
            <a:endParaRPr lang="en-GB" sz="2800" dirty="0">
              <a:latin typeface="Comic Sans MS" panose="030F0702030302020204" pitchFamily="66" charset="0"/>
            </a:endParaRPr>
          </a:p>
          <a:p>
            <a:r>
              <a:rPr lang="en-GB" sz="2800" dirty="0" smtClean="0">
                <a:latin typeface="Comic Sans MS" panose="030F0702030302020204" pitchFamily="66" charset="0"/>
              </a:rPr>
              <a:t>Thinking about our learning in English and Geography this term – what might our warning story be about?</a:t>
            </a:r>
          </a:p>
          <a:p>
            <a:r>
              <a:rPr lang="en-GB" sz="2800" dirty="0" smtClean="0">
                <a:latin typeface="Comic Sans MS" panose="030F0702030302020204" pitchFamily="66" charset="0"/>
              </a:rPr>
              <a:t>What could we warn someone </a:t>
            </a:r>
            <a:r>
              <a:rPr lang="en-GB" sz="2800" b="1" dirty="0" smtClean="0">
                <a:latin typeface="Comic Sans MS" panose="030F0702030302020204" pitchFamily="66" charset="0"/>
              </a:rPr>
              <a:t>not</a:t>
            </a:r>
            <a:r>
              <a:rPr lang="en-GB" sz="2800" dirty="0" smtClean="0">
                <a:latin typeface="Comic Sans MS" panose="030F0702030302020204" pitchFamily="66" charset="0"/>
              </a:rPr>
              <a:t> to do?</a:t>
            </a:r>
            <a:endParaRPr lang="en-GB" sz="2800" dirty="0">
              <a:latin typeface="Comic Sans MS" panose="030F0702030302020204" pitchFamily="66" charset="0"/>
            </a:endParaRPr>
          </a:p>
        </p:txBody>
      </p:sp>
      <p:pic>
        <p:nvPicPr>
          <p:cNvPr id="4" name="Picture 2" descr="Image result for warn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1676" y="122783"/>
            <a:ext cx="5087984" cy="26778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67716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3908" y="309154"/>
            <a:ext cx="8596668" cy="1320800"/>
          </a:xfrm>
        </p:spPr>
        <p:txBody>
          <a:bodyPr>
            <a:noAutofit/>
          </a:bodyPr>
          <a:lstStyle/>
          <a:p>
            <a:pPr algn="ctr"/>
            <a:r>
              <a:rPr lang="en-GB" sz="4400" dirty="0" smtClean="0">
                <a:latin typeface="Comic Sans MS" panose="030F0702030302020204" pitchFamily="66" charset="0"/>
              </a:rPr>
              <a:t>Warn humans </a:t>
            </a:r>
            <a:r>
              <a:rPr lang="en-GB" sz="4400" b="1" dirty="0" smtClean="0">
                <a:latin typeface="Comic Sans MS" panose="030F0702030302020204" pitchFamily="66" charset="0"/>
              </a:rPr>
              <a:t>not</a:t>
            </a:r>
            <a:r>
              <a:rPr lang="en-GB" sz="4400" dirty="0" smtClean="0">
                <a:latin typeface="Comic Sans MS" panose="030F0702030302020204" pitchFamily="66" charset="0"/>
              </a:rPr>
              <a:t> to destroy the rainforests!</a:t>
            </a:r>
            <a:endParaRPr lang="en-GB" sz="4400" dirty="0">
              <a:latin typeface="Comic Sans MS" panose="030F0702030302020204" pitchFamily="66" charset="0"/>
            </a:endParaRPr>
          </a:p>
        </p:txBody>
      </p:sp>
      <p:sp>
        <p:nvSpPr>
          <p:cNvPr id="3" name="Content Placeholder 2"/>
          <p:cNvSpPr>
            <a:spLocks noGrp="1"/>
          </p:cNvSpPr>
          <p:nvPr>
            <p:ph idx="1"/>
          </p:nvPr>
        </p:nvSpPr>
        <p:spPr>
          <a:xfrm>
            <a:off x="643908" y="2370356"/>
            <a:ext cx="8596668" cy="3880773"/>
          </a:xfrm>
        </p:spPr>
        <p:txBody>
          <a:bodyPr>
            <a:noAutofit/>
          </a:bodyPr>
          <a:lstStyle/>
          <a:p>
            <a:r>
              <a:rPr lang="en-GB" sz="2800" dirty="0" smtClean="0">
                <a:latin typeface="Comic Sans MS" panose="030F0702030302020204" pitchFamily="66" charset="0"/>
              </a:rPr>
              <a:t>Your warning story will be about someone warning the main character not to destroy the rainforests but they go and do it anyway!</a:t>
            </a:r>
          </a:p>
          <a:p>
            <a:endParaRPr lang="en-GB" sz="2800" dirty="0">
              <a:latin typeface="Comic Sans MS" panose="030F0702030302020204" pitchFamily="66" charset="0"/>
            </a:endParaRPr>
          </a:p>
          <a:p>
            <a:r>
              <a:rPr lang="en-GB" sz="2800" dirty="0" smtClean="0">
                <a:latin typeface="Comic Sans MS" panose="030F0702030302020204" pitchFamily="66" charset="0"/>
              </a:rPr>
              <a:t>What might happen if humans destroy the rainforest?</a:t>
            </a:r>
          </a:p>
          <a:p>
            <a:r>
              <a:rPr lang="en-GB" sz="2800" dirty="0" smtClean="0">
                <a:latin typeface="Comic Sans MS" panose="030F0702030302020204" pitchFamily="66" charset="0"/>
              </a:rPr>
              <a:t>How might the main character or the rainforests be rescued?</a:t>
            </a:r>
            <a:endParaRPr lang="en-GB" sz="2800" dirty="0">
              <a:latin typeface="Comic Sans MS" panose="030F0702030302020204" pitchFamily="66" charset="0"/>
            </a:endParaRPr>
          </a:p>
        </p:txBody>
      </p:sp>
      <p:pic>
        <p:nvPicPr>
          <p:cNvPr id="18434" name="Picture 2" descr="Image result for think pair sha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40576" y="4545874"/>
            <a:ext cx="2951424" cy="2312126"/>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Image result for rainforest da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03524" y="-28035"/>
            <a:ext cx="2888476" cy="1922150"/>
          </a:xfrm>
          <a:prstGeom prst="rect">
            <a:avLst/>
          </a:prstGeom>
          <a:noFill/>
          <a:extLst>
            <a:ext uri="{909E8E84-426E-40DD-AFC4-6F175D3DCCD1}">
              <a14:hiddenFill xmlns:a14="http://schemas.microsoft.com/office/drawing/2010/main">
                <a:solidFill>
                  <a:srgbClr val="FFFFFF"/>
                </a:solidFill>
              </a14:hiddenFill>
            </a:ext>
          </a:extLst>
        </p:spPr>
      </p:pic>
      <p:pic>
        <p:nvPicPr>
          <p:cNvPr id="18438" name="Picture 6" descr="Image result for rainforest da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03524" y="1894115"/>
            <a:ext cx="2888476" cy="19181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56356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69966"/>
            <a:ext cx="8596668" cy="1320800"/>
          </a:xfrm>
        </p:spPr>
        <p:txBody>
          <a:bodyPr>
            <a:normAutofit/>
          </a:bodyPr>
          <a:lstStyle/>
          <a:p>
            <a:r>
              <a:rPr lang="en-GB" sz="4400" dirty="0" smtClean="0">
                <a:latin typeface="Comic Sans MS" panose="030F0702030302020204" pitchFamily="66" charset="0"/>
              </a:rPr>
              <a:t>Your story</a:t>
            </a:r>
            <a:endParaRPr lang="en-GB" sz="4400" dirty="0">
              <a:latin typeface="Comic Sans MS" panose="030F0702030302020204" pitchFamily="66" charset="0"/>
            </a:endParaRPr>
          </a:p>
        </p:txBody>
      </p:sp>
      <p:sp>
        <p:nvSpPr>
          <p:cNvPr id="3" name="Content Placeholder 2"/>
          <p:cNvSpPr>
            <a:spLocks noGrp="1"/>
          </p:cNvSpPr>
          <p:nvPr>
            <p:ph idx="1"/>
          </p:nvPr>
        </p:nvSpPr>
        <p:spPr>
          <a:xfrm>
            <a:off x="677334" y="1363755"/>
            <a:ext cx="8596668" cy="3880773"/>
          </a:xfrm>
        </p:spPr>
        <p:txBody>
          <a:bodyPr>
            <a:noAutofit/>
          </a:bodyPr>
          <a:lstStyle/>
          <a:p>
            <a:r>
              <a:rPr lang="en-GB" sz="2400" i="1" dirty="0" smtClean="0">
                <a:latin typeface="Comic Sans MS" panose="030F0702030302020204" pitchFamily="66" charset="0"/>
              </a:rPr>
              <a:t>Who is the main character?</a:t>
            </a:r>
          </a:p>
          <a:p>
            <a:r>
              <a:rPr lang="en-GB" sz="2400" i="1" dirty="0" smtClean="0">
                <a:latin typeface="Comic Sans MS" panose="030F0702030302020204" pitchFamily="66" charset="0"/>
              </a:rPr>
              <a:t>What have they been warned not to do?</a:t>
            </a:r>
          </a:p>
          <a:p>
            <a:r>
              <a:rPr lang="en-GB" sz="2400" i="1" dirty="0" smtClean="0">
                <a:latin typeface="Comic Sans MS" panose="030F0702030302020204" pitchFamily="66" charset="0"/>
              </a:rPr>
              <a:t>Who or what warned them?</a:t>
            </a:r>
          </a:p>
          <a:p>
            <a:r>
              <a:rPr lang="en-GB" sz="2400" i="1" dirty="0" smtClean="0">
                <a:latin typeface="Comic Sans MS" panose="030F0702030302020204" pitchFamily="66" charset="0"/>
              </a:rPr>
              <a:t>Where are they?</a:t>
            </a:r>
          </a:p>
          <a:p>
            <a:r>
              <a:rPr lang="en-GB" sz="2400" i="1" dirty="0" smtClean="0">
                <a:latin typeface="Comic Sans MS" panose="030F0702030302020204" pitchFamily="66" charset="0"/>
              </a:rPr>
              <a:t>What are they doing?</a:t>
            </a:r>
          </a:p>
          <a:p>
            <a:r>
              <a:rPr lang="en-GB" sz="2400" i="1" dirty="0" smtClean="0">
                <a:latin typeface="Comic Sans MS" panose="030F0702030302020204" pitchFamily="66" charset="0"/>
              </a:rPr>
              <a:t>Why are they there?</a:t>
            </a:r>
          </a:p>
          <a:p>
            <a:r>
              <a:rPr lang="en-GB" sz="2400" i="1" dirty="0" smtClean="0">
                <a:latin typeface="Comic Sans MS" panose="030F0702030302020204" pitchFamily="66" charset="0"/>
              </a:rPr>
              <a:t>How are they feeling? </a:t>
            </a:r>
          </a:p>
          <a:p>
            <a:endParaRPr lang="en-GB" sz="2400" dirty="0">
              <a:latin typeface="Comic Sans MS" panose="030F0702030302020204" pitchFamily="66" charset="0"/>
            </a:endParaRPr>
          </a:p>
          <a:p>
            <a:r>
              <a:rPr lang="en-GB" sz="2400" dirty="0" smtClean="0">
                <a:latin typeface="Comic Sans MS" panose="030F0702030302020204" pitchFamily="66" charset="0"/>
              </a:rPr>
              <a:t>In pairs/small groups – look at the questions and discuss how you would answer them.</a:t>
            </a:r>
          </a:p>
          <a:p>
            <a:r>
              <a:rPr lang="en-GB" sz="2400" dirty="0" smtClean="0">
                <a:latin typeface="Comic Sans MS" panose="030F0702030302020204" pitchFamily="66" charset="0"/>
              </a:rPr>
              <a:t>You might like to write your answers on your whiteboard.</a:t>
            </a:r>
            <a:endParaRPr lang="en-GB" sz="2400" dirty="0">
              <a:latin typeface="Comic Sans MS" panose="030F0702030302020204" pitchFamily="66" charset="0"/>
            </a:endParaRPr>
          </a:p>
        </p:txBody>
      </p:sp>
      <p:pic>
        <p:nvPicPr>
          <p:cNvPr id="21506" name="Picture 2" descr="Image result for thinking clipart"/>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948057" y="0"/>
            <a:ext cx="3243943" cy="32467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61052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95652"/>
            <a:ext cx="8596668" cy="1320800"/>
          </a:xfrm>
        </p:spPr>
        <p:txBody>
          <a:bodyPr>
            <a:normAutofit/>
          </a:bodyPr>
          <a:lstStyle/>
          <a:p>
            <a:r>
              <a:rPr lang="en-GB" sz="4400" dirty="0" smtClean="0">
                <a:latin typeface="Comic Sans MS" panose="030F0702030302020204" pitchFamily="66" charset="0"/>
              </a:rPr>
              <a:t>Your story</a:t>
            </a:r>
            <a:endParaRPr lang="en-GB" sz="4400" dirty="0">
              <a:latin typeface="Comic Sans MS" panose="030F0702030302020204" pitchFamily="66" charset="0"/>
            </a:endParaRPr>
          </a:p>
        </p:txBody>
      </p:sp>
      <p:sp>
        <p:nvSpPr>
          <p:cNvPr id="3" name="Content Placeholder 2"/>
          <p:cNvSpPr>
            <a:spLocks noGrp="1"/>
          </p:cNvSpPr>
          <p:nvPr>
            <p:ph idx="1"/>
          </p:nvPr>
        </p:nvSpPr>
        <p:spPr>
          <a:xfrm>
            <a:off x="677334" y="1468258"/>
            <a:ext cx="8596668" cy="3880773"/>
          </a:xfrm>
        </p:spPr>
        <p:txBody>
          <a:bodyPr>
            <a:noAutofit/>
          </a:bodyPr>
          <a:lstStyle/>
          <a:p>
            <a:r>
              <a:rPr lang="en-GB" sz="2400" i="1" dirty="0" smtClean="0">
                <a:latin typeface="Comic Sans MS" panose="030F0702030302020204" pitchFamily="66" charset="0"/>
              </a:rPr>
              <a:t>Who is the main character?</a:t>
            </a:r>
          </a:p>
          <a:p>
            <a:r>
              <a:rPr lang="en-GB" sz="2400" i="1" dirty="0" smtClean="0">
                <a:latin typeface="Comic Sans MS" panose="030F0702030302020204" pitchFamily="66" charset="0"/>
              </a:rPr>
              <a:t>What have they been warned not to do?</a:t>
            </a:r>
          </a:p>
          <a:p>
            <a:r>
              <a:rPr lang="en-GB" sz="2400" i="1" dirty="0" smtClean="0">
                <a:latin typeface="Comic Sans MS" panose="030F0702030302020204" pitchFamily="66" charset="0"/>
              </a:rPr>
              <a:t>Who or what warned them?</a:t>
            </a:r>
          </a:p>
          <a:p>
            <a:r>
              <a:rPr lang="en-GB" sz="2400" i="1" dirty="0" smtClean="0">
                <a:latin typeface="Comic Sans MS" panose="030F0702030302020204" pitchFamily="66" charset="0"/>
              </a:rPr>
              <a:t>Where are they?</a:t>
            </a:r>
          </a:p>
          <a:p>
            <a:r>
              <a:rPr lang="en-GB" sz="2400" i="1" dirty="0" smtClean="0">
                <a:latin typeface="Comic Sans MS" panose="030F0702030302020204" pitchFamily="66" charset="0"/>
              </a:rPr>
              <a:t>What are they doing?</a:t>
            </a:r>
          </a:p>
          <a:p>
            <a:r>
              <a:rPr lang="en-GB" sz="2400" i="1" dirty="0" smtClean="0">
                <a:latin typeface="Comic Sans MS" panose="030F0702030302020204" pitchFamily="66" charset="0"/>
              </a:rPr>
              <a:t>Why are they there?</a:t>
            </a:r>
          </a:p>
          <a:p>
            <a:r>
              <a:rPr lang="en-GB" sz="2400" i="1" dirty="0" smtClean="0">
                <a:latin typeface="Comic Sans MS" panose="030F0702030302020204" pitchFamily="66" charset="0"/>
              </a:rPr>
              <a:t>How are they feeling? </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Let’s share some ideas with the class!</a:t>
            </a:r>
          </a:p>
          <a:p>
            <a:r>
              <a:rPr lang="en-GB" sz="2400" dirty="0" smtClean="0">
                <a:latin typeface="Comic Sans MS" panose="030F0702030302020204" pitchFamily="66" charset="0"/>
              </a:rPr>
              <a:t>There might be some ideas we could magpie. </a:t>
            </a:r>
            <a:endParaRPr lang="en-GB" sz="2400" dirty="0">
              <a:latin typeface="Comic Sans MS" panose="030F0702030302020204" pitchFamily="66" charset="0"/>
            </a:endParaRPr>
          </a:p>
        </p:txBody>
      </p:sp>
    </p:spTree>
    <p:extLst>
      <p:ext uri="{BB962C8B-B14F-4D97-AF65-F5344CB8AC3E}">
        <p14:creationId xmlns:p14="http://schemas.microsoft.com/office/powerpoint/2010/main" val="10391796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28822652"/>
              </p:ext>
            </p:extLst>
          </p:nvPr>
        </p:nvGraphicFramePr>
        <p:xfrm>
          <a:off x="0" y="0"/>
          <a:ext cx="12192000" cy="6972918"/>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012736042"/>
                    </a:ext>
                  </a:extLst>
                </a:gridCol>
                <a:gridCol w="4064000">
                  <a:extLst>
                    <a:ext uri="{9D8B030D-6E8A-4147-A177-3AD203B41FA5}">
                      <a16:colId xmlns:a16="http://schemas.microsoft.com/office/drawing/2014/main" val="3476109582"/>
                    </a:ext>
                  </a:extLst>
                </a:gridCol>
                <a:gridCol w="4064000">
                  <a:extLst>
                    <a:ext uri="{9D8B030D-6E8A-4147-A177-3AD203B41FA5}">
                      <a16:colId xmlns:a16="http://schemas.microsoft.com/office/drawing/2014/main" val="1446775529"/>
                    </a:ext>
                  </a:extLst>
                </a:gridCol>
              </a:tblGrid>
              <a:tr h="1760838">
                <a:tc>
                  <a:txBody>
                    <a:bodyPr/>
                    <a:lstStyle/>
                    <a:p>
                      <a:r>
                        <a:rPr lang="en-GB" sz="2800" b="0" dirty="0" smtClean="0">
                          <a:solidFill>
                            <a:schemeClr val="tx1"/>
                          </a:solidFill>
                          <a:latin typeface="Comic Sans MS" panose="030F0702030302020204" pitchFamily="66" charset="0"/>
                        </a:rPr>
                        <a:t>Paddling</a:t>
                      </a:r>
                    </a:p>
                    <a:p>
                      <a:endParaRPr lang="en-GB" sz="2000" b="0" kern="1200" dirty="0" smtClean="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smtClean="0">
                          <a:solidFill>
                            <a:schemeClr val="tx1"/>
                          </a:solidFill>
                          <a:latin typeface="Comic Sans MS" panose="030F0702030302020204" pitchFamily="66" charset="0"/>
                        </a:rPr>
                        <a:t>Snorkelling</a:t>
                      </a:r>
                    </a:p>
                    <a:p>
                      <a:endParaRPr lang="en-GB" sz="28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smtClean="0">
                          <a:solidFill>
                            <a:schemeClr val="tx1"/>
                          </a:solidFill>
                          <a:latin typeface="Comic Sans MS" panose="030F0702030302020204" pitchFamily="66" charset="0"/>
                        </a:rPr>
                        <a:t>Diving</a:t>
                      </a:r>
                      <a:endParaRPr lang="en-GB" sz="28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00373932"/>
                  </a:ext>
                </a:extLst>
              </a:tr>
              <a:tr h="5097162">
                <a:tc>
                  <a:txBody>
                    <a:bodyPr/>
                    <a:lstStyle/>
                    <a:p>
                      <a:r>
                        <a:rPr lang="en-GB" sz="1600" b="1" i="0" dirty="0" smtClean="0">
                          <a:solidFill>
                            <a:schemeClr val="tx1"/>
                          </a:solidFill>
                          <a:latin typeface="Comic Sans MS" panose="030F0702030302020204" pitchFamily="66" charset="0"/>
                        </a:rPr>
                        <a:t>With LSA</a:t>
                      </a:r>
                    </a:p>
                    <a:p>
                      <a:endParaRPr lang="en-GB" sz="1600" b="1" i="0" dirty="0" smtClean="0">
                        <a:solidFill>
                          <a:schemeClr val="tx1"/>
                        </a:solidFill>
                        <a:latin typeface="Comic Sans MS" panose="030F0702030302020204" pitchFamily="66" charset="0"/>
                      </a:endParaRPr>
                    </a:p>
                    <a:p>
                      <a:r>
                        <a:rPr lang="en-GB" sz="1600" b="0" i="0" dirty="0" smtClean="0">
                          <a:solidFill>
                            <a:schemeClr val="tx1"/>
                          </a:solidFill>
                          <a:latin typeface="Comic Sans MS" panose="030F0702030302020204" pitchFamily="66" charset="0"/>
                        </a:rPr>
                        <a:t>Activity 1 – Write</a:t>
                      </a:r>
                      <a:r>
                        <a:rPr lang="en-GB" sz="1600" b="0" i="0" baseline="0" dirty="0" smtClean="0">
                          <a:solidFill>
                            <a:schemeClr val="tx1"/>
                          </a:solidFill>
                          <a:latin typeface="Comic Sans MS" panose="030F0702030302020204" pitchFamily="66" charset="0"/>
                        </a:rPr>
                        <a:t> down the answers to the questions about your warning story.</a:t>
                      </a:r>
                    </a:p>
                    <a:p>
                      <a:endParaRPr lang="en-GB" sz="1600" b="0" i="0" baseline="0" dirty="0" smtClean="0">
                        <a:solidFill>
                          <a:schemeClr val="tx1"/>
                        </a:solidFill>
                        <a:latin typeface="Comic Sans MS" panose="030F0702030302020204" pitchFamily="66" charset="0"/>
                      </a:endParaRPr>
                    </a:p>
                    <a:p>
                      <a:r>
                        <a:rPr lang="en-GB" sz="1600" b="0" i="0" baseline="0" dirty="0" smtClean="0">
                          <a:solidFill>
                            <a:schemeClr val="tx1"/>
                          </a:solidFill>
                          <a:latin typeface="Comic Sans MS" panose="030F0702030302020204" pitchFamily="66" charset="0"/>
                        </a:rPr>
                        <a:t>Activity 2 – Walk around the classroom and ask the questions to different children. </a:t>
                      </a:r>
                    </a:p>
                    <a:p>
                      <a:endParaRPr lang="en-GB" sz="1600" b="0" i="0" baseline="0" dirty="0" smtClean="0">
                        <a:solidFill>
                          <a:schemeClr val="tx1"/>
                        </a:solidFill>
                        <a:latin typeface="Comic Sans MS" panose="030F0702030302020204" pitchFamily="66" charset="0"/>
                      </a:endParaRPr>
                    </a:p>
                    <a:p>
                      <a:r>
                        <a:rPr lang="en-GB" sz="1600" b="0" i="1" baseline="0" dirty="0" smtClean="0">
                          <a:solidFill>
                            <a:schemeClr val="tx1"/>
                          </a:solidFill>
                          <a:latin typeface="Comic Sans MS" panose="030F0702030302020204" pitchFamily="66" charset="0"/>
                        </a:rPr>
                        <a:t>Has everyone answered the questions?</a:t>
                      </a:r>
                    </a:p>
                    <a:p>
                      <a:r>
                        <a:rPr lang="en-GB" sz="1600" b="0" i="1" baseline="0" dirty="0" smtClean="0">
                          <a:solidFill>
                            <a:schemeClr val="tx1"/>
                          </a:solidFill>
                          <a:latin typeface="Comic Sans MS" panose="030F0702030302020204" pitchFamily="66" charset="0"/>
                        </a:rPr>
                        <a:t>Are there answers clear?</a:t>
                      </a:r>
                    </a:p>
                    <a:p>
                      <a:r>
                        <a:rPr lang="en-GB" sz="1600" b="0" i="1" baseline="0" dirty="0" smtClean="0">
                          <a:solidFill>
                            <a:schemeClr val="tx1"/>
                          </a:solidFill>
                          <a:latin typeface="Comic Sans MS" panose="030F0702030302020204" pitchFamily="66" charset="0"/>
                        </a:rPr>
                        <a:t>Do they have enough detail?</a:t>
                      </a:r>
                    </a:p>
                    <a:p>
                      <a:r>
                        <a:rPr lang="en-GB" sz="1600" b="0" i="1" baseline="0" dirty="0" smtClean="0">
                          <a:solidFill>
                            <a:schemeClr val="tx1"/>
                          </a:solidFill>
                          <a:latin typeface="Comic Sans MS" panose="030F0702030302020204" pitchFamily="66" charset="0"/>
                        </a:rPr>
                        <a:t>Is there anything they could add?</a:t>
                      </a:r>
                    </a:p>
                    <a:p>
                      <a:endParaRPr lang="en-GB" sz="1600" b="0" i="0" baseline="0" dirty="0" smtClean="0">
                        <a:solidFill>
                          <a:schemeClr val="tx1"/>
                        </a:solidFill>
                        <a:latin typeface="Comic Sans MS" panose="030F0702030302020204" pitchFamily="66" charset="0"/>
                      </a:endParaRPr>
                    </a:p>
                    <a:p>
                      <a:r>
                        <a:rPr lang="en-GB" sz="1600" b="1" i="0" baseline="0" dirty="0" smtClean="0">
                          <a:solidFill>
                            <a:srgbClr val="FF0000"/>
                          </a:solidFill>
                          <a:latin typeface="Comic Sans MS" panose="030F0702030302020204" pitchFamily="66" charset="0"/>
                        </a:rPr>
                        <a:t>Red Pen: </a:t>
                      </a:r>
                      <a:r>
                        <a:rPr lang="en-GB" sz="1600" b="0" i="0" baseline="0" dirty="0" smtClean="0">
                          <a:solidFill>
                            <a:srgbClr val="FF0000"/>
                          </a:solidFill>
                          <a:latin typeface="Comic Sans MS" panose="030F0702030302020204" pitchFamily="66" charset="0"/>
                        </a:rPr>
                        <a:t>Read </a:t>
                      </a:r>
                      <a:r>
                        <a:rPr lang="en-GB" sz="1600" b="0" i="1" baseline="0" dirty="0" smtClean="0">
                          <a:solidFill>
                            <a:srgbClr val="FF0000"/>
                          </a:solidFill>
                          <a:latin typeface="Comic Sans MS" panose="030F0702030302020204" pitchFamily="66" charset="0"/>
                        </a:rPr>
                        <a:t>A Caravan </a:t>
                      </a:r>
                      <a:r>
                        <a:rPr lang="en-GB" sz="1600" b="0" i="0" baseline="0" dirty="0" smtClean="0">
                          <a:solidFill>
                            <a:srgbClr val="FF0000"/>
                          </a:solidFill>
                          <a:latin typeface="Comic Sans MS" panose="030F0702030302020204" pitchFamily="66" charset="0"/>
                        </a:rPr>
                        <a:t>again from last lesson and look for any words/phrases you could use in your own warning story. Write these words/phrases in your books under today’s work. </a:t>
                      </a:r>
                      <a:endParaRPr lang="en-GB" sz="1600" b="1" i="0" dirty="0" smtClean="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600" b="0" i="0" dirty="0" smtClean="0">
                        <a:solidFill>
                          <a:schemeClr val="tx1"/>
                        </a:solidFill>
                        <a:latin typeface="Comic Sans MS" panose="030F0702030302020204" pitchFamily="66" charset="0"/>
                      </a:endParaRPr>
                    </a:p>
                    <a:p>
                      <a:endParaRPr lang="en-GB" sz="1600" b="0" i="0" dirty="0" smtClean="0">
                        <a:solidFill>
                          <a:schemeClr val="tx1"/>
                        </a:solidFill>
                        <a:latin typeface="Comic Sans MS" panose="030F0702030302020204" pitchFamily="66" charset="0"/>
                      </a:endParaRPr>
                    </a:p>
                    <a:p>
                      <a:r>
                        <a:rPr lang="en-GB" sz="1600" b="0" i="0" dirty="0" smtClean="0">
                          <a:solidFill>
                            <a:schemeClr val="tx1"/>
                          </a:solidFill>
                          <a:latin typeface="Comic Sans MS" panose="030F0702030302020204" pitchFamily="66" charset="0"/>
                        </a:rPr>
                        <a:t>Activity 1 – Write</a:t>
                      </a:r>
                      <a:r>
                        <a:rPr lang="en-GB" sz="1600" b="0" i="0" baseline="0" dirty="0" smtClean="0">
                          <a:solidFill>
                            <a:schemeClr val="tx1"/>
                          </a:solidFill>
                          <a:latin typeface="Comic Sans MS" panose="030F0702030302020204" pitchFamily="66" charset="0"/>
                        </a:rPr>
                        <a:t> down the answers to the questions about your warning story.</a:t>
                      </a:r>
                    </a:p>
                    <a:p>
                      <a:endParaRPr lang="en-GB" sz="1600" b="0" i="0" baseline="0" dirty="0" smtClean="0">
                        <a:solidFill>
                          <a:schemeClr val="tx1"/>
                        </a:solidFill>
                        <a:latin typeface="Comic Sans MS" panose="030F0702030302020204" pitchFamily="66" charset="0"/>
                      </a:endParaRPr>
                    </a:p>
                    <a:p>
                      <a:r>
                        <a:rPr lang="en-GB" sz="1600" b="0" i="0" baseline="0" dirty="0" smtClean="0">
                          <a:solidFill>
                            <a:schemeClr val="tx1"/>
                          </a:solidFill>
                          <a:latin typeface="Comic Sans MS" panose="030F0702030302020204" pitchFamily="66" charset="0"/>
                        </a:rPr>
                        <a:t>Activity 2 – Walk around the classroom and ask the questions to different children. </a:t>
                      </a:r>
                    </a:p>
                    <a:p>
                      <a:endParaRPr lang="en-GB" sz="1600" b="0" i="0" baseline="0" dirty="0" smtClean="0">
                        <a:solidFill>
                          <a:schemeClr val="tx1"/>
                        </a:solidFill>
                        <a:latin typeface="Comic Sans MS" panose="030F0702030302020204" pitchFamily="66" charset="0"/>
                      </a:endParaRPr>
                    </a:p>
                    <a:p>
                      <a:r>
                        <a:rPr lang="en-GB" sz="1600" b="0" i="1" baseline="0" dirty="0" smtClean="0">
                          <a:solidFill>
                            <a:schemeClr val="tx1"/>
                          </a:solidFill>
                          <a:latin typeface="Comic Sans MS" panose="030F0702030302020204" pitchFamily="66" charset="0"/>
                        </a:rPr>
                        <a:t>Has everyone answered the questions?</a:t>
                      </a:r>
                    </a:p>
                    <a:p>
                      <a:r>
                        <a:rPr lang="en-GB" sz="1600" b="0" i="1" baseline="0" dirty="0" smtClean="0">
                          <a:solidFill>
                            <a:schemeClr val="tx1"/>
                          </a:solidFill>
                          <a:latin typeface="Comic Sans MS" panose="030F0702030302020204" pitchFamily="66" charset="0"/>
                        </a:rPr>
                        <a:t>Are there answers clear?</a:t>
                      </a:r>
                    </a:p>
                    <a:p>
                      <a:r>
                        <a:rPr lang="en-GB" sz="1600" b="0" i="1" baseline="0" dirty="0" smtClean="0">
                          <a:solidFill>
                            <a:schemeClr val="tx1"/>
                          </a:solidFill>
                          <a:latin typeface="Comic Sans MS" panose="030F0702030302020204" pitchFamily="66" charset="0"/>
                        </a:rPr>
                        <a:t>Do they have enough detail?</a:t>
                      </a:r>
                    </a:p>
                    <a:p>
                      <a:r>
                        <a:rPr lang="en-GB" sz="1600" b="0" i="1" baseline="0" dirty="0" smtClean="0">
                          <a:solidFill>
                            <a:schemeClr val="tx1"/>
                          </a:solidFill>
                          <a:latin typeface="Comic Sans MS" panose="030F0702030302020204" pitchFamily="66" charset="0"/>
                        </a:rPr>
                        <a:t>Is there anything they could add?</a:t>
                      </a:r>
                    </a:p>
                    <a:p>
                      <a:endParaRPr lang="en-GB" sz="1600" b="0" i="0" baseline="0" dirty="0" smtClean="0">
                        <a:solidFill>
                          <a:schemeClr val="tx1"/>
                        </a:solidFill>
                        <a:latin typeface="Comic Sans MS" panose="030F0702030302020204" pitchFamily="66" charset="0"/>
                      </a:endParaRPr>
                    </a:p>
                    <a:p>
                      <a:r>
                        <a:rPr lang="en-GB" sz="1600" b="1" i="0" baseline="0" dirty="0" smtClean="0">
                          <a:solidFill>
                            <a:srgbClr val="FF0000"/>
                          </a:solidFill>
                          <a:latin typeface="Comic Sans MS" panose="030F0702030302020204" pitchFamily="66" charset="0"/>
                        </a:rPr>
                        <a:t>Red Pen: </a:t>
                      </a:r>
                      <a:r>
                        <a:rPr lang="en-GB" sz="1600" b="0" i="0" baseline="0" dirty="0" smtClean="0">
                          <a:solidFill>
                            <a:srgbClr val="FF0000"/>
                          </a:solidFill>
                          <a:latin typeface="Comic Sans MS" panose="030F0702030302020204" pitchFamily="66" charset="0"/>
                        </a:rPr>
                        <a:t>Read </a:t>
                      </a:r>
                      <a:r>
                        <a:rPr lang="en-GB" sz="1600" b="0" i="1" baseline="0" dirty="0" smtClean="0">
                          <a:solidFill>
                            <a:srgbClr val="FF0000"/>
                          </a:solidFill>
                          <a:latin typeface="Comic Sans MS" panose="030F0702030302020204" pitchFamily="66" charset="0"/>
                        </a:rPr>
                        <a:t>A Caravan </a:t>
                      </a:r>
                      <a:r>
                        <a:rPr lang="en-GB" sz="1600" b="0" i="0" baseline="0" dirty="0" smtClean="0">
                          <a:solidFill>
                            <a:srgbClr val="FF0000"/>
                          </a:solidFill>
                          <a:latin typeface="Comic Sans MS" panose="030F0702030302020204" pitchFamily="66" charset="0"/>
                        </a:rPr>
                        <a:t>again from last lesson and look for any words/phrases you could use in your own warning story. Write these words/phrases in your books under today’s work. </a:t>
                      </a:r>
                      <a:endParaRPr lang="en-GB" sz="1600" b="1" i="0" dirty="0" smtClean="0">
                        <a:solidFill>
                          <a:srgbClr val="FF0000"/>
                        </a:solidFill>
                        <a:latin typeface="Comic Sans MS" panose="030F0702030302020204" pitchFamily="66"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1" i="0" kern="1200" baseline="0" dirty="0" smtClean="0">
                        <a:solidFill>
                          <a:srgbClr val="FF0000"/>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600" b="0" i="0" dirty="0" smtClean="0">
                        <a:solidFill>
                          <a:schemeClr val="tx1"/>
                        </a:solidFill>
                        <a:latin typeface="Comic Sans MS" panose="030F0702030302020204" pitchFamily="66" charset="0"/>
                      </a:endParaRPr>
                    </a:p>
                    <a:p>
                      <a:endParaRPr lang="en-GB" sz="1600" b="0" i="0" dirty="0" smtClean="0">
                        <a:solidFill>
                          <a:schemeClr val="tx1"/>
                        </a:solidFill>
                        <a:latin typeface="Comic Sans MS" panose="030F0702030302020204" pitchFamily="66" charset="0"/>
                      </a:endParaRPr>
                    </a:p>
                    <a:p>
                      <a:r>
                        <a:rPr lang="en-GB" sz="1600" b="0" i="0" dirty="0" smtClean="0">
                          <a:solidFill>
                            <a:schemeClr val="tx1"/>
                          </a:solidFill>
                          <a:latin typeface="Comic Sans MS" panose="030F0702030302020204" pitchFamily="66" charset="0"/>
                        </a:rPr>
                        <a:t>Activity 1 – Write</a:t>
                      </a:r>
                      <a:r>
                        <a:rPr lang="en-GB" sz="1600" b="0" i="0" baseline="0" dirty="0" smtClean="0">
                          <a:solidFill>
                            <a:schemeClr val="tx1"/>
                          </a:solidFill>
                          <a:latin typeface="Comic Sans MS" panose="030F0702030302020204" pitchFamily="66" charset="0"/>
                        </a:rPr>
                        <a:t> down the answers to the questions about your warning story.</a:t>
                      </a:r>
                    </a:p>
                    <a:p>
                      <a:endParaRPr lang="en-GB" sz="1600" b="0" i="0" baseline="0" dirty="0" smtClean="0">
                        <a:solidFill>
                          <a:schemeClr val="tx1"/>
                        </a:solidFill>
                        <a:latin typeface="Comic Sans MS" panose="030F0702030302020204" pitchFamily="66" charset="0"/>
                      </a:endParaRPr>
                    </a:p>
                    <a:p>
                      <a:r>
                        <a:rPr lang="en-GB" sz="1600" b="0" i="0" baseline="0" dirty="0" smtClean="0">
                          <a:solidFill>
                            <a:schemeClr val="tx1"/>
                          </a:solidFill>
                          <a:latin typeface="Comic Sans MS" panose="030F0702030302020204" pitchFamily="66" charset="0"/>
                        </a:rPr>
                        <a:t>Activity 2 – Walk around the classroom and ask the questions to different children. </a:t>
                      </a:r>
                    </a:p>
                    <a:p>
                      <a:endParaRPr lang="en-GB" sz="1600" b="0" i="1" baseline="0" dirty="0" smtClean="0">
                        <a:solidFill>
                          <a:schemeClr val="tx1"/>
                        </a:solidFill>
                        <a:latin typeface="Comic Sans MS" panose="030F0702030302020204" pitchFamily="66" charset="0"/>
                      </a:endParaRPr>
                    </a:p>
                    <a:p>
                      <a:r>
                        <a:rPr lang="en-GB" sz="1600" b="0" i="1" baseline="0" dirty="0" smtClean="0">
                          <a:solidFill>
                            <a:schemeClr val="tx1"/>
                          </a:solidFill>
                          <a:latin typeface="Comic Sans MS" panose="030F0702030302020204" pitchFamily="66" charset="0"/>
                        </a:rPr>
                        <a:t>Has everyone answered the questions?</a:t>
                      </a:r>
                    </a:p>
                    <a:p>
                      <a:r>
                        <a:rPr lang="en-GB" sz="1600" b="0" i="1" baseline="0" dirty="0" smtClean="0">
                          <a:solidFill>
                            <a:schemeClr val="tx1"/>
                          </a:solidFill>
                          <a:latin typeface="Comic Sans MS" panose="030F0702030302020204" pitchFamily="66" charset="0"/>
                        </a:rPr>
                        <a:t>Are there answers clear?</a:t>
                      </a:r>
                    </a:p>
                    <a:p>
                      <a:r>
                        <a:rPr lang="en-GB" sz="1600" b="0" i="1" baseline="0" dirty="0" smtClean="0">
                          <a:solidFill>
                            <a:schemeClr val="tx1"/>
                          </a:solidFill>
                          <a:latin typeface="Comic Sans MS" panose="030F0702030302020204" pitchFamily="66" charset="0"/>
                        </a:rPr>
                        <a:t>Do they have enough detail?</a:t>
                      </a:r>
                    </a:p>
                    <a:p>
                      <a:r>
                        <a:rPr lang="en-GB" sz="1600" b="0" i="1" baseline="0" dirty="0" smtClean="0">
                          <a:solidFill>
                            <a:schemeClr val="tx1"/>
                          </a:solidFill>
                          <a:latin typeface="Comic Sans MS" panose="030F0702030302020204" pitchFamily="66" charset="0"/>
                        </a:rPr>
                        <a:t>Is there anything they could add?</a:t>
                      </a:r>
                    </a:p>
                    <a:p>
                      <a:endParaRPr lang="en-GB" sz="1600" b="0" i="0" baseline="0" dirty="0" smtClean="0">
                        <a:solidFill>
                          <a:schemeClr val="tx1"/>
                        </a:solidFill>
                        <a:latin typeface="Comic Sans MS" panose="030F0702030302020204" pitchFamily="66" charset="0"/>
                      </a:endParaRPr>
                    </a:p>
                    <a:p>
                      <a:r>
                        <a:rPr lang="en-GB" sz="1600" b="1" i="0" baseline="0" dirty="0" smtClean="0">
                          <a:solidFill>
                            <a:srgbClr val="FF0000"/>
                          </a:solidFill>
                          <a:latin typeface="Comic Sans MS" panose="030F0702030302020204" pitchFamily="66" charset="0"/>
                        </a:rPr>
                        <a:t>Red Pen: </a:t>
                      </a:r>
                      <a:r>
                        <a:rPr lang="en-GB" sz="1600" b="0" i="0" baseline="0" dirty="0" smtClean="0">
                          <a:solidFill>
                            <a:srgbClr val="FF0000"/>
                          </a:solidFill>
                          <a:latin typeface="Comic Sans MS" panose="030F0702030302020204" pitchFamily="66" charset="0"/>
                        </a:rPr>
                        <a:t>Read </a:t>
                      </a:r>
                      <a:r>
                        <a:rPr lang="en-GB" sz="1600" b="0" i="1" baseline="0" dirty="0" smtClean="0">
                          <a:solidFill>
                            <a:srgbClr val="FF0000"/>
                          </a:solidFill>
                          <a:latin typeface="Comic Sans MS" panose="030F0702030302020204" pitchFamily="66" charset="0"/>
                        </a:rPr>
                        <a:t>A Caravan </a:t>
                      </a:r>
                      <a:r>
                        <a:rPr lang="en-GB" sz="1600" b="0" i="0" baseline="0" dirty="0" smtClean="0">
                          <a:solidFill>
                            <a:srgbClr val="FF0000"/>
                          </a:solidFill>
                          <a:latin typeface="Comic Sans MS" panose="030F0702030302020204" pitchFamily="66" charset="0"/>
                        </a:rPr>
                        <a:t>again from last lesson and look for any words/phrases you could use in your own warning story. Write these words/phrases in your books under today’s work. </a:t>
                      </a:r>
                      <a:endParaRPr lang="en-GB" sz="1600" b="1" i="0" dirty="0" smtClean="0">
                        <a:solidFill>
                          <a:srgbClr val="FF0000"/>
                        </a:solidFill>
                        <a:latin typeface="Comic Sans MS" panose="030F0702030302020204" pitchFamily="66" charset="0"/>
                      </a:endParaRPr>
                    </a:p>
                    <a:p>
                      <a:endParaRPr lang="en-GB" sz="1600" b="0" i="0" kern="1200" baseline="0" dirty="0" smtClean="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6103788"/>
                  </a:ext>
                </a:extLst>
              </a:tr>
            </a:tbl>
          </a:graphicData>
        </a:graphic>
      </p:graphicFrame>
      <p:pic>
        <p:nvPicPr>
          <p:cNvPr id="1026"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4928" t="19212" r="57764" b="52567"/>
          <a:stretch/>
        </p:blipFill>
        <p:spPr bwMode="auto">
          <a:xfrm>
            <a:off x="2328203" y="0"/>
            <a:ext cx="1688123" cy="168812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assessment"/>
          <p:cNvPicPr>
            <a:picLocks noChangeAspect="1" noChangeArrowheads="1"/>
          </p:cNvPicPr>
          <p:nvPr/>
        </p:nvPicPr>
        <p:blipFill rotWithShape="1">
          <a:blip r:embed="rId2">
            <a:clrChange>
              <a:clrFrom>
                <a:srgbClr val="FFFEFA"/>
              </a:clrFrom>
              <a:clrTo>
                <a:srgbClr val="FFFEFA">
                  <a:alpha val="0"/>
                </a:srgbClr>
              </a:clrTo>
            </a:clrChange>
            <a:extLst>
              <a:ext uri="{28A0092B-C50C-407E-A947-70E740481C1C}">
                <a14:useLocalDpi xmlns:a14="http://schemas.microsoft.com/office/drawing/2010/main" val="0"/>
              </a:ext>
            </a:extLst>
          </a:blip>
          <a:srcRect l="46707" t="40143" r="29254" b="40749"/>
          <a:stretch/>
        </p:blipFill>
        <p:spPr bwMode="auto">
          <a:xfrm>
            <a:off x="4867422" y="432538"/>
            <a:ext cx="2575560" cy="125558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7910" t="69775" r="7871" b="8304"/>
          <a:stretch/>
        </p:blipFill>
        <p:spPr bwMode="auto">
          <a:xfrm>
            <a:off x="9228406" y="546470"/>
            <a:ext cx="2082018" cy="1155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125441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49086" y="2404534"/>
            <a:ext cx="8424917" cy="1646302"/>
          </a:xfrm>
        </p:spPr>
        <p:txBody>
          <a:bodyPr/>
          <a:lstStyle/>
          <a:p>
            <a:r>
              <a:rPr lang="en-GB" sz="4400" dirty="0" smtClean="0">
                <a:latin typeface="Comic Sans MS" panose="030F0702030302020204" pitchFamily="66" charset="0"/>
              </a:rPr>
              <a:t>Thursday 20 January 2022</a:t>
            </a:r>
            <a:endParaRPr lang="en-GB" sz="4400" dirty="0">
              <a:latin typeface="Comic Sans MS" panose="030F0702030302020204" pitchFamily="66" charset="0"/>
            </a:endParaRPr>
          </a:p>
        </p:txBody>
      </p:sp>
      <p:sp>
        <p:nvSpPr>
          <p:cNvPr id="3" name="Subtitle 2"/>
          <p:cNvSpPr>
            <a:spLocks noGrp="1"/>
          </p:cNvSpPr>
          <p:nvPr>
            <p:ph type="subTitle" idx="1"/>
          </p:nvPr>
        </p:nvSpPr>
        <p:spPr/>
        <p:txBody>
          <a:bodyPr>
            <a:normAutofit/>
          </a:bodyPr>
          <a:lstStyle/>
          <a:p>
            <a:r>
              <a:rPr lang="en-GB" sz="2800" dirty="0" smtClean="0">
                <a:latin typeface="Comic Sans MS" panose="030F0702030302020204" pitchFamily="66" charset="0"/>
              </a:rPr>
              <a:t>LO: </a:t>
            </a:r>
            <a:r>
              <a:rPr lang="en-GB" sz="2800" dirty="0" smtClean="0">
                <a:latin typeface="Comic Sans MS" panose="030F0702030302020204" pitchFamily="66" charset="0"/>
              </a:rPr>
              <a:t>To </a:t>
            </a:r>
            <a:r>
              <a:rPr lang="en-GB" sz="2800" dirty="0" smtClean="0">
                <a:latin typeface="Comic Sans MS" panose="030F0702030302020204" pitchFamily="66" charset="0"/>
              </a:rPr>
              <a:t>write with purpose</a:t>
            </a:r>
          </a:p>
          <a:p>
            <a:r>
              <a:rPr lang="en-GB" sz="2800" dirty="0" smtClean="0">
                <a:latin typeface="Comic Sans MS" panose="030F0702030302020204" pitchFamily="66" charset="0"/>
              </a:rPr>
              <a:t>C: Warning Story</a:t>
            </a:r>
            <a:endParaRPr lang="en-GB" sz="2800" dirty="0">
              <a:latin typeface="Comic Sans MS" panose="030F0702030302020204" pitchFamily="66" charset="0"/>
            </a:endParaRPr>
          </a:p>
        </p:txBody>
      </p:sp>
    </p:spTree>
    <p:extLst>
      <p:ext uri="{BB962C8B-B14F-4D97-AF65-F5344CB8AC3E}">
        <p14:creationId xmlns:p14="http://schemas.microsoft.com/office/powerpoint/2010/main" val="33319658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4636" y="266475"/>
            <a:ext cx="8596668" cy="3880773"/>
          </a:xfrm>
        </p:spPr>
        <p:txBody>
          <a:bodyPr>
            <a:normAutofit/>
          </a:bodyPr>
          <a:lstStyle/>
          <a:p>
            <a:r>
              <a:rPr lang="en-GB" sz="2800" dirty="0" smtClean="0">
                <a:latin typeface="Comic Sans MS" panose="030F0702030302020204" pitchFamily="66" charset="0"/>
              </a:rPr>
              <a:t>You are going to box up your story today to make sure that it follows the generic structure of a warning story. </a:t>
            </a:r>
          </a:p>
          <a:p>
            <a:endParaRPr lang="en-GB" sz="2800" dirty="0">
              <a:latin typeface="Comic Sans MS" panose="030F0702030302020204" pitchFamily="66" charset="0"/>
            </a:endParaRPr>
          </a:p>
          <a:p>
            <a:r>
              <a:rPr lang="en-GB" sz="2800" dirty="0" smtClean="0">
                <a:latin typeface="Comic Sans MS" panose="030F0702030302020204" pitchFamily="66" charset="0"/>
              </a:rPr>
              <a:t>By boxing up, we can see the order we are writing in and gives us ideas for organising our writing in paragraphs. </a:t>
            </a:r>
            <a:endParaRPr lang="en-GB" sz="2800" dirty="0">
              <a:latin typeface="Comic Sans MS" panose="030F0702030302020204" pitchFamily="66" charset="0"/>
            </a:endParaRPr>
          </a:p>
        </p:txBody>
      </p:sp>
      <p:pic>
        <p:nvPicPr>
          <p:cNvPr id="4" name="Picture 3"/>
          <p:cNvPicPr>
            <a:picLocks noChangeAspect="1"/>
          </p:cNvPicPr>
          <p:nvPr/>
        </p:nvPicPr>
        <p:blipFill rotWithShape="1">
          <a:blip r:embed="rId2"/>
          <a:srcRect l="4453" t="26875" r="23562" b="25268"/>
          <a:stretch/>
        </p:blipFill>
        <p:spPr>
          <a:xfrm>
            <a:off x="874086" y="3722916"/>
            <a:ext cx="7758455" cy="2899954"/>
          </a:xfrm>
          <a:prstGeom prst="rect">
            <a:avLst/>
          </a:prstGeom>
        </p:spPr>
      </p:pic>
    </p:spTree>
    <p:extLst>
      <p:ext uri="{BB962C8B-B14F-4D97-AF65-F5344CB8AC3E}">
        <p14:creationId xmlns:p14="http://schemas.microsoft.com/office/powerpoint/2010/main" val="33904385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39994" t="22768" r="6696" b="14018"/>
          <a:stretch/>
        </p:blipFill>
        <p:spPr>
          <a:xfrm>
            <a:off x="0" y="0"/>
            <a:ext cx="10286999" cy="6858000"/>
          </a:xfrm>
          <a:prstGeom prst="rect">
            <a:avLst/>
          </a:prstGeom>
        </p:spPr>
      </p:pic>
      <p:sp>
        <p:nvSpPr>
          <p:cNvPr id="5" name="Rectangle 4"/>
          <p:cNvSpPr/>
          <p:nvPr/>
        </p:nvSpPr>
        <p:spPr>
          <a:xfrm>
            <a:off x="7720147" y="5914349"/>
            <a:ext cx="4245429" cy="646331"/>
          </a:xfrm>
          <a:prstGeom prst="rect">
            <a:avLst/>
          </a:prstGeom>
          <a:solidFill>
            <a:srgbClr val="FFFF00"/>
          </a:solidFill>
        </p:spPr>
        <p:txBody>
          <a:bodyPr wrap="square">
            <a:spAutoFit/>
          </a:bodyPr>
          <a:lstStyle/>
          <a:p>
            <a:pPr algn="ctr"/>
            <a:r>
              <a:rPr lang="en-GB" dirty="0"/>
              <a:t>The first column is for what happens in any warning story, not just </a:t>
            </a:r>
            <a:r>
              <a:rPr lang="en-GB" i="1" dirty="0"/>
              <a:t>A Caravan</a:t>
            </a:r>
            <a:r>
              <a:rPr lang="en-GB" dirty="0"/>
              <a:t>.</a:t>
            </a:r>
          </a:p>
        </p:txBody>
      </p:sp>
    </p:spTree>
    <p:extLst>
      <p:ext uri="{BB962C8B-B14F-4D97-AF65-F5344CB8AC3E}">
        <p14:creationId xmlns:p14="http://schemas.microsoft.com/office/powerpoint/2010/main" val="29794493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40094" t="22590" r="6495" b="14018"/>
          <a:stretch/>
        </p:blipFill>
        <p:spPr>
          <a:xfrm>
            <a:off x="0" y="0"/>
            <a:ext cx="10280469" cy="6860090"/>
          </a:xfrm>
          <a:prstGeom prst="rect">
            <a:avLst/>
          </a:prstGeom>
        </p:spPr>
      </p:pic>
    </p:spTree>
    <p:extLst>
      <p:ext uri="{BB962C8B-B14F-4D97-AF65-F5344CB8AC3E}">
        <p14:creationId xmlns:p14="http://schemas.microsoft.com/office/powerpoint/2010/main" val="4455511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5944" y="139338"/>
            <a:ext cx="8948057" cy="660400"/>
          </a:xfrm>
        </p:spPr>
        <p:txBody>
          <a:bodyPr/>
          <a:lstStyle/>
          <a:p>
            <a:pPr algn="ctr"/>
            <a:r>
              <a:rPr lang="en-GB" dirty="0" smtClean="0">
                <a:latin typeface="Comic Sans MS" panose="030F0702030302020204" pitchFamily="66" charset="0"/>
              </a:rPr>
              <a:t>Let’s fill this in using your ideas.</a:t>
            </a:r>
            <a:endParaRPr lang="en-GB" dirty="0">
              <a:latin typeface="Comic Sans MS" panose="030F0702030302020204" pitchFamily="66" charset="0"/>
            </a:endParaRPr>
          </a:p>
        </p:txBody>
      </p:sp>
      <p:pic>
        <p:nvPicPr>
          <p:cNvPr id="4" name="Picture 3"/>
          <p:cNvPicPr>
            <a:picLocks noChangeAspect="1"/>
          </p:cNvPicPr>
          <p:nvPr/>
        </p:nvPicPr>
        <p:blipFill rotWithShape="1">
          <a:blip r:embed="rId2"/>
          <a:srcRect l="39994" t="22768" r="6696" b="14018"/>
          <a:stretch/>
        </p:blipFill>
        <p:spPr>
          <a:xfrm>
            <a:off x="325945" y="891178"/>
            <a:ext cx="8948057" cy="5965372"/>
          </a:xfrm>
          <a:prstGeom prst="rect">
            <a:avLst/>
          </a:prstGeom>
        </p:spPr>
      </p:pic>
    </p:spTree>
    <p:extLst>
      <p:ext uri="{BB962C8B-B14F-4D97-AF65-F5344CB8AC3E}">
        <p14:creationId xmlns:p14="http://schemas.microsoft.com/office/powerpoint/2010/main" val="28744476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1657233558"/>
              </p:ext>
            </p:extLst>
          </p:nvPr>
        </p:nvGraphicFramePr>
        <p:xfrm>
          <a:off x="0" y="0"/>
          <a:ext cx="12192000" cy="68580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012736042"/>
                    </a:ext>
                  </a:extLst>
                </a:gridCol>
                <a:gridCol w="4064000">
                  <a:extLst>
                    <a:ext uri="{9D8B030D-6E8A-4147-A177-3AD203B41FA5}">
                      <a16:colId xmlns:a16="http://schemas.microsoft.com/office/drawing/2014/main" val="3476109582"/>
                    </a:ext>
                  </a:extLst>
                </a:gridCol>
                <a:gridCol w="4064000">
                  <a:extLst>
                    <a:ext uri="{9D8B030D-6E8A-4147-A177-3AD203B41FA5}">
                      <a16:colId xmlns:a16="http://schemas.microsoft.com/office/drawing/2014/main" val="1446775529"/>
                    </a:ext>
                  </a:extLst>
                </a:gridCol>
              </a:tblGrid>
              <a:tr h="1760838">
                <a:tc>
                  <a:txBody>
                    <a:bodyPr/>
                    <a:lstStyle/>
                    <a:p>
                      <a:r>
                        <a:rPr lang="en-GB" sz="2800" b="0" dirty="0" smtClean="0">
                          <a:solidFill>
                            <a:schemeClr val="tx1"/>
                          </a:solidFill>
                          <a:latin typeface="Comic Sans MS" panose="030F0702030302020204" pitchFamily="66" charset="0"/>
                        </a:rPr>
                        <a:t>Paddling</a:t>
                      </a:r>
                    </a:p>
                    <a:p>
                      <a:endParaRPr lang="en-GB" sz="2000" b="0" kern="1200" dirty="0" smtClean="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smtClean="0">
                          <a:solidFill>
                            <a:schemeClr val="tx1"/>
                          </a:solidFill>
                          <a:latin typeface="Comic Sans MS" panose="030F0702030302020204" pitchFamily="66" charset="0"/>
                        </a:rPr>
                        <a:t>Snorkelling</a:t>
                      </a:r>
                    </a:p>
                    <a:p>
                      <a:endParaRPr lang="en-GB" sz="28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smtClean="0">
                          <a:solidFill>
                            <a:schemeClr val="tx1"/>
                          </a:solidFill>
                          <a:latin typeface="Comic Sans MS" panose="030F0702030302020204" pitchFamily="66" charset="0"/>
                        </a:rPr>
                        <a:t>Diving</a:t>
                      </a:r>
                      <a:endParaRPr lang="en-GB" sz="28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00373932"/>
                  </a:ext>
                </a:extLst>
              </a:tr>
              <a:tr h="5097162">
                <a:tc>
                  <a:txBody>
                    <a:bodyPr/>
                    <a:lstStyle/>
                    <a:p>
                      <a:endParaRPr lang="en-GB" sz="1600" b="0" i="0" dirty="0" smtClean="0">
                        <a:solidFill>
                          <a:schemeClr val="tx1"/>
                        </a:solidFill>
                        <a:latin typeface="Comic Sans MS" panose="030F0702030302020204" pitchFamily="66" charset="0"/>
                      </a:endParaRPr>
                    </a:p>
                    <a:p>
                      <a:endParaRPr lang="en-GB" sz="1600" b="0" i="0" dirty="0" smtClean="0">
                        <a:solidFill>
                          <a:schemeClr val="tx1"/>
                        </a:solidFill>
                        <a:latin typeface="Comic Sans MS" panose="030F0702030302020204" pitchFamily="66" charset="0"/>
                      </a:endParaRPr>
                    </a:p>
                    <a:p>
                      <a:r>
                        <a:rPr lang="en-GB" sz="1600" b="0" i="0" dirty="0" smtClean="0">
                          <a:solidFill>
                            <a:schemeClr val="tx1"/>
                          </a:solidFill>
                          <a:latin typeface="Comic Sans MS" panose="030F0702030302020204" pitchFamily="66" charset="0"/>
                        </a:rPr>
                        <a:t>Independently box up the story you planned last lesson with Mrs Kelley.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i="0" kern="1200" baseline="0" dirty="0" smtClean="0">
                          <a:solidFill>
                            <a:srgbClr val="0070C0"/>
                          </a:solidFill>
                          <a:latin typeface="Comic Sans MS" panose="030F0702030302020204" pitchFamily="66" charset="0"/>
                          <a:ea typeface="+mn-ea"/>
                          <a:cs typeface="+mn-cs"/>
                        </a:rPr>
                        <a:t>With LSA</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kern="1200" baseline="0" dirty="0" smtClean="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0" i="0" kern="1200" baseline="0" dirty="0" smtClean="0">
                          <a:solidFill>
                            <a:schemeClr val="tx1"/>
                          </a:solidFill>
                          <a:latin typeface="Comic Sans MS" panose="030F0702030302020204" pitchFamily="66" charset="0"/>
                          <a:ea typeface="+mn-ea"/>
                          <a:cs typeface="+mn-cs"/>
                        </a:rPr>
                        <a:t>Box up your own warning story.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600" b="1" i="0" kern="1200" baseline="0" dirty="0" smtClean="0">
                          <a:solidFill>
                            <a:srgbClr val="7030A0"/>
                          </a:solidFill>
                          <a:latin typeface="Comic Sans MS" panose="030F0702030302020204" pitchFamily="66" charset="0"/>
                          <a:ea typeface="+mn-ea"/>
                          <a:cs typeface="+mn-cs"/>
                        </a:rPr>
                        <a:t>With CT</a:t>
                      </a:r>
                    </a:p>
                    <a:p>
                      <a:endParaRPr lang="en-GB" sz="1600" b="0" i="0" kern="1200" baseline="0" dirty="0" smtClean="0">
                        <a:solidFill>
                          <a:schemeClr val="tx1"/>
                        </a:solidFill>
                        <a:latin typeface="Comic Sans MS" panose="030F0702030302020204" pitchFamily="66" charset="0"/>
                        <a:ea typeface="+mn-ea"/>
                        <a:cs typeface="+mn-cs"/>
                      </a:endParaRPr>
                    </a:p>
                    <a:p>
                      <a:r>
                        <a:rPr lang="en-GB" sz="1600" b="0" i="0" kern="1200" baseline="0" dirty="0" smtClean="0">
                          <a:solidFill>
                            <a:schemeClr val="tx1"/>
                          </a:solidFill>
                          <a:latin typeface="Comic Sans MS" panose="030F0702030302020204" pitchFamily="66" charset="0"/>
                          <a:ea typeface="+mn-ea"/>
                          <a:cs typeface="+mn-cs"/>
                        </a:rPr>
                        <a:t>Box up your own warning story. </a:t>
                      </a:r>
                    </a:p>
                    <a:p>
                      <a:endParaRPr lang="en-GB" sz="1600" b="0" i="0" kern="1200" baseline="0" dirty="0" smtClean="0">
                        <a:solidFill>
                          <a:schemeClr val="tx1"/>
                        </a:solidFill>
                        <a:latin typeface="Comic Sans MS" panose="030F0702030302020204" pitchFamily="66" charset="0"/>
                        <a:ea typeface="+mn-ea"/>
                        <a:cs typeface="+mn-cs"/>
                      </a:endParaRPr>
                    </a:p>
                    <a:p>
                      <a:r>
                        <a:rPr lang="en-GB" sz="1600" b="1" i="0" kern="1200" baseline="0" dirty="0" smtClean="0">
                          <a:solidFill>
                            <a:srgbClr val="FF0000"/>
                          </a:solidFill>
                          <a:latin typeface="Comic Sans MS" panose="030F0702030302020204" pitchFamily="66" charset="0"/>
                          <a:ea typeface="+mn-ea"/>
                          <a:cs typeface="+mn-cs"/>
                        </a:rPr>
                        <a:t>Red Pen: </a:t>
                      </a:r>
                      <a:r>
                        <a:rPr lang="en-GB" sz="1600" b="0" i="0" kern="1200" baseline="0" dirty="0" smtClean="0">
                          <a:solidFill>
                            <a:srgbClr val="FF0000"/>
                          </a:solidFill>
                          <a:latin typeface="Comic Sans MS" panose="030F0702030302020204" pitchFamily="66" charset="0"/>
                          <a:ea typeface="+mn-ea"/>
                          <a:cs typeface="+mn-cs"/>
                        </a:rPr>
                        <a:t>add more details to your plan to help you remember what is happening. </a:t>
                      </a:r>
                      <a:endParaRPr lang="en-GB" sz="1600" b="1" i="0" kern="1200" baseline="0" dirty="0" smtClean="0">
                        <a:solidFill>
                          <a:srgbClr val="FF0000"/>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6103788"/>
                  </a:ext>
                </a:extLst>
              </a:tr>
            </a:tbl>
          </a:graphicData>
        </a:graphic>
      </p:graphicFrame>
      <p:pic>
        <p:nvPicPr>
          <p:cNvPr id="1026"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4928" t="19212" r="57764" b="52567"/>
          <a:stretch/>
        </p:blipFill>
        <p:spPr bwMode="auto">
          <a:xfrm>
            <a:off x="2328203" y="0"/>
            <a:ext cx="1688123" cy="168812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assessment"/>
          <p:cNvPicPr>
            <a:picLocks noChangeAspect="1" noChangeArrowheads="1"/>
          </p:cNvPicPr>
          <p:nvPr/>
        </p:nvPicPr>
        <p:blipFill rotWithShape="1">
          <a:blip r:embed="rId2">
            <a:clrChange>
              <a:clrFrom>
                <a:srgbClr val="FFFEFA"/>
              </a:clrFrom>
              <a:clrTo>
                <a:srgbClr val="FFFEFA">
                  <a:alpha val="0"/>
                </a:srgbClr>
              </a:clrTo>
            </a:clrChange>
            <a:extLst>
              <a:ext uri="{28A0092B-C50C-407E-A947-70E740481C1C}">
                <a14:useLocalDpi xmlns:a14="http://schemas.microsoft.com/office/drawing/2010/main" val="0"/>
              </a:ext>
            </a:extLst>
          </a:blip>
          <a:srcRect l="46707" t="40143" r="29254" b="40749"/>
          <a:stretch/>
        </p:blipFill>
        <p:spPr bwMode="auto">
          <a:xfrm>
            <a:off x="4867422" y="432538"/>
            <a:ext cx="2575560" cy="125558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7910" t="69775" r="7871" b="8304"/>
          <a:stretch/>
        </p:blipFill>
        <p:spPr bwMode="auto">
          <a:xfrm>
            <a:off x="9228406" y="546470"/>
            <a:ext cx="2082018" cy="115572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rotWithShape="1">
          <a:blip r:embed="rId3"/>
          <a:srcRect l="39994" t="22768" r="6696" b="14018"/>
          <a:stretch/>
        </p:blipFill>
        <p:spPr>
          <a:xfrm>
            <a:off x="1" y="3069771"/>
            <a:ext cx="5682344" cy="3788230"/>
          </a:xfrm>
          <a:prstGeom prst="rect">
            <a:avLst/>
          </a:prstGeom>
        </p:spPr>
      </p:pic>
    </p:spTree>
    <p:extLst>
      <p:ext uri="{BB962C8B-B14F-4D97-AF65-F5344CB8AC3E}">
        <p14:creationId xmlns:p14="http://schemas.microsoft.com/office/powerpoint/2010/main" val="243984464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4400" dirty="0" smtClean="0">
                <a:latin typeface="Comic Sans MS" panose="030F0702030302020204" pitchFamily="66" charset="0"/>
              </a:rPr>
              <a:t>Friday 21</a:t>
            </a:r>
            <a:r>
              <a:rPr lang="en-GB" sz="4400" baseline="30000" dirty="0" smtClean="0">
                <a:latin typeface="Comic Sans MS" panose="030F0702030302020204" pitchFamily="66" charset="0"/>
              </a:rPr>
              <a:t>st</a:t>
            </a:r>
            <a:r>
              <a:rPr lang="en-GB" sz="4400" dirty="0" smtClean="0">
                <a:latin typeface="Comic Sans MS" panose="030F0702030302020204" pitchFamily="66" charset="0"/>
              </a:rPr>
              <a:t> January 2022</a:t>
            </a:r>
            <a:endParaRPr lang="en-GB" sz="4400" dirty="0">
              <a:latin typeface="Comic Sans MS" panose="030F0702030302020204" pitchFamily="66" charset="0"/>
            </a:endParaRPr>
          </a:p>
        </p:txBody>
      </p:sp>
      <p:sp>
        <p:nvSpPr>
          <p:cNvPr id="3" name="Subtitle 2"/>
          <p:cNvSpPr>
            <a:spLocks noGrp="1"/>
          </p:cNvSpPr>
          <p:nvPr>
            <p:ph type="subTitle" idx="1"/>
          </p:nvPr>
        </p:nvSpPr>
        <p:spPr/>
        <p:txBody>
          <a:bodyPr>
            <a:normAutofit/>
          </a:bodyPr>
          <a:lstStyle/>
          <a:p>
            <a:r>
              <a:rPr lang="en-GB" sz="2800" dirty="0" smtClean="0">
                <a:latin typeface="Comic Sans MS" panose="030F0702030302020204" pitchFamily="66" charset="0"/>
              </a:rPr>
              <a:t>LO: </a:t>
            </a:r>
            <a:r>
              <a:rPr lang="en-GB" sz="2800" dirty="0" smtClean="0">
                <a:latin typeface="Comic Sans MS" panose="030F0702030302020204" pitchFamily="66" charset="0"/>
              </a:rPr>
              <a:t>To </a:t>
            </a:r>
            <a:r>
              <a:rPr lang="en-GB" sz="2800" dirty="0" smtClean="0">
                <a:latin typeface="Comic Sans MS" panose="030F0702030302020204" pitchFamily="66" charset="0"/>
              </a:rPr>
              <a:t>use imaginative description</a:t>
            </a:r>
          </a:p>
          <a:p>
            <a:r>
              <a:rPr lang="en-GB" sz="2800" dirty="0" smtClean="0">
                <a:latin typeface="Comic Sans MS" panose="030F0702030302020204" pitchFamily="66" charset="0"/>
              </a:rPr>
              <a:t>C: Warning Story</a:t>
            </a:r>
            <a:endParaRPr lang="en-GB" sz="2800" dirty="0">
              <a:latin typeface="Comic Sans MS" panose="030F0702030302020204" pitchFamily="66" charset="0"/>
            </a:endParaRPr>
          </a:p>
        </p:txBody>
      </p:sp>
    </p:spTree>
    <p:extLst>
      <p:ext uri="{BB962C8B-B14F-4D97-AF65-F5344CB8AC3E}">
        <p14:creationId xmlns:p14="http://schemas.microsoft.com/office/powerpoint/2010/main" val="10648912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1574" y="671423"/>
            <a:ext cx="8153157" cy="3880773"/>
          </a:xfrm>
        </p:spPr>
        <p:txBody>
          <a:bodyPr>
            <a:normAutofit/>
          </a:bodyPr>
          <a:lstStyle/>
          <a:p>
            <a:r>
              <a:rPr lang="en-GB" sz="2800" dirty="0" smtClean="0">
                <a:latin typeface="Comic Sans MS" panose="030F0702030302020204" pitchFamily="66" charset="0"/>
              </a:rPr>
              <a:t>Before we can start writing our stories, we need to have a really clear picture of our main character.</a:t>
            </a:r>
          </a:p>
          <a:p>
            <a:r>
              <a:rPr lang="en-GB" sz="2800" i="1" dirty="0" smtClean="0">
                <a:latin typeface="Comic Sans MS" panose="030F0702030302020204" pitchFamily="66" charset="0"/>
              </a:rPr>
              <a:t>What do they look like?</a:t>
            </a:r>
          </a:p>
          <a:p>
            <a:r>
              <a:rPr lang="en-GB" sz="2800" i="1" dirty="0" smtClean="0">
                <a:latin typeface="Comic Sans MS" panose="030F0702030302020204" pitchFamily="66" charset="0"/>
              </a:rPr>
              <a:t>What kind of person are they? </a:t>
            </a:r>
            <a:endParaRPr lang="en-GB" sz="2800" i="1" dirty="0">
              <a:latin typeface="Comic Sans MS" panose="030F0702030302020204" pitchFamily="66" charset="0"/>
            </a:endParaRPr>
          </a:p>
          <a:p>
            <a:r>
              <a:rPr lang="en-GB" sz="2800" i="1" dirty="0" smtClean="0">
                <a:latin typeface="Comic Sans MS" panose="030F0702030302020204" pitchFamily="66" charset="0"/>
              </a:rPr>
              <a:t>Why do they ignore the warning?</a:t>
            </a:r>
            <a:endParaRPr lang="en-GB" sz="2800" i="1" dirty="0">
              <a:latin typeface="Comic Sans MS" panose="030F0702030302020204" pitchFamily="66" charset="0"/>
            </a:endParaRPr>
          </a:p>
        </p:txBody>
      </p:sp>
      <p:pic>
        <p:nvPicPr>
          <p:cNvPr id="22530" name="Picture 2" descr="Image result for girl clipart"/>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0" r="100000">
                        <a14:foregroundMark x1="37640" y1="25352" x2="37640" y2="25352"/>
                        <a14:foregroundMark x1="60674" y1="26056" x2="60674" y2="26056"/>
                        <a14:foregroundMark x1="62921" y1="25000" x2="62921" y2="25000"/>
                        <a14:foregroundMark x1="82584" y1="39789" x2="82584" y2="39789"/>
                        <a14:foregroundMark x1="44944" y1="38028" x2="44944" y2="38028"/>
                        <a14:foregroundMark x1="46067" y1="51408" x2="46067" y2="51408"/>
                        <a14:foregroundMark x1="55056" y1="59507" x2="56180" y2="58803"/>
                        <a14:foregroundMark x1="55056" y1="52113" x2="55056" y2="52113"/>
                        <a14:foregroundMark x1="51685" y1="40141" x2="51685" y2="39437"/>
                        <a14:foregroundMark x1="57303" y1="57394" x2="57303" y2="57394"/>
                        <a14:foregroundMark x1="61236" y1="54577" x2="61236" y2="54577"/>
                        <a14:foregroundMark x1="62360" y1="50352" x2="62360" y2="50352"/>
                        <a14:foregroundMark x1="62360" y1="48239" x2="62360" y2="48239"/>
                        <a14:foregroundMark x1="62360" y1="64789" x2="62360" y2="63028"/>
                        <a14:foregroundMark x1="57303" y1="63732" x2="57303" y2="63732"/>
                        <a14:foregroundMark x1="55056" y1="67606" x2="55056" y2="67606"/>
                        <a14:foregroundMark x1="42697" y1="66901" x2="42697" y2="66901"/>
                        <a14:foregroundMark x1="39326" y1="70070" x2="39326" y2="70070"/>
                        <a14:foregroundMark x1="35955" y1="71479" x2="35955" y2="71479"/>
                        <a14:foregroundMark x1="33708" y1="74296" x2="33708" y2="74296"/>
                        <a14:foregroundMark x1="61798" y1="78873" x2="61798" y2="77465"/>
                        <a14:foregroundMark x1="55618" y1="72535" x2="55618" y2="72535"/>
                        <a14:foregroundMark x1="73596" y1="84507" x2="73596" y2="84507"/>
                        <a14:foregroundMark x1="72472" y1="88028" x2="72472" y2="88028"/>
                        <a14:foregroundMark x1="75843" y1="89085" x2="75843" y2="89085"/>
                        <a14:foregroundMark x1="78090" y1="90493" x2="78090" y2="90493"/>
                        <a14:foregroundMark x1="79213" y1="91197" x2="79213" y2="91197"/>
                        <a14:foregroundMark x1="79775" y1="94014" x2="79775" y2="94014"/>
                        <a14:foregroundMark x1="79213" y1="95423" x2="79213" y2="95423"/>
                        <a14:foregroundMark x1="74157" y1="92958" x2="74157" y2="92958"/>
                        <a14:foregroundMark x1="28090" y1="89085" x2="28090" y2="89085"/>
                        <a14:foregroundMark x1="18539" y1="92254" x2="18539" y2="92254"/>
                        <a14:foregroundMark x1="12921" y1="95423" x2="12921" y2="95423"/>
                        <a14:foregroundMark x1="10112" y1="93662" x2="10112" y2="93662"/>
                        <a14:foregroundMark x1="17978" y1="96479" x2="17978" y2="96479"/>
                        <a14:foregroundMark x1="32022" y1="95423" x2="32022" y2="95423"/>
                        <a14:foregroundMark x1="29775" y1="78873" x2="29775" y2="78873"/>
                        <a14:foregroundMark x1="23596" y1="80986" x2="23596" y2="80986"/>
                        <a14:foregroundMark x1="20225" y1="74296" x2="20225" y2="74296"/>
                        <a14:foregroundMark x1="20225" y1="77113" x2="20225" y2="77113"/>
                        <a14:foregroundMark x1="20225" y1="79577" x2="20225" y2="79577"/>
                        <a14:foregroundMark x1="28652" y1="55986" x2="28652" y2="55986"/>
                        <a14:foregroundMark x1="19101" y1="73239" x2="19101" y2="73239"/>
                        <a14:foregroundMark x1="17416" y1="73944" x2="17416" y2="73944"/>
                        <a14:foregroundMark x1="17416" y1="13732" x2="17416" y2="13732"/>
                        <a14:foregroundMark x1="16292" y1="15141" x2="16292" y2="15141"/>
                      </a14:backgroundRemoval>
                    </a14:imgEffect>
                  </a14:imgLayer>
                </a14:imgProps>
              </a:ext>
              <a:ext uri="{28A0092B-C50C-407E-A947-70E740481C1C}">
                <a14:useLocalDpi xmlns:a14="http://schemas.microsoft.com/office/drawing/2010/main" val="0"/>
              </a:ext>
            </a:extLst>
          </a:blip>
          <a:srcRect/>
          <a:stretch>
            <a:fillRect/>
          </a:stretch>
        </p:blipFill>
        <p:spPr bwMode="auto">
          <a:xfrm>
            <a:off x="8085254" y="305663"/>
            <a:ext cx="4106746" cy="6552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1849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4636" y="2259874"/>
            <a:ext cx="8596668" cy="2932402"/>
          </a:xfrm>
        </p:spPr>
        <p:txBody>
          <a:bodyPr>
            <a:noAutofit/>
          </a:bodyPr>
          <a:lstStyle/>
          <a:p>
            <a:r>
              <a:rPr lang="en-GB" sz="2400" i="1" dirty="0">
                <a:latin typeface="Comic Sans MS" panose="030F0702030302020204" pitchFamily="66" charset="0"/>
              </a:rPr>
              <a:t>What do they look like?</a:t>
            </a:r>
          </a:p>
          <a:p>
            <a:r>
              <a:rPr lang="en-GB" sz="2400" i="1" dirty="0">
                <a:latin typeface="Comic Sans MS" panose="030F0702030302020204" pitchFamily="66" charset="0"/>
              </a:rPr>
              <a:t>What kind of person are they? </a:t>
            </a:r>
          </a:p>
          <a:p>
            <a:r>
              <a:rPr lang="en-GB" sz="2400" i="1" dirty="0">
                <a:latin typeface="Comic Sans MS" panose="030F0702030302020204" pitchFamily="66" charset="0"/>
              </a:rPr>
              <a:t>Why do they ignore the warning?</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In pairs/small groups, answer these questions for your main character.</a:t>
            </a:r>
          </a:p>
          <a:p>
            <a:endParaRPr lang="en-GB" sz="2400" dirty="0">
              <a:latin typeface="Comic Sans MS" panose="030F0702030302020204" pitchFamily="66" charset="0"/>
            </a:endParaRPr>
          </a:p>
          <a:p>
            <a:r>
              <a:rPr lang="en-GB" sz="2400" dirty="0" smtClean="0">
                <a:latin typeface="Comic Sans MS" panose="030F0702030302020204" pitchFamily="66" charset="0"/>
              </a:rPr>
              <a:t>You may like to quickly sketch a picture of your main character on your whiteboard to help you with your description. </a:t>
            </a:r>
            <a:endParaRPr lang="en-GB" sz="2400" dirty="0">
              <a:latin typeface="Comic Sans MS" panose="030F0702030302020204" pitchFamily="66" charset="0"/>
            </a:endParaRPr>
          </a:p>
        </p:txBody>
      </p:sp>
      <p:pic>
        <p:nvPicPr>
          <p:cNvPr id="23554" name="Picture 2" descr="Image result for think pair sha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2734652" cy="214230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Image result for girl clipart"/>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100000" l="0" r="100000">
                        <a14:foregroundMark x1="37640" y1="25352" x2="37640" y2="25352"/>
                        <a14:foregroundMark x1="60674" y1="26056" x2="60674" y2="26056"/>
                        <a14:foregroundMark x1="62921" y1="25000" x2="62921" y2="25000"/>
                        <a14:foregroundMark x1="82584" y1="39789" x2="82584" y2="39789"/>
                        <a14:foregroundMark x1="44944" y1="38028" x2="44944" y2="38028"/>
                        <a14:foregroundMark x1="46067" y1="51408" x2="46067" y2="51408"/>
                        <a14:foregroundMark x1="55056" y1="59507" x2="56180" y2="58803"/>
                        <a14:foregroundMark x1="55056" y1="52113" x2="55056" y2="52113"/>
                        <a14:foregroundMark x1="51685" y1="40141" x2="51685" y2="39437"/>
                        <a14:foregroundMark x1="57303" y1="57394" x2="57303" y2="57394"/>
                        <a14:foregroundMark x1="61236" y1="54577" x2="61236" y2="54577"/>
                        <a14:foregroundMark x1="62360" y1="50352" x2="62360" y2="50352"/>
                        <a14:foregroundMark x1="62360" y1="48239" x2="62360" y2="48239"/>
                        <a14:foregroundMark x1="62360" y1="64789" x2="62360" y2="63028"/>
                        <a14:foregroundMark x1="57303" y1="63732" x2="57303" y2="63732"/>
                        <a14:foregroundMark x1="55056" y1="67606" x2="55056" y2="67606"/>
                        <a14:foregroundMark x1="42697" y1="66901" x2="42697" y2="66901"/>
                        <a14:foregroundMark x1="39326" y1="70070" x2="39326" y2="70070"/>
                        <a14:foregroundMark x1="35955" y1="71479" x2="35955" y2="71479"/>
                        <a14:foregroundMark x1="33708" y1="74296" x2="33708" y2="74296"/>
                        <a14:foregroundMark x1="61798" y1="78873" x2="61798" y2="77465"/>
                        <a14:foregroundMark x1="55618" y1="72535" x2="55618" y2="72535"/>
                        <a14:foregroundMark x1="73596" y1="84507" x2="73596" y2="84507"/>
                        <a14:foregroundMark x1="72472" y1="88028" x2="72472" y2="88028"/>
                        <a14:foregroundMark x1="75843" y1="89085" x2="75843" y2="89085"/>
                        <a14:foregroundMark x1="78090" y1="90493" x2="78090" y2="90493"/>
                        <a14:foregroundMark x1="79213" y1="91197" x2="79213" y2="91197"/>
                        <a14:foregroundMark x1="79775" y1="94014" x2="79775" y2="94014"/>
                        <a14:foregroundMark x1="79213" y1="95423" x2="79213" y2="95423"/>
                        <a14:foregroundMark x1="74157" y1="92958" x2="74157" y2="92958"/>
                        <a14:foregroundMark x1="28090" y1="89085" x2="28090" y2="89085"/>
                        <a14:foregroundMark x1="18539" y1="92254" x2="18539" y2="92254"/>
                        <a14:foregroundMark x1="12921" y1="95423" x2="12921" y2="95423"/>
                        <a14:foregroundMark x1="10112" y1="93662" x2="10112" y2="93662"/>
                        <a14:foregroundMark x1="17978" y1="96479" x2="17978" y2="96479"/>
                        <a14:foregroundMark x1="32022" y1="95423" x2="32022" y2="95423"/>
                        <a14:foregroundMark x1="29775" y1="78873" x2="29775" y2="78873"/>
                        <a14:foregroundMark x1="23596" y1="80986" x2="23596" y2="80986"/>
                        <a14:foregroundMark x1="20225" y1="74296" x2="20225" y2="74296"/>
                        <a14:foregroundMark x1="20225" y1="77113" x2="20225" y2="77113"/>
                        <a14:foregroundMark x1="20225" y1="79577" x2="20225" y2="79577"/>
                        <a14:foregroundMark x1="28652" y1="55986" x2="28652" y2="55986"/>
                        <a14:foregroundMark x1="19101" y1="73239" x2="19101" y2="73239"/>
                        <a14:foregroundMark x1="17416" y1="73944" x2="17416" y2="73944"/>
                        <a14:foregroundMark x1="17416" y1="13732" x2="17416" y2="13732"/>
                        <a14:foregroundMark x1="16292" y1="15141" x2="16292" y2="15141"/>
                      </a14:backgroundRemoval>
                    </a14:imgEffect>
                  </a14:imgLayer>
                </a14:imgProps>
              </a:ext>
              <a:ext uri="{28A0092B-C50C-407E-A947-70E740481C1C}">
                <a14:useLocalDpi xmlns:a14="http://schemas.microsoft.com/office/drawing/2010/main" val="0"/>
              </a:ext>
            </a:extLst>
          </a:blip>
          <a:srcRect/>
          <a:stretch>
            <a:fillRect/>
          </a:stretch>
        </p:blipFill>
        <p:spPr bwMode="auto">
          <a:xfrm>
            <a:off x="7893676" y="-1"/>
            <a:ext cx="4298324"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53312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solidFill>
                  <a:srgbClr val="00B0F0"/>
                </a:solidFill>
                <a:latin typeface="Comic Sans MS" panose="030F0702030302020204" pitchFamily="66" charset="0"/>
              </a:rPr>
              <a:t>For example:</a:t>
            </a:r>
            <a:endParaRPr lang="en-GB" sz="4400" dirty="0">
              <a:solidFill>
                <a:srgbClr val="00B0F0"/>
              </a:solidFill>
              <a:latin typeface="Comic Sans MS" panose="030F0702030302020204" pitchFamily="66" charset="0"/>
            </a:endParaRPr>
          </a:p>
        </p:txBody>
      </p:sp>
      <p:sp>
        <p:nvSpPr>
          <p:cNvPr id="3" name="Content Placeholder 2"/>
          <p:cNvSpPr>
            <a:spLocks noGrp="1"/>
          </p:cNvSpPr>
          <p:nvPr>
            <p:ph idx="1"/>
          </p:nvPr>
        </p:nvSpPr>
        <p:spPr>
          <a:xfrm>
            <a:off x="677334" y="1781767"/>
            <a:ext cx="8596668" cy="3880773"/>
          </a:xfrm>
        </p:spPr>
        <p:txBody>
          <a:bodyPr>
            <a:noAutofit/>
          </a:bodyPr>
          <a:lstStyle/>
          <a:p>
            <a:r>
              <a:rPr lang="en-GB" sz="2200" dirty="0" smtClean="0">
                <a:latin typeface="Comic Sans MS" panose="030F0702030302020204" pitchFamily="66" charset="0"/>
              </a:rPr>
              <a:t>Susan is small but mighty. Her little button nose wrinkles softly when she is thinking carefully. With her short, chocolate brown hair securely tied in unruly pig-tails, she is ready for anything. Her dark mud eyes are saucers and her smile is contagious. You will often find Susan dressed in pink, denim jeans and a stained, white top as they help her stand out from the crowd. On her weary feet, she wears scuffed, orange trainers which are always on the move. Susan is a stubborn, authoritative person who never does as she is told because she stupidly thinks she knows best. Despite this, she has a heart of gold. Her legs may be short and scrawny but she is as strong as solid rock. Do not underestimate Susan’s strength as her small features misleading! She is a courageous, young girl with no fear.</a:t>
            </a:r>
          </a:p>
        </p:txBody>
      </p:sp>
      <p:pic>
        <p:nvPicPr>
          <p:cNvPr id="4" name="Picture 2" descr="Image result for girl clipart"/>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0" r="100000">
                        <a14:foregroundMark x1="37640" y1="25352" x2="37640" y2="25352"/>
                        <a14:foregroundMark x1="60674" y1="26056" x2="60674" y2="26056"/>
                        <a14:foregroundMark x1="62921" y1="25000" x2="62921" y2="25000"/>
                        <a14:foregroundMark x1="82584" y1="39789" x2="82584" y2="39789"/>
                        <a14:foregroundMark x1="44944" y1="38028" x2="44944" y2="38028"/>
                        <a14:foregroundMark x1="46067" y1="51408" x2="46067" y2="51408"/>
                        <a14:foregroundMark x1="55056" y1="59507" x2="56180" y2="58803"/>
                        <a14:foregroundMark x1="55056" y1="52113" x2="55056" y2="52113"/>
                        <a14:foregroundMark x1="51685" y1="40141" x2="51685" y2="39437"/>
                        <a14:foregroundMark x1="57303" y1="57394" x2="57303" y2="57394"/>
                        <a14:foregroundMark x1="61236" y1="54577" x2="61236" y2="54577"/>
                        <a14:foregroundMark x1="62360" y1="50352" x2="62360" y2="50352"/>
                        <a14:foregroundMark x1="62360" y1="48239" x2="62360" y2="48239"/>
                        <a14:foregroundMark x1="62360" y1="64789" x2="62360" y2="63028"/>
                        <a14:foregroundMark x1="57303" y1="63732" x2="57303" y2="63732"/>
                        <a14:foregroundMark x1="55056" y1="67606" x2="55056" y2="67606"/>
                        <a14:foregroundMark x1="42697" y1="66901" x2="42697" y2="66901"/>
                        <a14:foregroundMark x1="39326" y1="70070" x2="39326" y2="70070"/>
                        <a14:foregroundMark x1="35955" y1="71479" x2="35955" y2="71479"/>
                        <a14:foregroundMark x1="33708" y1="74296" x2="33708" y2="74296"/>
                        <a14:foregroundMark x1="61798" y1="78873" x2="61798" y2="77465"/>
                        <a14:foregroundMark x1="55618" y1="72535" x2="55618" y2="72535"/>
                        <a14:foregroundMark x1="73596" y1="84507" x2="73596" y2="84507"/>
                        <a14:foregroundMark x1="72472" y1="88028" x2="72472" y2="88028"/>
                        <a14:foregroundMark x1="75843" y1="89085" x2="75843" y2="89085"/>
                        <a14:foregroundMark x1="78090" y1="90493" x2="78090" y2="90493"/>
                        <a14:foregroundMark x1="79213" y1="91197" x2="79213" y2="91197"/>
                        <a14:foregroundMark x1="79775" y1="94014" x2="79775" y2="94014"/>
                        <a14:foregroundMark x1="79213" y1="95423" x2="79213" y2="95423"/>
                        <a14:foregroundMark x1="74157" y1="92958" x2="74157" y2="92958"/>
                        <a14:foregroundMark x1="28090" y1="89085" x2="28090" y2="89085"/>
                        <a14:foregroundMark x1="18539" y1="92254" x2="18539" y2="92254"/>
                        <a14:foregroundMark x1="12921" y1="95423" x2="12921" y2="95423"/>
                        <a14:foregroundMark x1="10112" y1="93662" x2="10112" y2="93662"/>
                        <a14:foregroundMark x1="17978" y1="96479" x2="17978" y2="96479"/>
                        <a14:foregroundMark x1="32022" y1="95423" x2="32022" y2="95423"/>
                        <a14:foregroundMark x1="29775" y1="78873" x2="29775" y2="78873"/>
                        <a14:foregroundMark x1="23596" y1="80986" x2="23596" y2="80986"/>
                        <a14:foregroundMark x1="20225" y1="74296" x2="20225" y2="74296"/>
                        <a14:foregroundMark x1="20225" y1="77113" x2="20225" y2="77113"/>
                        <a14:foregroundMark x1="20225" y1="79577" x2="20225" y2="79577"/>
                        <a14:foregroundMark x1="28652" y1="55986" x2="28652" y2="55986"/>
                        <a14:foregroundMark x1="19101" y1="73239" x2="19101" y2="73239"/>
                        <a14:foregroundMark x1="17416" y1="73944" x2="17416" y2="73944"/>
                        <a14:foregroundMark x1="17416" y1="13732" x2="17416" y2="13732"/>
                        <a14:foregroundMark x1="16292" y1="15141" x2="16292" y2="15141"/>
                      </a14:backgroundRemoval>
                    </a14:imgEffect>
                  </a14:imgLayer>
                </a14:imgProps>
              </a:ext>
              <a:ext uri="{28A0092B-C50C-407E-A947-70E740481C1C}">
                <a14:useLocalDpi xmlns:a14="http://schemas.microsoft.com/office/drawing/2010/main" val="0"/>
              </a:ext>
            </a:extLst>
          </a:blip>
          <a:srcRect/>
          <a:stretch>
            <a:fillRect/>
          </a:stretch>
        </p:blipFill>
        <p:spPr bwMode="auto">
          <a:xfrm>
            <a:off x="9601200" y="-1"/>
            <a:ext cx="2590800" cy="4133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97760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2568733486"/>
              </p:ext>
            </p:extLst>
          </p:nvPr>
        </p:nvGraphicFramePr>
        <p:xfrm>
          <a:off x="0" y="0"/>
          <a:ext cx="12192000" cy="68580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012736042"/>
                    </a:ext>
                  </a:extLst>
                </a:gridCol>
                <a:gridCol w="4064000">
                  <a:extLst>
                    <a:ext uri="{9D8B030D-6E8A-4147-A177-3AD203B41FA5}">
                      <a16:colId xmlns:a16="http://schemas.microsoft.com/office/drawing/2014/main" val="3476109582"/>
                    </a:ext>
                  </a:extLst>
                </a:gridCol>
                <a:gridCol w="4064000">
                  <a:extLst>
                    <a:ext uri="{9D8B030D-6E8A-4147-A177-3AD203B41FA5}">
                      <a16:colId xmlns:a16="http://schemas.microsoft.com/office/drawing/2014/main" val="1446775529"/>
                    </a:ext>
                  </a:extLst>
                </a:gridCol>
              </a:tblGrid>
              <a:tr h="1760838">
                <a:tc>
                  <a:txBody>
                    <a:bodyPr/>
                    <a:lstStyle/>
                    <a:p>
                      <a:r>
                        <a:rPr lang="en-GB" sz="2800" b="0" dirty="0" smtClean="0">
                          <a:solidFill>
                            <a:schemeClr val="tx1"/>
                          </a:solidFill>
                          <a:latin typeface="Comic Sans MS" panose="030F0702030302020204" pitchFamily="66" charset="0"/>
                        </a:rPr>
                        <a:t>Paddling</a:t>
                      </a:r>
                    </a:p>
                    <a:p>
                      <a:endParaRPr lang="en-GB" sz="2000" b="0" kern="1200" dirty="0" smtClean="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smtClean="0">
                          <a:solidFill>
                            <a:schemeClr val="tx1"/>
                          </a:solidFill>
                          <a:latin typeface="Comic Sans MS" panose="030F0702030302020204" pitchFamily="66" charset="0"/>
                        </a:rPr>
                        <a:t>Snorkelling</a:t>
                      </a:r>
                    </a:p>
                    <a:p>
                      <a:endParaRPr lang="en-GB" sz="28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smtClean="0">
                          <a:solidFill>
                            <a:schemeClr val="tx1"/>
                          </a:solidFill>
                          <a:latin typeface="Comic Sans MS" panose="030F0702030302020204" pitchFamily="66" charset="0"/>
                        </a:rPr>
                        <a:t>Diving</a:t>
                      </a:r>
                      <a:endParaRPr lang="en-GB" sz="28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00373932"/>
                  </a:ext>
                </a:extLst>
              </a:tr>
              <a:tr h="5097162">
                <a:tc>
                  <a:txBody>
                    <a:bodyPr/>
                    <a:lstStyle/>
                    <a:p>
                      <a:r>
                        <a:rPr lang="en-GB" sz="1600" b="1" i="0" dirty="0" smtClean="0">
                          <a:solidFill>
                            <a:srgbClr val="0070C0"/>
                          </a:solidFill>
                          <a:latin typeface="Comic Sans MS" panose="030F0702030302020204" pitchFamily="66" charset="0"/>
                        </a:rPr>
                        <a:t>With LSA</a:t>
                      </a:r>
                    </a:p>
                    <a:p>
                      <a:endParaRPr lang="en-GB" sz="1600" b="0" i="0" dirty="0" smtClean="0">
                        <a:solidFill>
                          <a:schemeClr val="tx1"/>
                        </a:solidFill>
                        <a:latin typeface="Comic Sans MS" panose="030F0702030302020204" pitchFamily="66" charset="0"/>
                      </a:endParaRPr>
                    </a:p>
                    <a:p>
                      <a:r>
                        <a:rPr lang="en-GB" sz="1600" b="0" i="0" dirty="0" smtClean="0">
                          <a:solidFill>
                            <a:schemeClr val="tx1"/>
                          </a:solidFill>
                          <a:latin typeface="Comic Sans MS" panose="030F0702030302020204" pitchFamily="66" charset="0"/>
                        </a:rPr>
                        <a:t>Draw a picture</a:t>
                      </a:r>
                      <a:r>
                        <a:rPr lang="en-GB" sz="1600" b="0" i="0" baseline="0" dirty="0" smtClean="0">
                          <a:solidFill>
                            <a:schemeClr val="tx1"/>
                          </a:solidFill>
                          <a:latin typeface="Comic Sans MS" panose="030F0702030302020204" pitchFamily="66" charset="0"/>
                        </a:rPr>
                        <a:t> of your character and then label it with descriptions.</a:t>
                      </a:r>
                    </a:p>
                    <a:p>
                      <a:endParaRPr lang="en-GB" sz="1600" b="0" i="1" baseline="0" dirty="0" smtClean="0">
                        <a:solidFill>
                          <a:schemeClr val="tx1"/>
                        </a:solidFill>
                        <a:latin typeface="Comic Sans MS" panose="030F0702030302020204" pitchFamily="66" charset="0"/>
                      </a:endParaRPr>
                    </a:p>
                    <a:p>
                      <a:r>
                        <a:rPr lang="en-GB" sz="1600" b="0" i="1" baseline="0" dirty="0" smtClean="0">
                          <a:solidFill>
                            <a:schemeClr val="tx1"/>
                          </a:solidFill>
                          <a:latin typeface="Comic Sans MS" panose="030F0702030302020204" pitchFamily="66" charset="0"/>
                        </a:rPr>
                        <a:t>Have you used adjectives to describe?</a:t>
                      </a:r>
                      <a:endParaRPr lang="en-GB" sz="1600" b="0" i="1" dirty="0" smtClean="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kern="1200" baseline="0" dirty="0" smtClean="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kern="1200" baseline="0" dirty="0" smtClean="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0" i="0" kern="1200" baseline="0" dirty="0" smtClean="0">
                          <a:solidFill>
                            <a:schemeClr val="tx1"/>
                          </a:solidFill>
                          <a:latin typeface="Comic Sans MS" panose="030F0702030302020204" pitchFamily="66" charset="0"/>
                          <a:ea typeface="+mn-ea"/>
                          <a:cs typeface="+mn-cs"/>
                        </a:rPr>
                        <a:t>Draw a picture of your main character and write sentences underneath to describe them.</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kern="1200" baseline="0" dirty="0" smtClean="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0" i="1" kern="1200" baseline="0" dirty="0" smtClean="0">
                          <a:solidFill>
                            <a:schemeClr val="tx1"/>
                          </a:solidFill>
                          <a:latin typeface="Comic Sans MS" panose="030F0702030302020204" pitchFamily="66" charset="0"/>
                          <a:ea typeface="+mn-ea"/>
                          <a:cs typeface="+mn-cs"/>
                        </a:rPr>
                        <a:t>Have you used:</a:t>
                      </a:r>
                      <a:br>
                        <a:rPr lang="en-GB" sz="1600" b="0" i="1" kern="1200" baseline="0" dirty="0" smtClean="0">
                          <a:solidFill>
                            <a:schemeClr val="tx1"/>
                          </a:solidFill>
                          <a:latin typeface="Comic Sans MS" panose="030F0702030302020204" pitchFamily="66" charset="0"/>
                          <a:ea typeface="+mn-ea"/>
                          <a:cs typeface="+mn-cs"/>
                        </a:rPr>
                      </a:br>
                      <a:r>
                        <a:rPr lang="en-GB" sz="1600" b="0" i="1" kern="1200" baseline="0" dirty="0" smtClean="0">
                          <a:solidFill>
                            <a:schemeClr val="tx1"/>
                          </a:solidFill>
                          <a:latin typeface="Comic Sans MS" panose="030F0702030302020204" pitchFamily="66" charset="0"/>
                          <a:ea typeface="+mn-ea"/>
                          <a:cs typeface="+mn-cs"/>
                        </a:rPr>
                        <a:t>*expanded noun phrases</a:t>
                      </a:r>
                      <a:br>
                        <a:rPr lang="en-GB" sz="1600" b="0" i="1" kern="1200" baseline="0" dirty="0" smtClean="0">
                          <a:solidFill>
                            <a:schemeClr val="tx1"/>
                          </a:solidFill>
                          <a:latin typeface="Comic Sans MS" panose="030F0702030302020204" pitchFamily="66" charset="0"/>
                          <a:ea typeface="+mn-ea"/>
                          <a:cs typeface="+mn-cs"/>
                        </a:rPr>
                      </a:br>
                      <a:r>
                        <a:rPr lang="en-GB" sz="1600" b="0" i="1" kern="1200" baseline="0" dirty="0" smtClean="0">
                          <a:solidFill>
                            <a:schemeClr val="tx1"/>
                          </a:solidFill>
                          <a:latin typeface="Comic Sans MS" panose="030F0702030302020204" pitchFamily="66" charset="0"/>
                          <a:ea typeface="+mn-ea"/>
                          <a:cs typeface="+mn-cs"/>
                        </a:rPr>
                        <a:t>*similes</a:t>
                      </a:r>
                      <a:br>
                        <a:rPr lang="en-GB" sz="1600" b="0" i="1" kern="1200" baseline="0" dirty="0" smtClean="0">
                          <a:solidFill>
                            <a:schemeClr val="tx1"/>
                          </a:solidFill>
                          <a:latin typeface="Comic Sans MS" panose="030F0702030302020204" pitchFamily="66" charset="0"/>
                          <a:ea typeface="+mn-ea"/>
                          <a:cs typeface="+mn-cs"/>
                        </a:rPr>
                      </a:br>
                      <a:r>
                        <a:rPr lang="en-GB" sz="1600" b="0" i="1" kern="1200" baseline="0" dirty="0" smtClean="0">
                          <a:solidFill>
                            <a:schemeClr val="tx1"/>
                          </a:solidFill>
                          <a:latin typeface="Comic Sans MS" panose="030F0702030302020204" pitchFamily="66" charset="0"/>
                          <a:ea typeface="+mn-ea"/>
                          <a:cs typeface="+mn-cs"/>
                        </a:rPr>
                        <a:t>*metaphors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1" kern="1200" baseline="0" dirty="0" smtClean="0">
                        <a:solidFill>
                          <a:schemeClr val="tx1"/>
                        </a:solidFill>
                        <a:latin typeface="Comic Sans MS" panose="030F0702030302020204" pitchFamily="66" charset="0"/>
                        <a:ea typeface="+mn-ea"/>
                        <a:cs typeface="+mn-cs"/>
                      </a:endParaRPr>
                    </a:p>
                    <a:p>
                      <a:endParaRPr lang="en-GB" sz="1600" b="0" i="0" kern="1200" baseline="0" dirty="0" smtClean="0">
                        <a:solidFill>
                          <a:schemeClr val="tx1"/>
                        </a:solidFill>
                        <a:latin typeface="Comic Sans MS" panose="030F0702030302020204" pitchFamily="66" charset="0"/>
                        <a:ea typeface="+mn-ea"/>
                        <a:cs typeface="+mn-cs"/>
                      </a:endParaRPr>
                    </a:p>
                    <a:p>
                      <a:r>
                        <a:rPr lang="en-GB" sz="1600" b="1" i="0" kern="1200" baseline="0" dirty="0" smtClean="0">
                          <a:solidFill>
                            <a:srgbClr val="FF0000"/>
                          </a:solidFill>
                          <a:latin typeface="Comic Sans MS" panose="030F0702030302020204" pitchFamily="66" charset="0"/>
                          <a:ea typeface="+mn-ea"/>
                          <a:cs typeface="+mn-cs"/>
                        </a:rPr>
                        <a:t>Red Pen: </a:t>
                      </a:r>
                      <a:r>
                        <a:rPr lang="en-GB" sz="1600" b="0" i="0" kern="1200" baseline="0" dirty="0" smtClean="0">
                          <a:solidFill>
                            <a:srgbClr val="FF0000"/>
                          </a:solidFill>
                          <a:latin typeface="Comic Sans MS" panose="030F0702030302020204" pitchFamily="66" charset="0"/>
                          <a:ea typeface="+mn-ea"/>
                          <a:cs typeface="+mn-cs"/>
                        </a:rPr>
                        <a:t>Thesaurus any words you have repeated or used in your writing before!</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1" kern="1200" baseline="0" dirty="0" smtClean="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600" b="1" i="0" kern="1200" baseline="0" dirty="0" smtClean="0">
                          <a:solidFill>
                            <a:srgbClr val="7030A0"/>
                          </a:solidFill>
                          <a:latin typeface="Comic Sans MS" panose="030F0702030302020204" pitchFamily="66" charset="0"/>
                          <a:ea typeface="+mn-ea"/>
                          <a:cs typeface="+mn-cs"/>
                        </a:rPr>
                        <a:t>With CT</a:t>
                      </a:r>
                    </a:p>
                    <a:p>
                      <a:endParaRPr lang="en-GB" sz="1600" b="0" i="0" kern="1200" baseline="0" dirty="0" smtClean="0">
                        <a:solidFill>
                          <a:schemeClr val="tx1"/>
                        </a:solidFill>
                        <a:latin typeface="Comic Sans MS" panose="030F0702030302020204" pitchFamily="66" charset="0"/>
                        <a:ea typeface="+mn-ea"/>
                        <a:cs typeface="+mn-cs"/>
                      </a:endParaRPr>
                    </a:p>
                    <a:p>
                      <a:r>
                        <a:rPr lang="en-GB" sz="1600" b="0" i="0" kern="1200" baseline="0" dirty="0" smtClean="0">
                          <a:solidFill>
                            <a:schemeClr val="tx1"/>
                          </a:solidFill>
                          <a:latin typeface="Comic Sans MS" panose="030F0702030302020204" pitchFamily="66" charset="0"/>
                          <a:ea typeface="+mn-ea"/>
                          <a:cs typeface="+mn-cs"/>
                        </a:rPr>
                        <a:t>Draw a picture of your character and write a descriptive paragraph underneath, remembering to use expanded noun phrases, similes and metaphors. </a:t>
                      </a:r>
                    </a:p>
                    <a:p>
                      <a:endParaRPr lang="en-GB" sz="1600" b="0" i="0" kern="1200" baseline="0" dirty="0" smtClean="0">
                        <a:solidFill>
                          <a:schemeClr val="tx1"/>
                        </a:solidFill>
                        <a:latin typeface="Comic Sans MS" panose="030F0702030302020204" pitchFamily="66" charset="0"/>
                        <a:ea typeface="+mn-ea"/>
                        <a:cs typeface="+mn-cs"/>
                      </a:endParaRPr>
                    </a:p>
                    <a:p>
                      <a:r>
                        <a:rPr lang="en-GB" sz="1600" b="1" i="0" kern="1200" baseline="0" dirty="0" smtClean="0">
                          <a:solidFill>
                            <a:srgbClr val="FF0000"/>
                          </a:solidFill>
                          <a:latin typeface="Comic Sans MS" panose="030F0702030302020204" pitchFamily="66" charset="0"/>
                          <a:ea typeface="+mn-ea"/>
                          <a:cs typeface="+mn-cs"/>
                        </a:rPr>
                        <a:t>Red Pen: </a:t>
                      </a:r>
                      <a:r>
                        <a:rPr lang="en-GB" sz="1600" b="0" i="0" kern="1200" baseline="0" dirty="0" smtClean="0">
                          <a:solidFill>
                            <a:srgbClr val="FF0000"/>
                          </a:solidFill>
                          <a:latin typeface="Comic Sans MS" panose="030F0702030302020204" pitchFamily="66" charset="0"/>
                          <a:ea typeface="+mn-ea"/>
                          <a:cs typeface="+mn-cs"/>
                        </a:rPr>
                        <a:t>Thesaurus any words you have repeated or used in your writing before!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6103788"/>
                  </a:ext>
                </a:extLst>
              </a:tr>
            </a:tbl>
          </a:graphicData>
        </a:graphic>
      </p:graphicFrame>
      <p:pic>
        <p:nvPicPr>
          <p:cNvPr id="1026"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4928" t="19212" r="57764" b="52567"/>
          <a:stretch/>
        </p:blipFill>
        <p:spPr bwMode="auto">
          <a:xfrm>
            <a:off x="2328203" y="0"/>
            <a:ext cx="1688123" cy="168812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assessment"/>
          <p:cNvPicPr>
            <a:picLocks noChangeAspect="1" noChangeArrowheads="1"/>
          </p:cNvPicPr>
          <p:nvPr/>
        </p:nvPicPr>
        <p:blipFill rotWithShape="1">
          <a:blip r:embed="rId2">
            <a:clrChange>
              <a:clrFrom>
                <a:srgbClr val="FFFEFA"/>
              </a:clrFrom>
              <a:clrTo>
                <a:srgbClr val="FFFEFA">
                  <a:alpha val="0"/>
                </a:srgbClr>
              </a:clrTo>
            </a:clrChange>
            <a:extLst>
              <a:ext uri="{28A0092B-C50C-407E-A947-70E740481C1C}">
                <a14:useLocalDpi xmlns:a14="http://schemas.microsoft.com/office/drawing/2010/main" val="0"/>
              </a:ext>
            </a:extLst>
          </a:blip>
          <a:srcRect l="46707" t="40143" r="29254" b="40749"/>
          <a:stretch/>
        </p:blipFill>
        <p:spPr bwMode="auto">
          <a:xfrm>
            <a:off x="4867422" y="432538"/>
            <a:ext cx="2575560" cy="125558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7910" t="69775" r="7871" b="8304"/>
          <a:stretch/>
        </p:blipFill>
        <p:spPr bwMode="auto">
          <a:xfrm>
            <a:off x="9228406" y="546470"/>
            <a:ext cx="2082018" cy="1155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572351"/>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0" ma:contentTypeDescription="Create a new document." ma:contentTypeScope="" ma:versionID="85cc611ceebb423f43e5ef19185d49de">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85349bc86dba410184a16952b9cbdf8d"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45BEB95-F70B-4A2B-9870-FC1FFAFC202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06E1DED-74F2-470E-B078-3112F0EBED51}">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5B3ECC9-90F7-440B-B158-A4BF42AE1C8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226</TotalTime>
  <Words>2037</Words>
  <Application>Microsoft Office PowerPoint</Application>
  <PresentationFormat>Widescreen</PresentationFormat>
  <Paragraphs>184</Paragraphs>
  <Slides>40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Arial</vt:lpstr>
      <vt:lpstr>Comic Sans MS</vt:lpstr>
      <vt:lpstr>Trebuchet MS</vt:lpstr>
      <vt:lpstr>Wingdings 3</vt:lpstr>
      <vt:lpstr>Facet</vt:lpstr>
      <vt:lpstr>Monday 17th January 2022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do you think warning stories might be now?</vt:lpstr>
      <vt:lpstr>Warning Stories</vt:lpstr>
      <vt:lpstr>PowerPoint Presentation</vt:lpstr>
      <vt:lpstr>Can you link the events of the story to the structure?</vt:lpstr>
      <vt:lpstr>PowerPoint Presentation</vt:lpstr>
      <vt:lpstr>PowerPoint Presentation</vt:lpstr>
      <vt:lpstr>Wednesday 19th January 2022</vt:lpstr>
      <vt:lpstr>PowerPoint Presentation</vt:lpstr>
      <vt:lpstr>Warn humans not to destroy the rainforests!</vt:lpstr>
      <vt:lpstr>Your story</vt:lpstr>
      <vt:lpstr>Your story</vt:lpstr>
      <vt:lpstr>PowerPoint Presentation</vt:lpstr>
      <vt:lpstr>Thursday 20 January 2022</vt:lpstr>
      <vt:lpstr>PowerPoint Presentation</vt:lpstr>
      <vt:lpstr>PowerPoint Presentation</vt:lpstr>
      <vt:lpstr>PowerPoint Presentation</vt:lpstr>
      <vt:lpstr>Let’s fill this in using your ideas.</vt:lpstr>
      <vt:lpstr>PowerPoint Presentation</vt:lpstr>
      <vt:lpstr>Friday 21st January 2022</vt:lpstr>
      <vt:lpstr>PowerPoint Presentation</vt:lpstr>
      <vt:lpstr>PowerPoint Presentation</vt:lpstr>
      <vt:lpstr>For example: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20th January 2020</dc:title>
  <dc:creator>Emily Fenner</dc:creator>
  <cp:lastModifiedBy>Tatum Celliers</cp:lastModifiedBy>
  <cp:revision>13</cp:revision>
  <dcterms:created xsi:type="dcterms:W3CDTF">2020-01-16T13:34:14Z</dcterms:created>
  <dcterms:modified xsi:type="dcterms:W3CDTF">2022-01-13T17:24:48Z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