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  <p:sldMasterId id="2147483687" r:id="rId12"/>
  </p:sldMasterIdLst>
  <p:notesMasterIdLst>
    <p:notesMasterId r:id="rId64"/>
  </p:notesMasterIdLst>
  <p:sldIdLst>
    <p:sldId id="296" r:id="rId13"/>
    <p:sldId id="297" r:id="rId14"/>
    <p:sldId id="311" r:id="rId15"/>
    <p:sldId id="324" r:id="rId16"/>
    <p:sldId id="299" r:id="rId17"/>
    <p:sldId id="312" r:id="rId18"/>
    <p:sldId id="315" r:id="rId19"/>
    <p:sldId id="318" r:id="rId20"/>
    <p:sldId id="319" r:id="rId21"/>
    <p:sldId id="375" r:id="rId22"/>
    <p:sldId id="316" r:id="rId23"/>
    <p:sldId id="369" r:id="rId24"/>
    <p:sldId id="370" r:id="rId25"/>
    <p:sldId id="371" r:id="rId26"/>
    <p:sldId id="372" r:id="rId27"/>
    <p:sldId id="374" r:id="rId28"/>
    <p:sldId id="320" r:id="rId29"/>
    <p:sldId id="322" r:id="rId30"/>
    <p:sldId id="376" r:id="rId31"/>
    <p:sldId id="378" r:id="rId32"/>
    <p:sldId id="339" r:id="rId33"/>
    <p:sldId id="340" r:id="rId34"/>
    <p:sldId id="341" r:id="rId35"/>
    <p:sldId id="342" r:id="rId36"/>
    <p:sldId id="343" r:id="rId37"/>
    <p:sldId id="344" r:id="rId38"/>
    <p:sldId id="345" r:id="rId39"/>
    <p:sldId id="346" r:id="rId40"/>
    <p:sldId id="348" r:id="rId41"/>
    <p:sldId id="350" r:id="rId42"/>
    <p:sldId id="351" r:id="rId43"/>
    <p:sldId id="352" r:id="rId44"/>
    <p:sldId id="377" r:id="rId45"/>
    <p:sldId id="379" r:id="rId46"/>
    <p:sldId id="353" r:id="rId47"/>
    <p:sldId id="354" r:id="rId48"/>
    <p:sldId id="355" r:id="rId49"/>
    <p:sldId id="356" r:id="rId50"/>
    <p:sldId id="357" r:id="rId51"/>
    <p:sldId id="358" r:id="rId52"/>
    <p:sldId id="359" r:id="rId53"/>
    <p:sldId id="360" r:id="rId54"/>
    <p:sldId id="361" r:id="rId55"/>
    <p:sldId id="362" r:id="rId56"/>
    <p:sldId id="364" r:id="rId57"/>
    <p:sldId id="365" r:id="rId58"/>
    <p:sldId id="367" r:id="rId59"/>
    <p:sldId id="368" r:id="rId60"/>
    <p:sldId id="380" r:id="rId61"/>
    <p:sldId id="381" r:id="rId62"/>
    <p:sldId id="382" r:id="rId6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25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63" Type="http://schemas.openxmlformats.org/officeDocument/2006/relationships/slide" Target="slides/slide51.xml"/><Relationship Id="rId68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61" Type="http://schemas.openxmlformats.org/officeDocument/2006/relationships/slide" Target="slides/slide49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39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viewProps" Target="viewProps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510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286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113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04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  <p:sldLayoutId id="2147483690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45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29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5474568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2.xml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.xml"/><Relationship Id="rId5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5.xml"/><Relationship Id="rId5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6.xml"/><Relationship Id="rId5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5474568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8.xml"/><Relationship Id="rId6" Type="http://schemas.openxmlformats.org/officeDocument/2006/relationships/image" Target="../media/image150.png"/><Relationship Id="rId5" Type="http://schemas.openxmlformats.org/officeDocument/2006/relationships/image" Target="../media/image1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6123596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30.png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27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6123805" TargetMode="Externa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28.emf"/><Relationship Id="rId5" Type="http://schemas.openxmlformats.org/officeDocument/2006/relationships/image" Target="../media/image29.emf"/><Relationship Id="rId4" Type="http://schemas.openxmlformats.org/officeDocument/2006/relationships/image" Target="../media/image27.emf"/><Relationship Id="rId9" Type="http://schemas.openxmlformats.org/officeDocument/2006/relationships/image" Target="../media/image16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5" Type="http://schemas.openxmlformats.org/officeDocument/2006/relationships/image" Target="../media/image49.png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28.emf"/><Relationship Id="rId5" Type="http://schemas.openxmlformats.org/officeDocument/2006/relationships/image" Target="../media/image29.emf"/><Relationship Id="rId4" Type="http://schemas.openxmlformats.org/officeDocument/2006/relationships/image" Target="../media/image27.emf"/><Relationship Id="rId9" Type="http://schemas.openxmlformats.org/officeDocument/2006/relationships/image" Target="../media/image18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5" Type="http://schemas.openxmlformats.org/officeDocument/2006/relationships/image" Target="../media/image49.png"/><Relationship Id="rId4" Type="http://schemas.openxmlformats.org/officeDocument/2006/relationships/image" Target="../media/image4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50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23.png"/><Relationship Id="rId5" Type="http://schemas.openxmlformats.org/officeDocument/2006/relationships/image" Target="../media/image50.png"/><Relationship Id="rId4" Type="http://schemas.openxmlformats.org/officeDocument/2006/relationships/image" Target="../media/image3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50.png"/><Relationship Id="rId5" Type="http://schemas.openxmlformats.org/officeDocument/2006/relationships/image" Target="../media/image35.png"/><Relationship Id="rId4" Type="http://schemas.openxmlformats.org/officeDocument/2006/relationships/image" Target="../media/image33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394" y="313509"/>
            <a:ext cx="72053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u="sng" dirty="0" smtClean="0"/>
              <a:t>LO: Number line to 10,000</a:t>
            </a:r>
          </a:p>
          <a:p>
            <a:r>
              <a:rPr lang="en-GB" sz="4800" u="sng" dirty="0" smtClean="0"/>
              <a:t>C: To know and use number.</a:t>
            </a:r>
            <a:endParaRPr lang="en-GB" sz="48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7602583" y="313509"/>
            <a:ext cx="625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Mon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293223" y="4676503"/>
            <a:ext cx="69901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video, without pausing where it asks you to, then answer the </a:t>
            </a:r>
          </a:p>
          <a:p>
            <a:r>
              <a:rPr lang="en-GB" dirty="0" smtClean="0"/>
              <a:t>questions for Monday that you will find on our webpage.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vimeo.com/455474568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missing numbers.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Complete the number track.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1,000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4) 10,000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6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579546"/>
              </p:ext>
            </p:extLst>
          </p:nvPr>
        </p:nvGraphicFramePr>
        <p:xfrm>
          <a:off x="1382264" y="1022853"/>
          <a:ext cx="6246444" cy="664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1074">
                  <a:extLst>
                    <a:ext uri="{9D8B030D-6E8A-4147-A177-3AD203B41FA5}">
                      <a16:colId xmlns:a16="http://schemas.microsoft.com/office/drawing/2014/main" val="661789732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2498674024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765934999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459081652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2466883255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652429180"/>
                    </a:ext>
                  </a:extLst>
                </a:gridCol>
              </a:tblGrid>
              <a:tr h="6643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770318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486768" y="1124215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1,000</a:t>
            </a:r>
            <a:endParaRPr lang="en-GB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2483856" y="1124215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  <a:r>
              <a:rPr lang="en-GB" sz="2400" dirty="0" smtClean="0"/>
              <a:t>,000</a:t>
            </a:r>
            <a:endParaRPr lang="en-GB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3536436" y="1124214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,000</a:t>
            </a:r>
            <a:endParaRPr lang="en-GB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5607078" y="1124213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  <a:r>
              <a:rPr lang="en-GB" sz="2400" dirty="0" smtClean="0"/>
              <a:t>,000</a:t>
            </a:r>
            <a:endParaRPr lang="en-GB" sz="2400" dirty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60263"/>
              </p:ext>
            </p:extLst>
          </p:nvPr>
        </p:nvGraphicFramePr>
        <p:xfrm>
          <a:off x="1382264" y="2776796"/>
          <a:ext cx="5205370" cy="664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1074">
                  <a:extLst>
                    <a:ext uri="{9D8B030D-6E8A-4147-A177-3AD203B41FA5}">
                      <a16:colId xmlns:a16="http://schemas.microsoft.com/office/drawing/2014/main" val="661789732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2498674024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765934999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459081652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2466883255"/>
                    </a:ext>
                  </a:extLst>
                </a:gridCol>
              </a:tblGrid>
              <a:tr h="6643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770318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486768" y="2878158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2,000</a:t>
            </a:r>
            <a:endParaRPr lang="en-GB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2483856" y="2878158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4,000</a:t>
            </a:r>
            <a:endParaRPr lang="en-GB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5551051" y="2878156"/>
            <a:ext cx="1185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10,000</a:t>
            </a:r>
            <a:endParaRPr lang="en-GB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8115" y="3879667"/>
            <a:ext cx="1946867" cy="258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41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missing numbers.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Complete the number track.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1,000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4) 10,000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383993"/>
              </p:ext>
            </p:extLst>
          </p:nvPr>
        </p:nvGraphicFramePr>
        <p:xfrm>
          <a:off x="1382264" y="1022853"/>
          <a:ext cx="6246444" cy="664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1074">
                  <a:extLst>
                    <a:ext uri="{9D8B030D-6E8A-4147-A177-3AD203B41FA5}">
                      <a16:colId xmlns:a16="http://schemas.microsoft.com/office/drawing/2014/main" val="661789732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2498674024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765934999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459081652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2466883255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652429180"/>
                    </a:ext>
                  </a:extLst>
                </a:gridCol>
              </a:tblGrid>
              <a:tr h="6643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77031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86768" y="1124215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1,000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483856" y="1124215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  <a:r>
              <a:rPr lang="en-GB" sz="2400" dirty="0" smtClean="0"/>
              <a:t>,000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536436" y="1124214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,000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607078" y="1124213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  <a:r>
              <a:rPr lang="en-GB" sz="2400" dirty="0" smtClean="0"/>
              <a:t>,000</a:t>
            </a:r>
            <a:endParaRPr lang="en-GB" sz="24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252110"/>
              </p:ext>
            </p:extLst>
          </p:nvPr>
        </p:nvGraphicFramePr>
        <p:xfrm>
          <a:off x="1382264" y="2776796"/>
          <a:ext cx="5205370" cy="664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1074">
                  <a:extLst>
                    <a:ext uri="{9D8B030D-6E8A-4147-A177-3AD203B41FA5}">
                      <a16:colId xmlns:a16="http://schemas.microsoft.com/office/drawing/2014/main" val="661789732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2498674024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765934999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459081652"/>
                    </a:ext>
                  </a:extLst>
                </a:gridCol>
                <a:gridCol w="1041074">
                  <a:extLst>
                    <a:ext uri="{9D8B030D-6E8A-4147-A177-3AD203B41FA5}">
                      <a16:colId xmlns:a16="http://schemas.microsoft.com/office/drawing/2014/main" val="2466883255"/>
                    </a:ext>
                  </a:extLst>
                </a:gridCol>
              </a:tblGrid>
              <a:tr h="6643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770318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86768" y="2878158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2,000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2483856" y="2878158"/>
            <a:ext cx="96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4,000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551051" y="2878156"/>
            <a:ext cx="1185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10,000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4570255" y="1124212"/>
            <a:ext cx="1030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4,000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59658" y="1124215"/>
            <a:ext cx="1030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6</a:t>
            </a:r>
            <a:r>
              <a:rPr lang="en-GB" sz="2400" dirty="0" smtClean="0">
                <a:solidFill>
                  <a:schemeClr val="accent1"/>
                </a:solidFill>
              </a:rPr>
              <a:t>,000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49123" y="2878158"/>
            <a:ext cx="1030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6</a:t>
            </a:r>
            <a:r>
              <a:rPr lang="en-GB" sz="2400" dirty="0" smtClean="0">
                <a:solidFill>
                  <a:schemeClr val="accent1"/>
                </a:solidFill>
              </a:rPr>
              <a:t>,000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6531" y="2885536"/>
            <a:ext cx="1030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8</a:t>
            </a:r>
            <a:r>
              <a:rPr lang="en-GB" sz="2400" dirty="0" smtClean="0">
                <a:solidFill>
                  <a:schemeClr val="accent1"/>
                </a:solidFill>
              </a:rPr>
              <a:t>,000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46553" y="3767406"/>
            <a:ext cx="1030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  <a:r>
              <a:rPr lang="en-GB" sz="2800" dirty="0" smtClean="0">
                <a:solidFill>
                  <a:schemeClr val="accent1"/>
                </a:solidFill>
              </a:rPr>
              <a:t>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00262" y="4607302"/>
            <a:ext cx="1030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  <a:r>
              <a:rPr lang="en-GB" sz="2800" dirty="0" smtClean="0">
                <a:solidFill>
                  <a:schemeClr val="accent1"/>
                </a:solidFill>
              </a:rPr>
              <a:t>,000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645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45" name="Straight Connector 4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7" name="TextBox 56"/>
          <p:cNvSpPr txBox="1"/>
          <p:nvPr/>
        </p:nvSpPr>
        <p:spPr>
          <a:xfrm>
            <a:off x="653907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524784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</a:t>
            </a:r>
            <a:endParaRPr lang="en-GB" sz="2000" dirty="0"/>
          </a:p>
        </p:txBody>
      </p:sp>
      <p:sp>
        <p:nvSpPr>
          <p:cNvPr id="59" name="TextBox 58"/>
          <p:cNvSpPr txBox="1"/>
          <p:nvPr/>
        </p:nvSpPr>
        <p:spPr>
          <a:xfrm>
            <a:off x="1235332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60" name="TextBox 59"/>
          <p:cNvSpPr txBox="1"/>
          <p:nvPr/>
        </p:nvSpPr>
        <p:spPr>
          <a:xfrm>
            <a:off x="1953406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200</a:t>
            </a:r>
            <a:endParaRPr lang="en-GB" sz="2000" dirty="0"/>
          </a:p>
        </p:txBody>
      </p:sp>
      <p:sp>
        <p:nvSpPr>
          <p:cNvPr id="61" name="TextBox 60"/>
          <p:cNvSpPr txBox="1"/>
          <p:nvPr/>
        </p:nvSpPr>
        <p:spPr>
          <a:xfrm>
            <a:off x="2674702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300</a:t>
            </a:r>
            <a:endParaRPr lang="en-GB" sz="2000" dirty="0"/>
          </a:p>
        </p:txBody>
      </p:sp>
      <p:sp>
        <p:nvSpPr>
          <p:cNvPr id="62" name="TextBox 61"/>
          <p:cNvSpPr txBox="1"/>
          <p:nvPr/>
        </p:nvSpPr>
        <p:spPr>
          <a:xfrm>
            <a:off x="3386283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400</a:t>
            </a:r>
            <a:endParaRPr lang="en-GB" sz="2000" dirty="0"/>
          </a:p>
        </p:txBody>
      </p:sp>
      <p:sp>
        <p:nvSpPr>
          <p:cNvPr id="63" name="TextBox 62"/>
          <p:cNvSpPr txBox="1"/>
          <p:nvPr/>
        </p:nvSpPr>
        <p:spPr>
          <a:xfrm>
            <a:off x="4111512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500</a:t>
            </a:r>
            <a:endParaRPr lang="en-GB" sz="2000" dirty="0"/>
          </a:p>
        </p:txBody>
      </p:sp>
      <p:sp>
        <p:nvSpPr>
          <p:cNvPr id="64" name="TextBox 63"/>
          <p:cNvSpPr txBox="1"/>
          <p:nvPr/>
        </p:nvSpPr>
        <p:spPr>
          <a:xfrm>
            <a:off x="4850974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600</a:t>
            </a:r>
            <a:endParaRPr lang="en-GB" sz="2000" dirty="0"/>
          </a:p>
        </p:txBody>
      </p:sp>
      <p:sp>
        <p:nvSpPr>
          <p:cNvPr id="65" name="TextBox 64"/>
          <p:cNvSpPr txBox="1"/>
          <p:nvPr/>
        </p:nvSpPr>
        <p:spPr>
          <a:xfrm>
            <a:off x="5547737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700</a:t>
            </a:r>
            <a:endParaRPr lang="en-GB" sz="2000" dirty="0"/>
          </a:p>
        </p:txBody>
      </p:sp>
      <p:sp>
        <p:nvSpPr>
          <p:cNvPr id="66" name="TextBox 65"/>
          <p:cNvSpPr txBox="1"/>
          <p:nvPr/>
        </p:nvSpPr>
        <p:spPr>
          <a:xfrm>
            <a:off x="6287199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800</a:t>
            </a:r>
            <a:endParaRPr lang="en-GB" sz="2000" dirty="0"/>
          </a:p>
        </p:txBody>
      </p:sp>
      <p:sp>
        <p:nvSpPr>
          <p:cNvPr id="67" name="TextBox 66"/>
          <p:cNvSpPr txBox="1"/>
          <p:nvPr/>
        </p:nvSpPr>
        <p:spPr>
          <a:xfrm>
            <a:off x="6984547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900</a:t>
            </a:r>
            <a:endParaRPr lang="en-GB" sz="2000" dirty="0"/>
          </a:p>
        </p:txBody>
      </p:sp>
      <p:sp>
        <p:nvSpPr>
          <p:cNvPr id="68" name="TextBox 67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Complete the number line.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3998916" y="2128604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1,000</a:t>
            </a:r>
            <a:endParaRPr lang="en-GB" sz="2400" dirty="0"/>
          </a:p>
        </p:txBody>
      </p:sp>
      <p:cxnSp>
        <p:nvCxnSpPr>
          <p:cNvPr id="71" name="Straight Arrow Connector 70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2528501" y="4810811"/>
                <a:ext cx="307695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8501" y="4810811"/>
                <a:ext cx="3076955" cy="646331"/>
              </a:xfrm>
              <a:prstGeom prst="rect">
                <a:avLst/>
              </a:prstGeom>
              <a:blipFill>
                <a:blip r:embed="rId5"/>
                <a:stretch>
                  <a:fillRect l="-613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5206531" y="4810810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100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463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5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5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70" grpId="0"/>
      <p:bldP spid="81" grpId="0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757644" y="2957817"/>
            <a:ext cx="7215607" cy="669261"/>
            <a:chOff x="850232" y="3272589"/>
            <a:chExt cx="7579894" cy="577516"/>
          </a:xfrm>
        </p:grpSpPr>
        <p:cxnSp>
          <p:nvCxnSpPr>
            <p:cNvPr id="45" name="Straight Connector 4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7" name="TextBox 56"/>
          <p:cNvSpPr txBox="1"/>
          <p:nvPr/>
        </p:nvSpPr>
        <p:spPr>
          <a:xfrm>
            <a:off x="588592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406684" y="3585779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10,000</a:t>
            </a:r>
            <a:endParaRPr lang="en-GB" sz="2000" dirty="0"/>
          </a:p>
        </p:txBody>
      </p:sp>
      <p:sp>
        <p:nvSpPr>
          <p:cNvPr id="59" name="TextBox 58"/>
          <p:cNvSpPr txBox="1"/>
          <p:nvPr/>
        </p:nvSpPr>
        <p:spPr>
          <a:xfrm>
            <a:off x="1066647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</a:t>
            </a:r>
            <a:endParaRPr lang="en-GB" sz="2000" dirty="0"/>
          </a:p>
        </p:txBody>
      </p:sp>
      <p:sp>
        <p:nvSpPr>
          <p:cNvPr id="60" name="TextBox 59"/>
          <p:cNvSpPr txBox="1"/>
          <p:nvPr/>
        </p:nvSpPr>
        <p:spPr>
          <a:xfrm>
            <a:off x="1792511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2,000</a:t>
            </a:r>
            <a:endParaRPr lang="en-GB" sz="2000" dirty="0"/>
          </a:p>
        </p:txBody>
      </p:sp>
      <p:sp>
        <p:nvSpPr>
          <p:cNvPr id="61" name="TextBox 60"/>
          <p:cNvSpPr txBox="1"/>
          <p:nvPr/>
        </p:nvSpPr>
        <p:spPr>
          <a:xfrm>
            <a:off x="2507063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3,000</a:t>
            </a:r>
            <a:endParaRPr lang="en-GB" sz="2000" dirty="0"/>
          </a:p>
        </p:txBody>
      </p:sp>
      <p:sp>
        <p:nvSpPr>
          <p:cNvPr id="62" name="TextBox 61"/>
          <p:cNvSpPr txBox="1"/>
          <p:nvPr/>
        </p:nvSpPr>
        <p:spPr>
          <a:xfrm>
            <a:off x="3243752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4,000</a:t>
            </a:r>
            <a:endParaRPr lang="en-GB" sz="2000" dirty="0"/>
          </a:p>
        </p:txBody>
      </p:sp>
      <p:sp>
        <p:nvSpPr>
          <p:cNvPr id="63" name="TextBox 62"/>
          <p:cNvSpPr txBox="1"/>
          <p:nvPr/>
        </p:nvSpPr>
        <p:spPr>
          <a:xfrm>
            <a:off x="3958447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5,000</a:t>
            </a:r>
            <a:endParaRPr lang="en-GB" sz="2000" dirty="0"/>
          </a:p>
        </p:txBody>
      </p:sp>
      <p:sp>
        <p:nvSpPr>
          <p:cNvPr id="64" name="TextBox 63"/>
          <p:cNvSpPr txBox="1"/>
          <p:nvPr/>
        </p:nvSpPr>
        <p:spPr>
          <a:xfrm>
            <a:off x="4672129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6,000</a:t>
            </a:r>
            <a:endParaRPr lang="en-GB" sz="2000" dirty="0"/>
          </a:p>
        </p:txBody>
      </p:sp>
      <p:sp>
        <p:nvSpPr>
          <p:cNvPr id="65" name="TextBox 64"/>
          <p:cNvSpPr txBox="1"/>
          <p:nvPr/>
        </p:nvSpPr>
        <p:spPr>
          <a:xfrm>
            <a:off x="5397418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7,000</a:t>
            </a:r>
            <a:endParaRPr lang="en-GB" sz="2000" dirty="0"/>
          </a:p>
        </p:txBody>
      </p:sp>
      <p:sp>
        <p:nvSpPr>
          <p:cNvPr id="66" name="TextBox 65"/>
          <p:cNvSpPr txBox="1"/>
          <p:nvPr/>
        </p:nvSpPr>
        <p:spPr>
          <a:xfrm>
            <a:off x="6122729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8,000</a:t>
            </a:r>
            <a:endParaRPr lang="en-GB" sz="2000" dirty="0"/>
          </a:p>
        </p:txBody>
      </p:sp>
      <p:sp>
        <p:nvSpPr>
          <p:cNvPr id="67" name="TextBox 66"/>
          <p:cNvSpPr txBox="1"/>
          <p:nvPr/>
        </p:nvSpPr>
        <p:spPr>
          <a:xfrm>
            <a:off x="6784137" y="3585779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9,000</a:t>
            </a:r>
            <a:endParaRPr lang="en-GB" sz="2000" dirty="0"/>
          </a:p>
        </p:txBody>
      </p:sp>
      <p:sp>
        <p:nvSpPr>
          <p:cNvPr id="68" name="TextBox 67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Complete the number line.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757644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3933601" y="2128604"/>
            <a:ext cx="116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10,000</a:t>
            </a:r>
            <a:endParaRPr lang="en-GB" sz="2400" dirty="0"/>
          </a:p>
        </p:txBody>
      </p:sp>
      <p:cxnSp>
        <p:nvCxnSpPr>
          <p:cNvPr id="71" name="Straight Arrow Connector 70"/>
          <p:cNvCxnSpPr/>
          <p:nvPr/>
        </p:nvCxnSpPr>
        <p:spPr>
          <a:xfrm>
            <a:off x="74781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147155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>
            <a:off x="219530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291904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364279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436653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509028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58140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65377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>
          <a:xfrm>
            <a:off x="7261519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2528501" y="4810811"/>
                <a:ext cx="307695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10,000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8501" y="4810811"/>
                <a:ext cx="3076955" cy="646331"/>
              </a:xfrm>
              <a:prstGeom prst="rect">
                <a:avLst/>
              </a:prstGeom>
              <a:blipFill>
                <a:blip r:embed="rId5"/>
                <a:stretch>
                  <a:fillRect l="-613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5297971" y="4810810"/>
            <a:ext cx="1468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1,000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452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5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5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7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Straight Connector 44"/>
          <p:cNvCxnSpPr/>
          <p:nvPr/>
        </p:nvCxnSpPr>
        <p:spPr>
          <a:xfrm>
            <a:off x="757644" y="3301153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757644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97325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1479204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200765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922325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643885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36544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08700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80856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530127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7251687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58859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406684" y="3558483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10,000</a:t>
            </a:r>
            <a:endParaRPr lang="en-GB" sz="2000" dirty="0"/>
          </a:p>
        </p:txBody>
      </p:sp>
      <p:sp>
        <p:nvSpPr>
          <p:cNvPr id="42" name="TextBox 41"/>
          <p:cNvSpPr txBox="1"/>
          <p:nvPr/>
        </p:nvSpPr>
        <p:spPr>
          <a:xfrm>
            <a:off x="399213" y="626385"/>
            <a:ext cx="6223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Place 2,500 on the number line.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92511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2,000</a:t>
            </a:r>
            <a:endParaRPr lang="en-GB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2507063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3,000</a:t>
            </a:r>
            <a:endParaRPr lang="en-GB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1318440" y="4281083"/>
            <a:ext cx="6223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500 is half of 1,000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58825" y="4895960"/>
            <a:ext cx="7142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2,500 is halfway between 2,000 and 3,000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585441" y="2155371"/>
            <a:ext cx="0" cy="114578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208010" y="1829650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2,500</a:t>
            </a:r>
            <a:endParaRPr lang="en-GB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901197" y="4281082"/>
            <a:ext cx="7064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The </a:t>
            </a:r>
            <a:r>
              <a:rPr lang="en-GB" sz="3200" noProof="0" dirty="0" err="1" smtClean="0">
                <a:solidFill>
                  <a:prstClr val="black"/>
                </a:solidFill>
                <a:latin typeface="Calibri" panose="020F0502020204030204"/>
              </a:rPr>
              <a:t>previou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s multiple of 1,000 is 2,000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14095" y="4881688"/>
            <a:ext cx="6432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The next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 multiple of 1,000 is 3,000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246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5" grpId="0"/>
      <p:bldP spid="26" grpId="0"/>
      <p:bldP spid="26" grpId="1"/>
      <p:bldP spid="27" grpId="0"/>
      <p:bldP spid="2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9" name="TextBox 28"/>
          <p:cNvSpPr txBox="1"/>
          <p:nvPr/>
        </p:nvSpPr>
        <p:spPr>
          <a:xfrm>
            <a:off x="588592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11781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525743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3,700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742506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3,600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4469" y="761188"/>
            <a:ext cx="5927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Place 3,620</a:t>
            </a:r>
            <a:r>
              <a:rPr kumimoji="0" lang="en-GB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on the number line.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214589" y="4149734"/>
            <a:ext cx="6432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The </a:t>
            </a:r>
            <a:r>
              <a:rPr lang="en-GB" sz="3200" noProof="0" dirty="0" err="1" smtClean="0">
                <a:solidFill>
                  <a:prstClr val="black"/>
                </a:solidFill>
                <a:latin typeface="Calibri" panose="020F0502020204030204"/>
              </a:rPr>
              <a:t>previou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s multiple of 100 is 3,600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43089" y="4752026"/>
            <a:ext cx="6432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The next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 multiple of 100 is 3,700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276335" y="4490218"/>
            <a:ext cx="6432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3,620 is closer to 3,600 than 3,700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366844" y="2177779"/>
            <a:ext cx="0" cy="114578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989413" y="1852058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3,620</a:t>
            </a:r>
            <a:endParaRPr lang="en-GB" sz="2000" dirty="0"/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998916" y="2128604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 smtClean="0">
                <a:solidFill>
                  <a:prstClr val="black"/>
                </a:solidFill>
                <a:latin typeface="Calibri" panose="020F0502020204030204"/>
              </a:rPr>
              <a:t>1,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2704180" y="4735132"/>
                <a:ext cx="32717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180" y="4735132"/>
                <a:ext cx="3271731" cy="646331"/>
              </a:xfrm>
              <a:prstGeom prst="rect">
                <a:avLst/>
              </a:prstGeom>
              <a:blipFill>
                <a:blip r:embed="rId5"/>
                <a:stretch>
                  <a:fillRect l="-5784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TextBox 73"/>
          <p:cNvSpPr txBox="1"/>
          <p:nvPr/>
        </p:nvSpPr>
        <p:spPr>
          <a:xfrm>
            <a:off x="5305215" y="473604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100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659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42" grpId="0"/>
      <p:bldP spid="42" grpId="1"/>
      <p:bldP spid="43" grpId="0"/>
      <p:bldP spid="43" grpId="1"/>
      <p:bldP spid="46" grpId="0"/>
      <p:bldP spid="48" grpId="0"/>
      <p:bldP spid="50" grpId="0"/>
      <p:bldP spid="50" grpId="1"/>
      <p:bldP spid="73" grpId="0"/>
      <p:bldP spid="73" grpId="1"/>
      <p:bldP spid="74" grpId="0"/>
      <p:bldP spid="7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9" name="TextBox 28"/>
          <p:cNvSpPr txBox="1"/>
          <p:nvPr/>
        </p:nvSpPr>
        <p:spPr>
          <a:xfrm>
            <a:off x="588592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11781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525743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3,700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742506" y="35721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3,600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4469" y="761188"/>
            <a:ext cx="5927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Place 3,620</a:t>
            </a:r>
            <a:r>
              <a:rPr kumimoji="0" lang="en-GB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on the number line.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214589" y="4149734"/>
            <a:ext cx="6432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The </a:t>
            </a:r>
            <a:r>
              <a:rPr lang="en-GB" sz="3200" noProof="0" dirty="0" err="1" smtClean="0">
                <a:solidFill>
                  <a:prstClr val="black"/>
                </a:solidFill>
                <a:latin typeface="Calibri" panose="020F0502020204030204"/>
              </a:rPr>
              <a:t>previou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s multiple of 100 is 3,600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43089" y="4752026"/>
            <a:ext cx="6432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The next</a:t>
            </a: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 multiple of 100 is 3,700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276335" y="4490218"/>
            <a:ext cx="6432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 smtClean="0">
                <a:solidFill>
                  <a:prstClr val="black"/>
                </a:solidFill>
                <a:latin typeface="Calibri" panose="020F0502020204030204"/>
              </a:rPr>
              <a:t>3,620 is closer to 3,600 than 3,700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366844" y="2177779"/>
            <a:ext cx="0" cy="114578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989413" y="1852058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3,620</a:t>
            </a:r>
            <a:endParaRPr lang="en-GB" sz="2000" dirty="0"/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998916" y="2128604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 smtClean="0">
                <a:solidFill>
                  <a:prstClr val="black"/>
                </a:solidFill>
                <a:latin typeface="Calibri" panose="020F0502020204030204"/>
              </a:rPr>
              <a:t>1,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2704180" y="4735132"/>
                <a:ext cx="32717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180" y="4735132"/>
                <a:ext cx="3271731" cy="646331"/>
              </a:xfrm>
              <a:prstGeom prst="rect">
                <a:avLst/>
              </a:prstGeom>
              <a:blipFill>
                <a:blip r:embed="rId5"/>
                <a:stretch>
                  <a:fillRect l="-5784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TextBox 73"/>
          <p:cNvSpPr txBox="1"/>
          <p:nvPr/>
        </p:nvSpPr>
        <p:spPr>
          <a:xfrm>
            <a:off x="5305215" y="473604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100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611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42" grpId="0"/>
      <p:bldP spid="42" grpId="1"/>
      <p:bldP spid="43" grpId="0"/>
      <p:bldP spid="43" grpId="1"/>
      <p:bldP spid="46" grpId="0"/>
      <p:bldP spid="48" grpId="0"/>
      <p:bldP spid="50" grpId="0"/>
      <p:bldP spid="50" grpId="1"/>
      <p:bldP spid="73" grpId="0"/>
      <p:bldP spid="73" grpId="1"/>
      <p:bldP spid="74" grpId="0"/>
      <p:bldP spid="7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questions on your worksheet.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61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91" y="125866"/>
            <a:ext cx="3918313" cy="17750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83" y="2434453"/>
            <a:ext cx="3609128" cy="26600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9304" y="4422996"/>
            <a:ext cx="4334706" cy="13430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5021" y="271975"/>
            <a:ext cx="3248627" cy="35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02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306" y="530134"/>
            <a:ext cx="4929931" cy="1755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675" y="3005137"/>
            <a:ext cx="4748562" cy="14623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5675" y="5003754"/>
            <a:ext cx="4336869" cy="14902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530134"/>
            <a:ext cx="1236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Answers</a:t>
            </a:r>
            <a:endParaRPr lang="en-GB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73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7200" y="530134"/>
            <a:ext cx="1236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Answers</a:t>
            </a:r>
            <a:endParaRPr lang="en-GB" sz="2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949" y="315647"/>
            <a:ext cx="4421578" cy="13523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4246" y="2985815"/>
            <a:ext cx="1577792" cy="4758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466" y="4791099"/>
            <a:ext cx="2415352" cy="65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33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394" y="313509"/>
            <a:ext cx="72053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u="sng" dirty="0" smtClean="0"/>
              <a:t>LO: Number line to 10,000</a:t>
            </a:r>
          </a:p>
          <a:p>
            <a:r>
              <a:rPr lang="en-GB" sz="4800" u="sng" dirty="0" smtClean="0"/>
              <a:t>C: To know and use number.</a:t>
            </a:r>
            <a:endParaRPr lang="en-GB" sz="48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7680960" y="431074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93223" y="4676503"/>
            <a:ext cx="754783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video again, without pausing where it asks you to, then answer the </a:t>
            </a:r>
          </a:p>
          <a:p>
            <a:r>
              <a:rPr lang="en-GB" dirty="0" smtClean="0"/>
              <a:t>questions for Tuesday that you will find on our webpage.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vimeo.com/455474568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649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Straight Connector 44"/>
          <p:cNvCxnSpPr/>
          <p:nvPr/>
        </p:nvCxnSpPr>
        <p:spPr>
          <a:xfrm>
            <a:off x="757644" y="3301153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757644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97325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1479204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200765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922325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643885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36544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08700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80856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530127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7251687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58859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406684" y="3558483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99213" y="626385"/>
            <a:ext cx="6223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Place 2,500 on the number line.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92511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07063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18440" y="4281083"/>
            <a:ext cx="6223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500 is half of 1,000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58825" y="4895960"/>
            <a:ext cx="7142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2,500 is halfway between 2,000 and 3,000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585441" y="2155371"/>
            <a:ext cx="0" cy="114578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208010" y="1829650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2,500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1197" y="4281082"/>
            <a:ext cx="7064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</a:t>
            </a:r>
            <a:r>
              <a:rPr kumimoji="0" lang="en-GB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previou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 multiple of 1,000 is 2,000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14095" y="4881688"/>
            <a:ext cx="6432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next multiple of 1,000 is 3,000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183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5" grpId="0"/>
      <p:bldP spid="26" grpId="0"/>
      <p:bldP spid="26" grpId="1"/>
      <p:bldP spid="27" grpId="0"/>
      <p:bldP spid="2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803295" y="1483721"/>
            <a:ext cx="7215607" cy="669261"/>
            <a:chOff x="850232" y="3272589"/>
            <a:chExt cx="7579894" cy="577516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4" name="TextBox 43"/>
          <p:cNvSpPr txBox="1"/>
          <p:nvPr/>
        </p:nvSpPr>
        <p:spPr>
          <a:xfrm>
            <a:off x="581991" y="208438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853677" y="208438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3,200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264128" y="208438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3,400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726859" y="208438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3,600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136905" y="208438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3,800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803295" y="1078033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3979253" y="648446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 smtClean="0">
                <a:solidFill>
                  <a:prstClr val="black"/>
                </a:solidFill>
                <a:latin typeface="Calibri" panose="020F0502020204030204"/>
              </a:rPr>
              <a:t>1,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793463" y="1353263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240953" y="1353263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3688443" y="1353263"/>
            <a:ext cx="144421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5135933" y="1353263"/>
            <a:ext cx="1439845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6583423" y="1347481"/>
            <a:ext cx="1482822" cy="578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Group 58"/>
          <p:cNvGrpSpPr/>
          <p:nvPr/>
        </p:nvGrpSpPr>
        <p:grpSpPr>
          <a:xfrm>
            <a:off x="803295" y="4559178"/>
            <a:ext cx="7215607" cy="669262"/>
            <a:chOff x="850232" y="3272588"/>
            <a:chExt cx="7579894" cy="577517"/>
          </a:xfrm>
        </p:grpSpPr>
        <p:cxnSp>
          <p:nvCxnSpPr>
            <p:cNvPr id="60" name="Straight Connector 59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4640178" y="3272588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8" name="TextBox 67"/>
          <p:cNvSpPr txBox="1"/>
          <p:nvPr/>
        </p:nvSpPr>
        <p:spPr>
          <a:xfrm>
            <a:off x="581991" y="5175908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3" name="Straight Arrow Connector 72"/>
          <p:cNvCxnSpPr/>
          <p:nvPr/>
        </p:nvCxnSpPr>
        <p:spPr>
          <a:xfrm>
            <a:off x="803295" y="4153492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3979253" y="3707856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 smtClean="0">
                <a:solidFill>
                  <a:prstClr val="black"/>
                </a:solidFill>
                <a:latin typeface="Calibri" panose="020F0502020204030204"/>
              </a:rPr>
              <a:t>1,000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793463" y="4428722"/>
            <a:ext cx="3617635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 flipV="1">
            <a:off x="4411098" y="4422940"/>
            <a:ext cx="3655147" cy="578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2751890" y="2777509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890" y="2777509"/>
                <a:ext cx="2589471" cy="646331"/>
              </a:xfrm>
              <a:prstGeom prst="rect">
                <a:avLst/>
              </a:prstGeom>
              <a:blipFill>
                <a:blip r:embed="rId5"/>
                <a:stretch>
                  <a:fillRect l="-7059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TextBox 80"/>
          <p:cNvSpPr txBox="1"/>
          <p:nvPr/>
        </p:nvSpPr>
        <p:spPr>
          <a:xfrm>
            <a:off x="5169325" y="2775857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200</a:t>
            </a:r>
            <a:endParaRPr lang="en-GB" sz="3600" dirty="0"/>
          </a:p>
        </p:txBody>
      </p:sp>
      <p:sp>
        <p:nvSpPr>
          <p:cNvPr id="87" name="TextBox 86"/>
          <p:cNvSpPr txBox="1"/>
          <p:nvPr/>
        </p:nvSpPr>
        <p:spPr>
          <a:xfrm>
            <a:off x="7520737" y="208438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7525903" y="5175908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2847891" y="5458309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7891" y="5458309"/>
                <a:ext cx="2589471" cy="646331"/>
              </a:xfrm>
              <a:prstGeom prst="rect">
                <a:avLst/>
              </a:prstGeom>
              <a:blipFill>
                <a:blip r:embed="rId6"/>
                <a:stretch>
                  <a:fillRect l="-705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0" name="TextBox 89"/>
          <p:cNvSpPr txBox="1"/>
          <p:nvPr/>
        </p:nvSpPr>
        <p:spPr>
          <a:xfrm>
            <a:off x="5265326" y="5456657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5</a:t>
            </a:r>
            <a:r>
              <a:rPr lang="en-US" sz="3600" dirty="0" smtClean="0"/>
              <a:t>00</a:t>
            </a:r>
            <a:endParaRPr lang="en-GB" sz="3600" dirty="0"/>
          </a:p>
        </p:txBody>
      </p:sp>
      <p:sp>
        <p:nvSpPr>
          <p:cNvPr id="91" name="TextBox 90"/>
          <p:cNvSpPr txBox="1"/>
          <p:nvPr/>
        </p:nvSpPr>
        <p:spPr>
          <a:xfrm>
            <a:off x="4002024" y="5175908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3,500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567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9" grpId="0"/>
      <p:bldP spid="50" grpId="0"/>
      <p:bldP spid="51" grpId="0"/>
      <p:bldP spid="53" grpId="0"/>
      <p:bldP spid="68" grpId="0"/>
      <p:bldP spid="74" grpId="0"/>
      <p:bldP spid="80" grpId="0"/>
      <p:bldP spid="81" grpId="0"/>
      <p:bldP spid="88" grpId="0"/>
      <p:bldP spid="89" grpId="0"/>
      <p:bldP spid="90" grpId="0"/>
      <p:bldP spid="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Straight Connector 44"/>
          <p:cNvCxnSpPr/>
          <p:nvPr/>
        </p:nvCxnSpPr>
        <p:spPr>
          <a:xfrm>
            <a:off x="757644" y="3301153"/>
            <a:ext cx="720797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757644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973251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588592" y="358559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406684" y="3585594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10,000</a:t>
            </a:r>
            <a:endParaRPr lang="en-GB" sz="2000" dirty="0"/>
          </a:p>
        </p:txBody>
      </p:sp>
      <p:sp>
        <p:nvSpPr>
          <p:cNvPr id="42" name="TextBox 41"/>
          <p:cNvSpPr txBox="1"/>
          <p:nvPr/>
        </p:nvSpPr>
        <p:spPr>
          <a:xfrm>
            <a:off x="307773" y="918772"/>
            <a:ext cx="6223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Estimate the values of A and B.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156598" y="2717074"/>
            <a:ext cx="0" cy="5840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365448" y="2935634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561546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6169350" y="2957817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2873" y="539496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597939" y="63760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957813" y="3585594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</a:t>
            </a:r>
            <a:r>
              <a:rPr lang="en-GB" sz="2000" dirty="0" smtClean="0"/>
              <a:t>,000</a:t>
            </a:r>
            <a:endParaRPr lang="en-GB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2192114" y="3585594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2,500</a:t>
            </a:r>
            <a:endParaRPr lang="en-GB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5830338" y="3585594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7</a:t>
            </a:r>
            <a:r>
              <a:rPr lang="en-GB" sz="2000" dirty="0" smtClean="0"/>
              <a:t>,500</a:t>
            </a:r>
            <a:endParaRPr lang="en-GB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2009664" y="2374948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1200516" y="4378799"/>
            <a:ext cx="6223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A is approximately 2,000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6229463" y="2704347"/>
            <a:ext cx="0" cy="5840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082529" y="2362221"/>
            <a:ext cx="89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200516" y="5010650"/>
            <a:ext cx="62236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B</a:t>
            </a:r>
            <a:r>
              <a:rPr lang="en-GB" sz="3200" dirty="0" smtClean="0"/>
              <a:t> is approximately 7,520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65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1" grpId="0"/>
      <p:bldP spid="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874" y="2133327"/>
            <a:ext cx="3879805" cy="15645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246" y="3961290"/>
            <a:ext cx="4141063" cy="19145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0792" y="1622108"/>
            <a:ext cx="3597184" cy="17912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2514" y="796834"/>
            <a:ext cx="7785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Task					                      Challenge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1983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874" y="2133327"/>
            <a:ext cx="3879805" cy="15645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246" y="3961290"/>
            <a:ext cx="4141063" cy="19145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0792" y="1622108"/>
            <a:ext cx="3597184" cy="17912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2514" y="796834"/>
            <a:ext cx="7785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Task					                      Challenge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808514" y="992777"/>
            <a:ext cx="15859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Answers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8834" y="3827417"/>
            <a:ext cx="350084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No she is not correct. The number line is 0 to 10,000. There are 20 lines. 10,000 </a:t>
            </a:r>
            <a:r>
              <a:rPr lang="en-GB" sz="2000" dirty="0" smtClean="0">
                <a:solidFill>
                  <a:srgbClr val="FF0000"/>
                </a:solidFill>
              </a:rPr>
              <a:t>÷ 20 = 500. This number lines goes up in 500’s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5212" y="2506283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1000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30393" y="2506283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2500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91989" y="247401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4500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1240" y="539374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2</a:t>
            </a:r>
            <a:r>
              <a:rPr lang="en-GB" dirty="0" smtClean="0">
                <a:solidFill>
                  <a:srgbClr val="FF0000"/>
                </a:solidFill>
              </a:rPr>
              <a:t>000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55771" y="539374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7500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99441" y="539743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9990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41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46274" y="692331"/>
            <a:ext cx="618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Wed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39634" y="399943"/>
            <a:ext cx="682071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LO: Find 1, 10, 100 more of less.</a:t>
            </a:r>
          </a:p>
          <a:p>
            <a:r>
              <a:rPr lang="en-GB" sz="4000" u="sng" dirty="0" smtClean="0"/>
              <a:t>C: To know and use number.</a:t>
            </a:r>
            <a:endParaRPr lang="en-GB" sz="40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293223" y="4676503"/>
            <a:ext cx="69901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video, without pausing where it asks you to, then answer the </a:t>
            </a:r>
          </a:p>
          <a:p>
            <a:r>
              <a:rPr lang="en-GB" dirty="0" smtClean="0"/>
              <a:t>questions for Wednesday that you will find on our webpage. </a:t>
            </a:r>
          </a:p>
          <a:p>
            <a:endParaRPr lang="en-GB" dirty="0" smtClean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vimeo.com/456123596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353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160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Continue the sequences.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	17, 18, 19, ___, ___, ___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     	23, 33, 43, ___, ___, 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		180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170, 160,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____, ____, ____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4)		180, 280, 380, ____, ____, ____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064" y="3984170"/>
            <a:ext cx="1946867" cy="258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3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67512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Continue the sequences.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	17, 18, 19, ___, ___, ___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     	23, 33, 43, ___, ___, 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		180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170, 160,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____, ____, ____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4)		180, 280, 380, ____, ____, ____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62778" y="1191149"/>
            <a:ext cx="2061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20    21    22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23589" y="2046691"/>
            <a:ext cx="2061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53    63    73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02557" y="2898035"/>
            <a:ext cx="286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150    140    130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02557" y="3749379"/>
            <a:ext cx="286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480    580    680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851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61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917563" y="568022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293340" y="418087"/>
            <a:ext cx="681978" cy="19039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755134" y="497965"/>
            <a:ext cx="1760604" cy="18240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675780" y="418087"/>
            <a:ext cx="681978" cy="19039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058219" y="418087"/>
            <a:ext cx="681978" cy="19039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00258" y="1428173"/>
            <a:ext cx="334604" cy="3803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544602" y="1029652"/>
            <a:ext cx="334604" cy="38032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834082" y="2179560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694480" y="3857442"/>
            <a:ext cx="1425365" cy="922562"/>
            <a:chOff x="1621075" y="3928389"/>
            <a:chExt cx="1425365" cy="92256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002" t="23074" r="31995" b="33000"/>
            <a:stretch/>
          </p:blipFill>
          <p:spPr>
            <a:xfrm>
              <a:off x="2303123" y="3928389"/>
              <a:ext cx="302188" cy="921939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4808" t="28591" r="18639" b="28089"/>
            <a:stretch/>
          </p:blipFill>
          <p:spPr>
            <a:xfrm>
              <a:off x="1621075" y="3967095"/>
              <a:ext cx="780659" cy="883856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002" t="23074" r="31995" b="33000"/>
            <a:stretch/>
          </p:blipFill>
          <p:spPr>
            <a:xfrm>
              <a:off x="2472698" y="3928389"/>
              <a:ext cx="302188" cy="92193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002" t="23074" r="31995" b="33000"/>
            <a:stretch/>
          </p:blipFill>
          <p:spPr>
            <a:xfrm>
              <a:off x="2642273" y="3928389"/>
              <a:ext cx="302188" cy="921939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882616" y="4398637"/>
              <a:ext cx="163824" cy="20349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857937" y="4205529"/>
              <a:ext cx="163824" cy="203494"/>
            </a:xfrm>
            <a:prstGeom prst="rect">
              <a:avLst/>
            </a:prstGeom>
          </p:spPr>
        </p:pic>
      </p:grpSp>
      <p:cxnSp>
        <p:nvCxnSpPr>
          <p:cNvPr id="39" name="Straight Arrow Connector 38"/>
          <p:cNvCxnSpPr/>
          <p:nvPr/>
        </p:nvCxnSpPr>
        <p:spPr>
          <a:xfrm flipH="1">
            <a:off x="2998057" y="2953913"/>
            <a:ext cx="682806" cy="39712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4923352" y="2911132"/>
            <a:ext cx="698749" cy="38608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864569" y="3336331"/>
            <a:ext cx="2427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 more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374449" y="3382321"/>
            <a:ext cx="2085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more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348422" y="3391843"/>
            <a:ext cx="2146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more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4417155" y="2911132"/>
            <a:ext cx="0" cy="57661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6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605561" y="3895081"/>
            <a:ext cx="296182" cy="90361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3938761" y="3914470"/>
            <a:ext cx="780659" cy="883856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775136" y="3895081"/>
            <a:ext cx="296182" cy="90361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944711" y="3895081"/>
            <a:ext cx="296182" cy="90361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185054" y="4327690"/>
            <a:ext cx="178574" cy="221816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160375" y="4134582"/>
            <a:ext cx="178574" cy="221816"/>
          </a:xfrm>
          <a:prstGeom prst="rect">
            <a:avLst/>
          </a:prstGeom>
        </p:spPr>
      </p:pic>
      <p:grpSp>
        <p:nvGrpSpPr>
          <p:cNvPr id="73" name="Group 72"/>
          <p:cNvGrpSpPr/>
          <p:nvPr/>
        </p:nvGrpSpPr>
        <p:grpSpPr>
          <a:xfrm>
            <a:off x="5959940" y="3915438"/>
            <a:ext cx="1423005" cy="896805"/>
            <a:chOff x="1621075" y="3954146"/>
            <a:chExt cx="1423005" cy="896805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002" t="23074" r="31995" b="33000"/>
            <a:stretch/>
          </p:blipFill>
          <p:spPr>
            <a:xfrm>
              <a:off x="2303122" y="3954146"/>
              <a:ext cx="291621" cy="889700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B398D9A1-082C-604F-822C-DA2E31D89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4808" t="28591" r="18639" b="28089"/>
            <a:stretch/>
          </p:blipFill>
          <p:spPr>
            <a:xfrm>
              <a:off x="1621075" y="3967095"/>
              <a:ext cx="780659" cy="883856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002" t="23074" r="31995" b="33000"/>
            <a:stretch/>
          </p:blipFill>
          <p:spPr>
            <a:xfrm>
              <a:off x="2472697" y="3954146"/>
              <a:ext cx="291621" cy="889700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002" t="23074" r="31995" b="33000"/>
            <a:stretch/>
          </p:blipFill>
          <p:spPr>
            <a:xfrm>
              <a:off x="2642272" y="3954146"/>
              <a:ext cx="291621" cy="889700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882615" y="4338357"/>
              <a:ext cx="161465" cy="200564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857936" y="4145249"/>
              <a:ext cx="161465" cy="200564"/>
            </a:xfrm>
            <a:prstGeom prst="rect">
              <a:avLst/>
            </a:prstGeom>
          </p:spPr>
        </p:pic>
      </p:grpSp>
      <p:pic>
        <p:nvPicPr>
          <p:cNvPr id="80" name="Picture 7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983013" y="3895525"/>
            <a:ext cx="780659" cy="883856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1316705" y="4779381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395647" y="3885847"/>
            <a:ext cx="296182" cy="903617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3975896" y="4783694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342319" y="4449727"/>
            <a:ext cx="160654" cy="199557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6266511" y="4810509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6" name="Picture 8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89" y="568022"/>
            <a:ext cx="1355739" cy="9362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4335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-0.03125 4.81481E-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3" y="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2" grpId="0"/>
      <p:bldP spid="58" grpId="0"/>
      <p:bldP spid="59" grpId="0"/>
      <p:bldP spid="81" grpId="0"/>
      <p:bldP spid="83" grpId="0"/>
      <p:bldP spid="8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73" y="1067142"/>
            <a:ext cx="1243175" cy="8585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0493" y="1496400"/>
            <a:ext cx="5243014" cy="19325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02947" y="3452791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354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3166922" y="4227144"/>
            <a:ext cx="682806" cy="39712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092217" y="4184363"/>
            <a:ext cx="698749" cy="38608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082288" y="4609562"/>
            <a:ext cx="2427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 less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43314" y="4655552"/>
            <a:ext cx="2085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less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17287" y="4665074"/>
            <a:ext cx="2146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less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14" name="Straight Arrow Connector 13"/>
          <p:cNvCxnSpPr>
            <a:endCxn id="12" idx="0"/>
          </p:cNvCxnSpPr>
          <p:nvPr/>
        </p:nvCxnSpPr>
        <p:spPr>
          <a:xfrm>
            <a:off x="4586020" y="4184363"/>
            <a:ext cx="0" cy="47118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2279175" y="225188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2575575" y="256805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787333" y="211628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587044" y="285605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002947" y="288979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298020" y="257066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442020" y="2198627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002947" y="2250717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790966" y="270088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6173951" y="216100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5734878" y="221309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6253204" y="265154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85281" y="5194337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048525" y="5194336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86559" y="5187185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>
            <a:off x="2586445" y="2555866"/>
            <a:ext cx="245660" cy="30279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586019" y="2842773"/>
            <a:ext cx="289025" cy="3233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6267068" y="2656405"/>
            <a:ext cx="274136" cy="28313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74492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231768" y="1618999"/>
            <a:ext cx="71453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1 more than 239?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29730" y="2830287"/>
            <a:ext cx="15791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794" y="2812044"/>
            <a:ext cx="738771" cy="72057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436" y="2799324"/>
            <a:ext cx="738771" cy="72057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162" y="2782282"/>
            <a:ext cx="738771" cy="72057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169" y="3432967"/>
            <a:ext cx="738771" cy="72057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506" y="3438706"/>
            <a:ext cx="738771" cy="72057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15" y="2799324"/>
            <a:ext cx="738771" cy="72057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959" y="2812044"/>
            <a:ext cx="738771" cy="72057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124" y="2812044"/>
            <a:ext cx="738771" cy="72057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455" y="2812044"/>
            <a:ext cx="738771" cy="72057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289" y="2812044"/>
            <a:ext cx="738771" cy="72057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295" y="3438706"/>
            <a:ext cx="738771" cy="720575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460" y="3438706"/>
            <a:ext cx="738771" cy="720575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625" y="3438706"/>
            <a:ext cx="738771" cy="720575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956" y="3438706"/>
            <a:ext cx="738771" cy="72057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790" y="3438706"/>
            <a:ext cx="738771" cy="720575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71" y="3432967"/>
            <a:ext cx="738771" cy="720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737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173741" y="843461"/>
            <a:ext cx="79181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 10 less than 302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7592" y="807533"/>
            <a:ext cx="1485644" cy="87402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4545">
            <a:off x="6705276" y="4882421"/>
            <a:ext cx="1428002" cy="999601"/>
          </a:xfrm>
          <a:prstGeom prst="rect">
            <a:avLst/>
          </a:prstGeom>
        </p:spPr>
      </p:pic>
      <p:sp>
        <p:nvSpPr>
          <p:cNvPr id="58" name="Rounded Rectangular Callout 57"/>
          <p:cNvSpPr/>
          <p:nvPr/>
        </p:nvSpPr>
        <p:spPr>
          <a:xfrm>
            <a:off x="706019" y="4070610"/>
            <a:ext cx="6662280" cy="709447"/>
          </a:xfrm>
          <a:prstGeom prst="wedgeRoundRectCallout">
            <a:avLst>
              <a:gd name="adj1" fmla="val 40153"/>
              <a:gd name="adj2" fmla="val 94309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2534" y="4176352"/>
            <a:ext cx="6853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Impossible! There are no tens to subtract.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1119590" y="2403602"/>
            <a:ext cx="1339237" cy="138748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3523928" y="2415086"/>
            <a:ext cx="1339237" cy="138748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333617" y="2415086"/>
            <a:ext cx="1339237" cy="138748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172106" y="3095545"/>
            <a:ext cx="288735" cy="328189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97023" y="2914115"/>
            <a:ext cx="288735" cy="328189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107415" y="2385103"/>
            <a:ext cx="506299" cy="1413458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835955" y="2385103"/>
            <a:ext cx="506299" cy="141345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273935" y="2385103"/>
            <a:ext cx="506299" cy="141345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378875" y="2385103"/>
            <a:ext cx="506299" cy="141345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002475" y="2385103"/>
            <a:ext cx="506299" cy="141345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45395" y="2385103"/>
            <a:ext cx="506299" cy="1413458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816855" y="2385103"/>
            <a:ext cx="506299" cy="1413458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088315" y="2385103"/>
            <a:ext cx="506299" cy="1413458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564495" y="2385103"/>
            <a:ext cx="506299" cy="1413458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650337" y="2385103"/>
            <a:ext cx="506299" cy="1413458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1527861" y="849140"/>
            <a:ext cx="1475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292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259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/>
      <p:bldP spid="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73" y="1067142"/>
            <a:ext cx="1243175" cy="8585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0493" y="1496400"/>
            <a:ext cx="5243014" cy="19325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9265" y="3644707"/>
            <a:ext cx="70935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Dexter adds one more counter.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What new number could he make?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279175" y="271205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361850" y="2702027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624021" y="2215607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33376" y="256803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6108186" y="219831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5818193" y="260462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640152" y="228005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716944" y="293170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164711" y="225418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6799619" y="271205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371469" y="4913577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404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899262" y="4863690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314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38205" y="4862836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305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621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8" grpId="0" animBg="1"/>
      <p:bldP spid="38" grpId="1" animBg="1"/>
      <p:bldP spid="39" grpId="0" animBg="1"/>
      <p:bldP spid="39" grpId="1" animBg="1"/>
      <p:bldP spid="40" grpId="0" animBg="1"/>
      <p:bldP spid="41" grpId="0"/>
      <p:bldP spid="42" grpId="0"/>
      <p:bldP spid="4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ounded Rectangular Callout 57"/>
          <p:cNvSpPr/>
          <p:nvPr/>
        </p:nvSpPr>
        <p:spPr>
          <a:xfrm>
            <a:off x="945419" y="525305"/>
            <a:ext cx="4527333" cy="1440590"/>
          </a:xfrm>
          <a:prstGeom prst="wedgeRoundRectCallout">
            <a:avLst>
              <a:gd name="adj1" fmla="val 3894"/>
              <a:gd name="adj2" fmla="val 96610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45419" y="785770"/>
            <a:ext cx="4527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560 is one hundred less than the number I am hiding.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863610" y="3461483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660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30625" y="3445431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739487" y="3876982"/>
            <a:ext cx="214269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041756" y="3298769"/>
            <a:ext cx="4580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 less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3739487" y="4428459"/>
            <a:ext cx="2105793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976297" y="4460300"/>
            <a:ext cx="4580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 more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56" y="1929260"/>
            <a:ext cx="3314700" cy="3086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102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0023 L 0.13941 0.01157 C 0.16945 0.01319 0.2099 0.02755 0.25018 0.04931 C 0.29601 0.07407 0.33073 0.10023 0.35296 0.12593 L 0.46007 0.24745 " pathEditMode="relative" rAng="1320000" ptsTypes="AAAAA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7" y="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/>
      <p:bldP spid="27" grpId="0"/>
      <p:bldP spid="28" grpId="0"/>
      <p:bldP spid="32" grpId="0"/>
      <p:bldP spid="3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Now it’s your turn…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36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04502" y="264841"/>
            <a:ext cx="1384664" cy="950005"/>
          </a:xfrm>
          <a:prstGeom prst="rect">
            <a:avLst/>
          </a:prstGeom>
        </p:spPr>
        <p:txBody>
          <a:bodyPr/>
          <a:lstStyle/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51" y="937804"/>
            <a:ext cx="3244896" cy="34793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952" y="4633368"/>
            <a:ext cx="3367498" cy="14408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9577" y="471896"/>
            <a:ext cx="3590925" cy="1485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4827" y="2638454"/>
            <a:ext cx="3495675" cy="3505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951" y="14761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841305" y="54234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76428" y="265136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9951" y="464564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0211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600890" y="173401"/>
            <a:ext cx="1384664" cy="950005"/>
          </a:xfrm>
          <a:prstGeom prst="rect">
            <a:avLst/>
          </a:prstGeom>
        </p:spPr>
        <p:txBody>
          <a:bodyPr/>
          <a:lstStyle/>
          <a:p>
            <a:r>
              <a:rPr lang="en-GB" sz="24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Answers</a:t>
            </a:r>
            <a:endParaRPr lang="en-GB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578" y="648403"/>
            <a:ext cx="3514665" cy="18976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222" y="3171417"/>
            <a:ext cx="1201511" cy="14125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498" y="5209366"/>
            <a:ext cx="1338958" cy="13066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5951" y="14761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30411" y="352065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692" y="523471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63231" y="132984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4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9629" y="1033055"/>
            <a:ext cx="1131434" cy="125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0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9634" y="399943"/>
            <a:ext cx="81031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LO: Find 1, 10, </a:t>
            </a:r>
            <a:r>
              <a:rPr lang="en-GB" sz="4000" u="sng" dirty="0" smtClean="0"/>
              <a:t>100, 1000 </a:t>
            </a:r>
            <a:r>
              <a:rPr lang="en-GB" sz="4000" u="sng" dirty="0" smtClean="0"/>
              <a:t>more of less.</a:t>
            </a:r>
          </a:p>
          <a:p>
            <a:r>
              <a:rPr lang="en-GB" sz="4000" u="sng" dirty="0" smtClean="0"/>
              <a:t>C: To know and use number.</a:t>
            </a:r>
            <a:endParaRPr lang="en-GB" sz="40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1293223" y="4676503"/>
            <a:ext cx="69901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this video, without pausing where it asks you to, then answer the </a:t>
            </a:r>
          </a:p>
          <a:p>
            <a:r>
              <a:rPr lang="en-GB" dirty="0" smtClean="0"/>
              <a:t>questions for Thursday that you will find on our webpage.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vimeo.com/456123805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008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275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Complete the sequence.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   345, 445, 545, ____ , ____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Complete the number track.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	 What is 10 more than 3,562?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041678" y="2778972"/>
          <a:ext cx="6547842" cy="619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307">
                  <a:extLst>
                    <a:ext uri="{9D8B030D-6E8A-4147-A177-3AD203B41FA5}">
                      <a16:colId xmlns:a16="http://schemas.microsoft.com/office/drawing/2014/main" val="893720502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1085886399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141760182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1041797346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2286327168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1286711243"/>
                    </a:ext>
                  </a:extLst>
                </a:gridCol>
              </a:tblGrid>
              <a:tr h="6193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784526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80867" y="2827059"/>
            <a:ext cx="1205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60730" y="2827059"/>
            <a:ext cx="1205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66719" y="2828187"/>
            <a:ext cx="1205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064" y="3984170"/>
            <a:ext cx="1946867" cy="258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54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Complete the sequence.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   345, 445, 545, ____ , ____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Complete the number track.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	 What is 10 more than 3,562?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041678" y="2778972"/>
          <a:ext cx="6547842" cy="619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307">
                  <a:extLst>
                    <a:ext uri="{9D8B030D-6E8A-4147-A177-3AD203B41FA5}">
                      <a16:colId xmlns:a16="http://schemas.microsoft.com/office/drawing/2014/main" val="893720502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1085886399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141760182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1041797346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2286327168"/>
                    </a:ext>
                  </a:extLst>
                </a:gridCol>
                <a:gridCol w="1091307">
                  <a:extLst>
                    <a:ext uri="{9D8B030D-6E8A-4147-A177-3AD203B41FA5}">
                      <a16:colId xmlns:a16="http://schemas.microsoft.com/office/drawing/2014/main" val="1286711243"/>
                    </a:ext>
                  </a:extLst>
                </a:gridCol>
              </a:tblGrid>
              <a:tr h="6193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784526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80867" y="2827059"/>
            <a:ext cx="1205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60730" y="2827059"/>
            <a:ext cx="1205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66719" y="2828187"/>
            <a:ext cx="1205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4601" y="1191149"/>
            <a:ext cx="2061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645     745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46581" y="2828187"/>
            <a:ext cx="3242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7,000    8,000   9,000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96262" y="3759397"/>
            <a:ext cx="1157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3,572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17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46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34776"/>
            <a:ext cx="7525512" cy="467498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4-Point Star 6"/>
          <p:cNvSpPr/>
          <p:nvPr/>
        </p:nvSpPr>
        <p:spPr>
          <a:xfrm>
            <a:off x="2939143" y="666206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4-Point Star 33"/>
          <p:cNvSpPr/>
          <p:nvPr/>
        </p:nvSpPr>
        <p:spPr>
          <a:xfrm>
            <a:off x="1902822" y="796418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4-Point Star 34"/>
          <p:cNvSpPr/>
          <p:nvPr/>
        </p:nvSpPr>
        <p:spPr>
          <a:xfrm>
            <a:off x="1362130" y="190746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4-Point Star 35"/>
          <p:cNvSpPr/>
          <p:nvPr/>
        </p:nvSpPr>
        <p:spPr>
          <a:xfrm>
            <a:off x="2671761" y="1448105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4-Point Star 36"/>
          <p:cNvSpPr/>
          <p:nvPr/>
        </p:nvSpPr>
        <p:spPr>
          <a:xfrm>
            <a:off x="7111067" y="2753167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4-Point Star 37"/>
          <p:cNvSpPr/>
          <p:nvPr/>
        </p:nvSpPr>
        <p:spPr>
          <a:xfrm>
            <a:off x="4636129" y="4252983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4-Point Star 38"/>
          <p:cNvSpPr/>
          <p:nvPr/>
        </p:nvSpPr>
        <p:spPr>
          <a:xfrm>
            <a:off x="7615437" y="376849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4-Point Star 39"/>
          <p:cNvSpPr/>
          <p:nvPr/>
        </p:nvSpPr>
        <p:spPr>
          <a:xfrm>
            <a:off x="6038424" y="4399850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4-Point Star 40"/>
          <p:cNvSpPr/>
          <p:nvPr/>
        </p:nvSpPr>
        <p:spPr>
          <a:xfrm>
            <a:off x="7348055" y="4550397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4-Point Star 41"/>
          <p:cNvSpPr/>
          <p:nvPr/>
        </p:nvSpPr>
        <p:spPr>
          <a:xfrm>
            <a:off x="6161202" y="372431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2997" y="1254034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840781" y="2958098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2,369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4-Point Star 58"/>
          <p:cNvSpPr/>
          <p:nvPr/>
        </p:nvSpPr>
        <p:spPr>
          <a:xfrm>
            <a:off x="1386374" y="3505064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4-Point Star 62"/>
          <p:cNvSpPr/>
          <p:nvPr/>
        </p:nvSpPr>
        <p:spPr>
          <a:xfrm>
            <a:off x="2671761" y="4099287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528744" y="5155899"/>
            <a:ext cx="5991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far has the blue rocket travelled?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4-Point Star 66"/>
          <p:cNvSpPr/>
          <p:nvPr/>
        </p:nvSpPr>
        <p:spPr>
          <a:xfrm>
            <a:off x="4634944" y="2226299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7064">
            <a:off x="3559831" y="1771250"/>
            <a:ext cx="1767193" cy="1758192"/>
          </a:xfrm>
          <a:prstGeom prst="rect">
            <a:avLst/>
          </a:prstGeom>
        </p:spPr>
      </p:pic>
      <p:sp>
        <p:nvSpPr>
          <p:cNvPr id="68" name="4-Point Star 67"/>
          <p:cNvSpPr/>
          <p:nvPr/>
        </p:nvSpPr>
        <p:spPr>
          <a:xfrm>
            <a:off x="7139049" y="1228199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1754">
            <a:off x="6044318" y="-49892"/>
            <a:ext cx="2219489" cy="2219489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5489266" y="1254034"/>
            <a:ext cx="1342608" cy="888565"/>
          </a:xfrm>
          <a:prstGeom prst="straightConnector1">
            <a:avLst/>
          </a:prstGeom>
          <a:ln w="571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9411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8" grpId="0"/>
      <p:bldP spid="6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/>
          <p:cNvGraphicFramePr>
            <a:graphicFrameLocks noGrp="1"/>
          </p:cNvGraphicFramePr>
          <p:nvPr>
            <p:extLst/>
          </p:nvPr>
        </p:nvGraphicFramePr>
        <p:xfrm>
          <a:off x="727088" y="524135"/>
          <a:ext cx="7422872" cy="45181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571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556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86251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5" name="Picture 4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737277" y="1119960"/>
            <a:ext cx="1691152" cy="166077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586951" y="1236521"/>
            <a:ext cx="529769" cy="149394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53528" y="1342157"/>
            <a:ext cx="296533" cy="34046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568863" y="1178852"/>
            <a:ext cx="1376186" cy="144019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839737" y="2108931"/>
            <a:ext cx="1691152" cy="166077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061076" y="2463174"/>
            <a:ext cx="1376186" cy="144019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564712" y="3718922"/>
            <a:ext cx="1376186" cy="144019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883305" y="1247525"/>
            <a:ext cx="529769" cy="149394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600091" y="2619048"/>
            <a:ext cx="529769" cy="149394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184367" y="1250436"/>
            <a:ext cx="529769" cy="149394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510089" y="1247525"/>
            <a:ext cx="529769" cy="149394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07845" y="1247525"/>
            <a:ext cx="529769" cy="149394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78316" y="1344506"/>
            <a:ext cx="296533" cy="34046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03104" y="1342157"/>
            <a:ext cx="296533" cy="34046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74659" y="1783246"/>
            <a:ext cx="296533" cy="34046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99447" y="1785595"/>
            <a:ext cx="296533" cy="34046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24235" y="1783246"/>
            <a:ext cx="296533" cy="340464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74659" y="2231743"/>
            <a:ext cx="296533" cy="34046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99447" y="2234092"/>
            <a:ext cx="296533" cy="340464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24235" y="2231743"/>
            <a:ext cx="296533" cy="340464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1832817" y="5114867"/>
            <a:ext cx="4558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more than 2,369 is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2440510" y="5566459"/>
                <a:ext cx="45589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2,369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1,000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3,369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0510" y="5566459"/>
                <a:ext cx="4558937" cy="523220"/>
              </a:xfrm>
              <a:prstGeom prst="rect">
                <a:avLst/>
              </a:prstGeom>
              <a:blipFill>
                <a:blip r:embed="rId9"/>
                <a:stretch>
                  <a:fillRect l="-267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3" name="Straight Connector 92"/>
          <p:cNvCxnSpPr/>
          <p:nvPr/>
        </p:nvCxnSpPr>
        <p:spPr>
          <a:xfrm>
            <a:off x="5579881" y="5566459"/>
            <a:ext cx="152906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5803819" y="5114866"/>
            <a:ext cx="1026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3,369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5" name="Picture 9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854841" y="3235073"/>
            <a:ext cx="1691152" cy="16607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513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34776"/>
            <a:ext cx="7525512" cy="467498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1754">
            <a:off x="6044318" y="-49892"/>
            <a:ext cx="2219489" cy="22194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7064">
            <a:off x="3559831" y="1771250"/>
            <a:ext cx="1767193" cy="175819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29917">
            <a:off x="910317" y="3405343"/>
            <a:ext cx="1685766" cy="1677337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5489266" y="1254034"/>
            <a:ext cx="1342608" cy="888565"/>
          </a:xfrm>
          <a:prstGeom prst="straightConnector1">
            <a:avLst/>
          </a:prstGeom>
          <a:ln w="571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2776264" y="2835753"/>
            <a:ext cx="1342608" cy="888565"/>
          </a:xfrm>
          <a:prstGeom prst="straightConnector1">
            <a:avLst/>
          </a:prstGeom>
          <a:ln w="571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4-Point Star 6"/>
          <p:cNvSpPr/>
          <p:nvPr/>
        </p:nvSpPr>
        <p:spPr>
          <a:xfrm>
            <a:off x="2939143" y="666206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4-Point Star 33"/>
          <p:cNvSpPr/>
          <p:nvPr/>
        </p:nvSpPr>
        <p:spPr>
          <a:xfrm>
            <a:off x="1902822" y="796418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4-Point Star 34"/>
          <p:cNvSpPr/>
          <p:nvPr/>
        </p:nvSpPr>
        <p:spPr>
          <a:xfrm>
            <a:off x="1362130" y="190746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4-Point Star 35"/>
          <p:cNvSpPr/>
          <p:nvPr/>
        </p:nvSpPr>
        <p:spPr>
          <a:xfrm>
            <a:off x="2671761" y="1448105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4-Point Star 36"/>
          <p:cNvSpPr/>
          <p:nvPr/>
        </p:nvSpPr>
        <p:spPr>
          <a:xfrm>
            <a:off x="7111067" y="2753167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4-Point Star 37"/>
          <p:cNvSpPr/>
          <p:nvPr/>
        </p:nvSpPr>
        <p:spPr>
          <a:xfrm>
            <a:off x="4636129" y="4252983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4-Point Star 38"/>
          <p:cNvSpPr/>
          <p:nvPr/>
        </p:nvSpPr>
        <p:spPr>
          <a:xfrm>
            <a:off x="7615437" y="376849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4-Point Star 39"/>
          <p:cNvSpPr/>
          <p:nvPr/>
        </p:nvSpPr>
        <p:spPr>
          <a:xfrm>
            <a:off x="6038424" y="4399850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4-Point Star 40"/>
          <p:cNvSpPr/>
          <p:nvPr/>
        </p:nvSpPr>
        <p:spPr>
          <a:xfrm>
            <a:off x="7348055" y="4550397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4-Point Star 41"/>
          <p:cNvSpPr/>
          <p:nvPr/>
        </p:nvSpPr>
        <p:spPr>
          <a:xfrm>
            <a:off x="6161202" y="372431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2997" y="1254034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025022" y="2863478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840781" y="2958098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2,369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31874" y="1619379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,369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28744" y="5155899"/>
            <a:ext cx="5991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far has the yellow rocket travelled?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106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22" grpId="0"/>
      <p:bldP spid="2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/>
          <p:cNvGraphicFramePr>
            <a:graphicFrameLocks noGrp="1"/>
          </p:cNvGraphicFramePr>
          <p:nvPr>
            <p:extLst/>
          </p:nvPr>
        </p:nvGraphicFramePr>
        <p:xfrm>
          <a:off x="727088" y="524135"/>
          <a:ext cx="7422872" cy="45181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571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5561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86251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5" name="Picture 4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737277" y="1119960"/>
            <a:ext cx="1691152" cy="166077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586951" y="1236521"/>
            <a:ext cx="529769" cy="149394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53528" y="1342157"/>
            <a:ext cx="296533" cy="34046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568863" y="1178852"/>
            <a:ext cx="1376186" cy="144019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798716" y="2058150"/>
            <a:ext cx="1691152" cy="166077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061076" y="2463174"/>
            <a:ext cx="1376186" cy="144019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564712" y="3718922"/>
            <a:ext cx="1376186" cy="144019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883305" y="1247525"/>
            <a:ext cx="529769" cy="149394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600091" y="2619048"/>
            <a:ext cx="529769" cy="149394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184367" y="1250436"/>
            <a:ext cx="529769" cy="149394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510089" y="1247525"/>
            <a:ext cx="529769" cy="149394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07845" y="1247525"/>
            <a:ext cx="529769" cy="149394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78316" y="1344506"/>
            <a:ext cx="296533" cy="34046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03104" y="1342157"/>
            <a:ext cx="296533" cy="34046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74659" y="1783246"/>
            <a:ext cx="296533" cy="34046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99447" y="1785595"/>
            <a:ext cx="296533" cy="34046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24235" y="1783246"/>
            <a:ext cx="296533" cy="340464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74659" y="2231743"/>
            <a:ext cx="296533" cy="34046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999447" y="2234092"/>
            <a:ext cx="296533" cy="340464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24235" y="2231743"/>
            <a:ext cx="296533" cy="3404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32817" y="5140832"/>
            <a:ext cx="4558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less than 2,369 is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603837" y="5566290"/>
                <a:ext cx="36402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2,369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1,000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1,369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3837" y="5566290"/>
                <a:ext cx="3640210" cy="523220"/>
              </a:xfrm>
              <a:prstGeom prst="rect">
                <a:avLst/>
              </a:prstGeom>
              <a:blipFill>
                <a:blip r:embed="rId9"/>
                <a:stretch>
                  <a:fillRect l="-335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/>
          <p:cNvCxnSpPr/>
          <p:nvPr/>
        </p:nvCxnSpPr>
        <p:spPr>
          <a:xfrm>
            <a:off x="5449251" y="5566459"/>
            <a:ext cx="152906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714137" y="5084386"/>
            <a:ext cx="1026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,369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358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34776"/>
            <a:ext cx="7525512" cy="467498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1754">
            <a:off x="6044318" y="-49892"/>
            <a:ext cx="2219489" cy="22194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7064">
            <a:off x="3559831" y="1771250"/>
            <a:ext cx="1767193" cy="175819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29917">
            <a:off x="910317" y="3405343"/>
            <a:ext cx="1685766" cy="1677337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5489266" y="1254034"/>
            <a:ext cx="1342608" cy="888565"/>
          </a:xfrm>
          <a:prstGeom prst="straightConnector1">
            <a:avLst/>
          </a:prstGeom>
          <a:ln w="571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2776264" y="2835753"/>
            <a:ext cx="1342608" cy="888565"/>
          </a:xfrm>
          <a:prstGeom prst="straightConnector1">
            <a:avLst/>
          </a:prstGeom>
          <a:ln w="57150">
            <a:solidFill>
              <a:schemeClr val="bg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4-Point Star 6"/>
          <p:cNvSpPr/>
          <p:nvPr/>
        </p:nvSpPr>
        <p:spPr>
          <a:xfrm>
            <a:off x="2939143" y="666206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4-Point Star 33"/>
          <p:cNvSpPr/>
          <p:nvPr/>
        </p:nvSpPr>
        <p:spPr>
          <a:xfrm>
            <a:off x="1902822" y="796418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4-Point Star 34"/>
          <p:cNvSpPr/>
          <p:nvPr/>
        </p:nvSpPr>
        <p:spPr>
          <a:xfrm>
            <a:off x="1362130" y="190746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4-Point Star 35"/>
          <p:cNvSpPr/>
          <p:nvPr/>
        </p:nvSpPr>
        <p:spPr>
          <a:xfrm>
            <a:off x="2671761" y="1448105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4-Point Star 36"/>
          <p:cNvSpPr/>
          <p:nvPr/>
        </p:nvSpPr>
        <p:spPr>
          <a:xfrm>
            <a:off x="7111067" y="2753167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4-Point Star 37"/>
          <p:cNvSpPr/>
          <p:nvPr/>
        </p:nvSpPr>
        <p:spPr>
          <a:xfrm>
            <a:off x="4636129" y="4252983"/>
            <a:ext cx="409303" cy="526868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4-Point Star 38"/>
          <p:cNvSpPr/>
          <p:nvPr/>
        </p:nvSpPr>
        <p:spPr>
          <a:xfrm>
            <a:off x="7615437" y="376849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4-Point Star 39"/>
          <p:cNvSpPr/>
          <p:nvPr/>
        </p:nvSpPr>
        <p:spPr>
          <a:xfrm>
            <a:off x="6038424" y="4399850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4-Point Star 40"/>
          <p:cNvSpPr/>
          <p:nvPr/>
        </p:nvSpPr>
        <p:spPr>
          <a:xfrm>
            <a:off x="7348055" y="4550397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4-Point Star 41"/>
          <p:cNvSpPr/>
          <p:nvPr/>
        </p:nvSpPr>
        <p:spPr>
          <a:xfrm>
            <a:off x="6161202" y="3724318"/>
            <a:ext cx="209006" cy="169817"/>
          </a:xfrm>
          <a:prstGeom prst="star4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2997" y="1254034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025022" y="2863478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840781" y="2958098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2,369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31874" y="1619379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,369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36055" y="4256631"/>
            <a:ext cx="15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,369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17119" y="5280463"/>
            <a:ext cx="1026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2,369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146766" y="5542073"/>
            <a:ext cx="1100664" cy="0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472971" y="5288391"/>
            <a:ext cx="1026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,369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66633" y="5272975"/>
            <a:ext cx="1026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1,369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06272" y="5587461"/>
            <a:ext cx="2426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more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2636172" y="5550001"/>
            <a:ext cx="1100664" cy="0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436055" y="5597437"/>
            <a:ext cx="2426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less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762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8" grpId="0"/>
      <p:bldP spid="29" grpId="0"/>
      <p:bldP spid="30" grpId="0"/>
      <p:bldP spid="3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/>
          <p:cNvGraphicFramePr>
            <a:graphicFrameLocks noGrp="1"/>
          </p:cNvGraphicFramePr>
          <p:nvPr>
            <p:extLst/>
          </p:nvPr>
        </p:nvGraphicFramePr>
        <p:xfrm>
          <a:off x="712506" y="977994"/>
          <a:ext cx="7422872" cy="2876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571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907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8602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219940" y="4534256"/>
            <a:ext cx="1943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more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679927" y="3819887"/>
            <a:ext cx="1710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4,907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3821577" y="4403721"/>
            <a:ext cx="325030" cy="5764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911963" y="4244667"/>
            <a:ext cx="1095924" cy="44726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089890" y="4991746"/>
            <a:ext cx="2427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 more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922476" y="4991746"/>
            <a:ext cx="2085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more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35973" y="4534256"/>
            <a:ext cx="2146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more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4523380" y="4412621"/>
            <a:ext cx="247237" cy="5427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438714" y="5479253"/>
            <a:ext cx="1730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07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581961" y="5479253"/>
            <a:ext cx="1726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4,9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320706" y="4893861"/>
            <a:ext cx="2222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4,90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56813" y="4955417"/>
            <a:ext cx="1345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,907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2" name="Straight Arrow Connector 41"/>
          <p:cNvCxnSpPr/>
          <p:nvPr/>
        </p:nvCxnSpPr>
        <p:spPr>
          <a:xfrm flipH="1">
            <a:off x="2781247" y="4239059"/>
            <a:ext cx="745118" cy="3970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88" y="1495944"/>
            <a:ext cx="645969" cy="63005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15" y="1489139"/>
            <a:ext cx="650412" cy="634392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71" y="1478155"/>
            <a:ext cx="641071" cy="62528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06" y="1478448"/>
            <a:ext cx="640770" cy="62498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163" y="1478155"/>
            <a:ext cx="640770" cy="62498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820" y="1471263"/>
            <a:ext cx="640770" cy="62498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06" y="2061246"/>
            <a:ext cx="640770" cy="62498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28" y="1474535"/>
            <a:ext cx="641071" cy="62528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532" y="1474535"/>
            <a:ext cx="641071" cy="62528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847" y="1495944"/>
            <a:ext cx="645969" cy="63005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80" y="1495944"/>
            <a:ext cx="645969" cy="63005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88" y="2089846"/>
            <a:ext cx="645969" cy="63005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847" y="2089846"/>
            <a:ext cx="645969" cy="630059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80" y="2089846"/>
            <a:ext cx="645969" cy="63005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88" y="2664186"/>
            <a:ext cx="645969" cy="63005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847" y="2664186"/>
            <a:ext cx="645969" cy="630059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166" y="2061246"/>
            <a:ext cx="641071" cy="62528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823" y="2057626"/>
            <a:ext cx="641071" cy="62528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927" y="2057626"/>
            <a:ext cx="641071" cy="62528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57" y="2644337"/>
            <a:ext cx="641071" cy="62528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014" y="2640717"/>
            <a:ext cx="641071" cy="62528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118" y="2640717"/>
            <a:ext cx="641071" cy="62528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70" y="3209994"/>
            <a:ext cx="641071" cy="62528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163" y="2082944"/>
            <a:ext cx="640770" cy="6249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362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9" grpId="0"/>
      <p:bldP spid="32" grpId="0"/>
      <p:bldP spid="33" grpId="0"/>
      <p:bldP spid="34" grpId="0"/>
      <p:bldP spid="36" grpId="0"/>
      <p:bldP spid="37" grpId="0"/>
      <p:bldP spid="38" grpId="0"/>
      <p:bldP spid="4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/>
          <p:cNvGraphicFramePr>
            <a:graphicFrameLocks noGrp="1"/>
          </p:cNvGraphicFramePr>
          <p:nvPr>
            <p:extLst/>
          </p:nvPr>
        </p:nvGraphicFramePr>
        <p:xfrm>
          <a:off x="712506" y="977994"/>
          <a:ext cx="7422872" cy="2876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571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8557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907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8602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219940" y="4534256"/>
            <a:ext cx="1943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1,000 less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679927" y="3819887"/>
            <a:ext cx="1710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4,907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3821577" y="4403721"/>
            <a:ext cx="325030" cy="5764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911963" y="4244667"/>
            <a:ext cx="1095924" cy="44726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089890" y="4991746"/>
            <a:ext cx="2427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 less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922476" y="4991746"/>
            <a:ext cx="2085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less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35973" y="4534256"/>
            <a:ext cx="2146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less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4523380" y="4412621"/>
            <a:ext cx="247237" cy="5427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438714" y="5479253"/>
            <a:ext cx="1730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07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581961" y="5479253"/>
            <a:ext cx="1726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20706" y="4893861"/>
            <a:ext cx="2222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4,90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6813" y="4955417"/>
            <a:ext cx="1345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,907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2" name="Straight Arrow Connector 41"/>
          <p:cNvCxnSpPr/>
          <p:nvPr/>
        </p:nvCxnSpPr>
        <p:spPr>
          <a:xfrm flipH="1">
            <a:off x="2781247" y="4239059"/>
            <a:ext cx="745118" cy="3970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88" y="1495944"/>
            <a:ext cx="645969" cy="630059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71" y="1478155"/>
            <a:ext cx="641071" cy="62528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06" y="1478448"/>
            <a:ext cx="640770" cy="62498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163" y="1478155"/>
            <a:ext cx="640770" cy="62498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820" y="1471263"/>
            <a:ext cx="640770" cy="62498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06" y="2061246"/>
            <a:ext cx="640770" cy="62498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28" y="1474535"/>
            <a:ext cx="641071" cy="62528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532" y="1474535"/>
            <a:ext cx="641071" cy="62528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847" y="1495944"/>
            <a:ext cx="645969" cy="63005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80" y="1495944"/>
            <a:ext cx="645969" cy="63005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88" y="2089846"/>
            <a:ext cx="645969" cy="63005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847" y="2089846"/>
            <a:ext cx="645969" cy="630059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80" y="2089846"/>
            <a:ext cx="645969" cy="63005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88" y="2664186"/>
            <a:ext cx="645969" cy="63005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847" y="2664186"/>
            <a:ext cx="645969" cy="630059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71" y="2061246"/>
            <a:ext cx="641071" cy="62528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28" y="2057626"/>
            <a:ext cx="641071" cy="62528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532" y="2057626"/>
            <a:ext cx="641071" cy="62528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71" y="2644337"/>
            <a:ext cx="641071" cy="62528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28" y="2640717"/>
            <a:ext cx="641071" cy="62528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532" y="2640717"/>
            <a:ext cx="641071" cy="62528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8333" y="128980"/>
            <a:ext cx="747045" cy="747045"/>
          </a:xfrm>
          <a:prstGeom prst="rect">
            <a:avLst/>
          </a:prstGeom>
        </p:spPr>
      </p:pic>
      <p:sp>
        <p:nvSpPr>
          <p:cNvPr id="92" name="TextBox 91"/>
          <p:cNvSpPr txBox="1"/>
          <p:nvPr/>
        </p:nvSpPr>
        <p:spPr>
          <a:xfrm>
            <a:off x="5691177" y="29267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6804847" y="2719905"/>
            <a:ext cx="569133" cy="5743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15" y="1489139"/>
            <a:ext cx="650412" cy="6343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372" y="1487244"/>
            <a:ext cx="650412" cy="6343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476" y="1484243"/>
            <a:ext cx="650412" cy="63439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15" y="2059951"/>
            <a:ext cx="650412" cy="63439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372" y="2058056"/>
            <a:ext cx="650412" cy="63439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476" y="2055055"/>
            <a:ext cx="650412" cy="63439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15" y="2634368"/>
            <a:ext cx="650412" cy="63439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372" y="2632473"/>
            <a:ext cx="650412" cy="63439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476" y="2629472"/>
            <a:ext cx="650412" cy="63439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15" y="3203869"/>
            <a:ext cx="650412" cy="634392"/>
          </a:xfrm>
          <a:prstGeom prst="rect">
            <a:avLst/>
          </a:prstGeom>
        </p:spPr>
      </p:pic>
      <p:cxnSp>
        <p:nvCxnSpPr>
          <p:cNvPr id="56" name="Straight Connector 55"/>
          <p:cNvCxnSpPr/>
          <p:nvPr/>
        </p:nvCxnSpPr>
        <p:spPr>
          <a:xfrm flipV="1">
            <a:off x="4448715" y="3237856"/>
            <a:ext cx="569133" cy="5743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3699525" y="2658892"/>
            <a:ext cx="569133" cy="5743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767997" y="2066984"/>
            <a:ext cx="569133" cy="5743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4937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/>
      <p:bldP spid="33" grpId="0"/>
      <p:bldP spid="34" grpId="0"/>
      <p:bldP spid="36" grpId="0"/>
      <p:bldP spid="37" grpId="0"/>
      <p:bldP spid="38" grpId="0"/>
      <p:bldP spid="4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44961" y="3682583"/>
            <a:ext cx="47663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think the missing number is 4,562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4545">
            <a:off x="6778325" y="5078635"/>
            <a:ext cx="1428002" cy="999601"/>
          </a:xfrm>
          <a:prstGeom prst="rect">
            <a:avLst/>
          </a:prstGeom>
        </p:spPr>
      </p:pic>
      <p:sp>
        <p:nvSpPr>
          <p:cNvPr id="58" name="Rounded Rectangular Callout 57"/>
          <p:cNvSpPr/>
          <p:nvPr/>
        </p:nvSpPr>
        <p:spPr>
          <a:xfrm>
            <a:off x="1817696" y="3682583"/>
            <a:ext cx="5225143" cy="1106314"/>
          </a:xfrm>
          <a:prstGeom prst="wedgeRoundRectCallout">
            <a:avLst>
              <a:gd name="adj1" fmla="val 46461"/>
              <a:gd name="adj2" fmla="val 91289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149849" y="925442"/>
            <a:ext cx="4506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3,562 is 1,000 more than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51714" y="862394"/>
            <a:ext cx="1998193" cy="705149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632139" y="891802"/>
            <a:ext cx="1773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2,562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877" y="1875677"/>
            <a:ext cx="645969" cy="63005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719" y="1857888"/>
            <a:ext cx="641071" cy="6252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495" y="1858181"/>
            <a:ext cx="640770" cy="62498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52" y="1857888"/>
            <a:ext cx="640770" cy="62498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13" y="2439684"/>
            <a:ext cx="640770" cy="62498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76" y="1854268"/>
            <a:ext cx="641071" cy="62528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480" y="1854268"/>
            <a:ext cx="641071" cy="62528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36" y="1875677"/>
            <a:ext cx="645969" cy="63005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114" y="2440979"/>
            <a:ext cx="641071" cy="6252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771" y="2437359"/>
            <a:ext cx="641071" cy="62528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49" y="1868872"/>
            <a:ext cx="650412" cy="63439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606" y="1866977"/>
            <a:ext cx="650412" cy="63439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710" y="1863976"/>
            <a:ext cx="650412" cy="63439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645" y="2439684"/>
            <a:ext cx="650412" cy="63439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302" y="2437789"/>
            <a:ext cx="650412" cy="63439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06" y="2434788"/>
            <a:ext cx="650412" cy="634392"/>
          </a:xfrm>
          <a:prstGeom prst="rect">
            <a:avLst/>
          </a:prstGeom>
        </p:spPr>
      </p:pic>
      <p:cxnSp>
        <p:nvCxnSpPr>
          <p:cNvPr id="44" name="Straight Connector 43"/>
          <p:cNvCxnSpPr/>
          <p:nvPr/>
        </p:nvCxnSpPr>
        <p:spPr>
          <a:xfrm flipV="1">
            <a:off x="1079641" y="2483169"/>
            <a:ext cx="569133" cy="5743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4459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8" grpId="0" animBg="1"/>
      <p:bldP spid="7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78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890" y="444137"/>
            <a:ext cx="1045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Task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964" y="1090468"/>
            <a:ext cx="3917906" cy="22926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6870" y="880137"/>
            <a:ext cx="4127861" cy="271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26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890" y="444137"/>
            <a:ext cx="1907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Answers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9" y="1200944"/>
            <a:ext cx="4114800" cy="20716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0436" y="1364932"/>
            <a:ext cx="3466284" cy="203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4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4582" y="1414922"/>
            <a:ext cx="708726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/>
              <a:t>Friday</a:t>
            </a:r>
          </a:p>
          <a:p>
            <a:r>
              <a:rPr lang="en-GB" sz="3200" dirty="0" smtClean="0"/>
              <a:t>Spend today practising your </a:t>
            </a:r>
            <a:r>
              <a:rPr lang="en-GB" sz="3200" dirty="0" err="1" smtClean="0"/>
              <a:t>TTRockstars</a:t>
            </a:r>
            <a:r>
              <a:rPr lang="en-GB" sz="3200" dirty="0" smtClean="0"/>
              <a:t>. </a:t>
            </a:r>
          </a:p>
          <a:p>
            <a:endParaRPr lang="en-GB" sz="3200" dirty="0"/>
          </a:p>
          <a:p>
            <a:r>
              <a:rPr lang="en-GB" sz="3200" dirty="0" smtClean="0"/>
              <a:t>Can you beat you last score?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6747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.5|6.4|1.3|7.6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3|5.9|1.8|9.3|6.6|8.6|10.1|1.4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5.1|5.3|2.4|8.9|8.8|7.7|7.8|1.4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1|6.6|7.9|2|1.3|1.7|12.8|0.7|7.2|8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2.2|3.2|4.6|3|6.4|22|4.9|6.3|11.7|0.6|1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2.2|3.2|4.6|3|6.4|22|4.9|6.3|11.7|0.6|1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1|6.6|7.9|2|1.3|1.7|12.8|0.7|7.2|8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1.5|2.5|4.4|3.3|4.3|4|5.5|1.3|2.5|3.9|3.2|3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4.9|8.1|10.8|10.8|9.4|11.5|6.4|1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7|18.6|22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.6|1.8|2.7|19.3|1.9|1.3|8.5|8.2|3|11.4|5.2|4.1|12.5|3.8|5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4.8|1.3|12.1|4.4|13.4|5.1|3.6|12.2|5.5|6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16.9|16.4|1.2|3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2.1|10.6|13.2|2|12.3|4.5|1.6|1.7|2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9.4|7.9|3.4|4.4|9|0.8|4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7.9|1.5|15.4|7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22.8|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4|7.7|4.4|6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6.7|9.1|7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7.2|5.8|6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12.2|5|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6.2|3.7|2|3.1|1.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8|5.1|2.3|8.1|5.3|6.9|3.8|9.4|3.7|5.5|11.2|12.2|11.3|3.1|6|4.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2|1.9|4|5.1|1.9|10.4|6.8|6.3|11.2|3.9|2.9|3.2|5.5|6.1|1.7|3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9.5|9.8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86367A9-C8B2-4733-865F-6EF92B050D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10946</TotalTime>
  <Words>877</Words>
  <Application>Microsoft Office PowerPoint</Application>
  <PresentationFormat>On-screen Show (4:3)</PresentationFormat>
  <Paragraphs>342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51</vt:i4>
      </vt:variant>
    </vt:vector>
  </HeadingPairs>
  <TitlesOfParts>
    <vt:vector size="66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1_Your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your worksheet.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it’s your turn…</vt:lpstr>
      <vt:lpstr>PowerPoint Presentation</vt:lpstr>
      <vt:lpstr>Answers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233</cp:revision>
  <dcterms:created xsi:type="dcterms:W3CDTF">2019-07-05T11:02:13Z</dcterms:created>
  <dcterms:modified xsi:type="dcterms:W3CDTF">2020-10-08T14:20:12Z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