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70" r:id="rId14"/>
    <p:sldId id="272" r:id="rId15"/>
    <p:sldId id="268"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F992EF26-68E7-4133-9EB7-79DC7E362751}" type="datetimeFigureOut">
              <a:rPr lang="en-GB" smtClean="0"/>
              <a:t>17/09/2021</a:t>
            </a:fld>
            <a:endParaRPr lang="en-GB"/>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GB"/>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12A19FC8-897F-4AA2-828C-3A0F3CFED5B3}" type="slidenum">
              <a:rPr lang="en-GB" smtClean="0"/>
              <a:t>‹#›</a:t>
            </a:fld>
            <a:endParaRPr lang="en-GB"/>
          </a:p>
        </p:txBody>
      </p:sp>
    </p:spTree>
    <p:extLst>
      <p:ext uri="{BB962C8B-B14F-4D97-AF65-F5344CB8AC3E}">
        <p14:creationId xmlns:p14="http://schemas.microsoft.com/office/powerpoint/2010/main" val="451679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92EF26-68E7-4133-9EB7-79DC7E362751}"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A19FC8-897F-4AA2-828C-3A0F3CFED5B3}" type="slidenum">
              <a:rPr lang="en-GB" smtClean="0"/>
              <a:t>‹#›</a:t>
            </a:fld>
            <a:endParaRPr lang="en-GB"/>
          </a:p>
        </p:txBody>
      </p:sp>
    </p:spTree>
    <p:extLst>
      <p:ext uri="{BB962C8B-B14F-4D97-AF65-F5344CB8AC3E}">
        <p14:creationId xmlns:p14="http://schemas.microsoft.com/office/powerpoint/2010/main" val="25616143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992EF26-68E7-4133-9EB7-79DC7E362751}"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2A19FC8-897F-4AA2-828C-3A0F3CFED5B3}" type="slidenum">
              <a:rPr lang="en-GB" smtClean="0"/>
              <a:t>‹#›</a:t>
            </a:fld>
            <a:endParaRPr lang="en-GB"/>
          </a:p>
        </p:txBody>
      </p:sp>
    </p:spTree>
    <p:extLst>
      <p:ext uri="{BB962C8B-B14F-4D97-AF65-F5344CB8AC3E}">
        <p14:creationId xmlns:p14="http://schemas.microsoft.com/office/powerpoint/2010/main" val="22323365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92EF26-68E7-4133-9EB7-79DC7E362751}" type="datetimeFigureOut">
              <a:rPr lang="en-GB" smtClean="0"/>
              <a:t>17/09/2021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A19FC8-897F-4AA2-828C-3A0F3CFED5B3}" type="slidenum">
              <a:rPr lang="en-GB" smtClean="0"/>
              <a:t>‹#›</a:t>
            </a:fld>
            <a:endParaRPr lang="en-GB"/>
          </a:p>
        </p:txBody>
      </p:sp>
    </p:spTree>
    <p:extLst>
      <p:ext uri="{BB962C8B-B14F-4D97-AF65-F5344CB8AC3E}">
        <p14:creationId xmlns:p14="http://schemas.microsoft.com/office/powerpoint/2010/main" val="4201528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92EF26-68E7-4133-9EB7-79DC7E362751}" type="datetimeFigureOut">
              <a:rPr lang="en-GB" smtClean="0"/>
              <a:t>17/09/2021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2A19FC8-897F-4AA2-828C-3A0F3CFED5B3}" type="slidenum">
              <a:rPr lang="en-GB" smtClean="0"/>
              <a:t>‹#›</a:t>
            </a:fld>
            <a:endParaRPr lang="en-GB"/>
          </a:p>
        </p:txBody>
      </p:sp>
    </p:spTree>
    <p:extLst>
      <p:ext uri="{BB962C8B-B14F-4D97-AF65-F5344CB8AC3E}">
        <p14:creationId xmlns:p14="http://schemas.microsoft.com/office/powerpoint/2010/main" val="7155193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92EF26-68E7-4133-9EB7-79DC7E362751}" type="datetimeFigureOut">
              <a:rPr lang="en-GB" smtClean="0"/>
              <a:t>17/09/2021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2A19FC8-897F-4AA2-828C-3A0F3CFED5B3}" type="slidenum">
              <a:rPr lang="en-GB" smtClean="0"/>
              <a:t>‹#›</a:t>
            </a:fld>
            <a:endParaRPr lang="en-GB"/>
          </a:p>
        </p:txBody>
      </p:sp>
    </p:spTree>
    <p:extLst>
      <p:ext uri="{BB962C8B-B14F-4D97-AF65-F5344CB8AC3E}">
        <p14:creationId xmlns:p14="http://schemas.microsoft.com/office/powerpoint/2010/main" val="35097525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92EF26-68E7-4133-9EB7-79DC7E362751}" type="datetimeFigureOut">
              <a:rPr lang="en-GB" smtClean="0"/>
              <a:t>17/09/2021</a:t>
            </a:fld>
            <a:endParaRPr lang="en-GB"/>
          </a:p>
        </p:txBody>
      </p:sp>
      <p:sp>
        <p:nvSpPr>
          <p:cNvPr id="3" name="Footer Placeholder 2"/>
          <p:cNvSpPr>
            <a:spLocks noGrp="1"/>
          </p:cNvSpPr>
          <p:nvPr>
            <p:ph type="ftr" sz="quarter" idx="11"/>
          </p:nvPr>
        </p:nvSpPr>
        <p:spPr/>
        <p:txBody>
          <a:bodyPr/>
          <a:lstStyle/>
          <a:p>
            <a:endParaRPr lang="en-GB"/>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12A19FC8-897F-4AA2-828C-3A0F3CFED5B3}" type="slidenum">
              <a:rPr lang="en-GB" smtClean="0"/>
              <a:t>‹#›</a:t>
            </a:fld>
            <a:endParaRPr lang="en-GB"/>
          </a:p>
        </p:txBody>
      </p:sp>
    </p:spTree>
    <p:extLst>
      <p:ext uri="{BB962C8B-B14F-4D97-AF65-F5344CB8AC3E}">
        <p14:creationId xmlns:p14="http://schemas.microsoft.com/office/powerpoint/2010/main" val="28397663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992EF26-68E7-4133-9EB7-79DC7E362751}" type="datetimeFigureOut">
              <a:rPr lang="en-GB" smtClean="0"/>
              <a:t>17/09/2021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2A19FC8-897F-4AA2-828C-3A0F3CFED5B3}" type="slidenum">
              <a:rPr lang="en-GB" smtClean="0"/>
              <a:t>‹#›</a:t>
            </a:fld>
            <a:endParaRPr lang="en-GB"/>
          </a:p>
        </p:txBody>
      </p:sp>
    </p:spTree>
    <p:extLst>
      <p:ext uri="{BB962C8B-B14F-4D97-AF65-F5344CB8AC3E}">
        <p14:creationId xmlns:p14="http://schemas.microsoft.com/office/powerpoint/2010/main" val="2760560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992EF26-68E7-4133-9EB7-79DC7E362751}" type="datetimeFigureOut">
              <a:rPr lang="en-GB" smtClean="0"/>
              <a:t>17/09/2021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2A19FC8-897F-4AA2-828C-3A0F3CFED5B3}" type="slidenum">
              <a:rPr lang="en-GB" smtClean="0"/>
              <a:t>‹#›</a:t>
            </a:fld>
            <a:endParaRPr lang="en-GB"/>
          </a:p>
        </p:txBody>
      </p:sp>
    </p:spTree>
    <p:extLst>
      <p:ext uri="{BB962C8B-B14F-4D97-AF65-F5344CB8AC3E}">
        <p14:creationId xmlns:p14="http://schemas.microsoft.com/office/powerpoint/2010/main" val="3105648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992EF26-68E7-4133-9EB7-79DC7E362751}" type="datetimeFigureOut">
              <a:rPr lang="en-GB" smtClean="0"/>
              <a:t>17/09/2021</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2A19FC8-897F-4AA2-828C-3A0F3CFED5B3}" type="slidenum">
              <a:rPr lang="en-GB" smtClean="0"/>
              <a:t>‹#›</a:t>
            </a:fld>
            <a:endParaRPr lang="en-GB"/>
          </a:p>
        </p:txBody>
      </p:sp>
    </p:spTree>
    <p:extLst>
      <p:ext uri="{BB962C8B-B14F-4D97-AF65-F5344CB8AC3E}">
        <p14:creationId xmlns:p14="http://schemas.microsoft.com/office/powerpoint/2010/main" val="2400087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F992EF26-68E7-4133-9EB7-79DC7E362751}"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2A19FC8-897F-4AA2-828C-3A0F3CFED5B3}" type="slidenum">
              <a:rPr lang="en-GB" smtClean="0"/>
              <a:t>‹#›</a:t>
            </a:fld>
            <a:endParaRPr lang="en-GB"/>
          </a:p>
        </p:txBody>
      </p:sp>
    </p:spTree>
    <p:extLst>
      <p:ext uri="{BB962C8B-B14F-4D97-AF65-F5344CB8AC3E}">
        <p14:creationId xmlns:p14="http://schemas.microsoft.com/office/powerpoint/2010/main" val="33475317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F992EF26-68E7-4133-9EB7-79DC7E362751}"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2A19FC8-897F-4AA2-828C-3A0F3CFED5B3}" type="slidenum">
              <a:rPr lang="en-GB" smtClean="0"/>
              <a:t>‹#›</a:t>
            </a:fld>
            <a:endParaRPr lang="en-GB"/>
          </a:p>
        </p:txBody>
      </p:sp>
    </p:spTree>
    <p:extLst>
      <p:ext uri="{BB962C8B-B14F-4D97-AF65-F5344CB8AC3E}">
        <p14:creationId xmlns:p14="http://schemas.microsoft.com/office/powerpoint/2010/main" val="12117290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992EF26-68E7-4133-9EB7-79DC7E362751}"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2A19FC8-897F-4AA2-828C-3A0F3CFED5B3}" type="slidenum">
              <a:rPr lang="en-GB" smtClean="0"/>
              <a:t>‹#›</a:t>
            </a:fld>
            <a:endParaRPr lang="en-GB"/>
          </a:p>
        </p:txBody>
      </p:sp>
    </p:spTree>
    <p:extLst>
      <p:ext uri="{BB962C8B-B14F-4D97-AF65-F5344CB8AC3E}">
        <p14:creationId xmlns:p14="http://schemas.microsoft.com/office/powerpoint/2010/main" val="16338344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992EF26-68E7-4133-9EB7-79DC7E362751}" type="datetimeFigureOut">
              <a:rPr lang="en-GB" smtClean="0"/>
              <a:t>17/09/2021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2A19FC8-897F-4AA2-828C-3A0F3CFED5B3}" type="slidenum">
              <a:rPr lang="en-GB" smtClean="0"/>
              <a:t>‹#›</a:t>
            </a:fld>
            <a:endParaRPr lang="en-GB"/>
          </a:p>
        </p:txBody>
      </p:sp>
    </p:spTree>
    <p:extLst>
      <p:ext uri="{BB962C8B-B14F-4D97-AF65-F5344CB8AC3E}">
        <p14:creationId xmlns:p14="http://schemas.microsoft.com/office/powerpoint/2010/main" val="2961245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992EF26-68E7-4133-9EB7-79DC7E362751}" type="datetimeFigureOut">
              <a:rPr lang="en-GB" smtClean="0"/>
              <a:t>17/09/2021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2A19FC8-897F-4AA2-828C-3A0F3CFED5B3}" type="slidenum">
              <a:rPr lang="en-GB" smtClean="0"/>
              <a:t>‹#›</a:t>
            </a:fld>
            <a:endParaRPr lang="en-GB"/>
          </a:p>
        </p:txBody>
      </p:sp>
    </p:spTree>
    <p:extLst>
      <p:ext uri="{BB962C8B-B14F-4D97-AF65-F5344CB8AC3E}">
        <p14:creationId xmlns:p14="http://schemas.microsoft.com/office/powerpoint/2010/main" val="31005639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92EF26-68E7-4133-9EB7-79DC7E362751}"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A19FC8-897F-4AA2-828C-3A0F3CFED5B3}" type="slidenum">
              <a:rPr lang="en-GB" smtClean="0"/>
              <a:t>‹#›</a:t>
            </a:fld>
            <a:endParaRPr lang="en-GB"/>
          </a:p>
        </p:txBody>
      </p:sp>
    </p:spTree>
    <p:extLst>
      <p:ext uri="{BB962C8B-B14F-4D97-AF65-F5344CB8AC3E}">
        <p14:creationId xmlns:p14="http://schemas.microsoft.com/office/powerpoint/2010/main" val="32204570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92EF26-68E7-4133-9EB7-79DC7E362751}"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2A19FC8-897F-4AA2-828C-3A0F3CFED5B3}" type="slidenum">
              <a:rPr lang="en-GB" smtClean="0"/>
              <a:t>‹#›</a:t>
            </a:fld>
            <a:endParaRPr lang="en-GB"/>
          </a:p>
        </p:txBody>
      </p:sp>
    </p:spTree>
    <p:extLst>
      <p:ext uri="{BB962C8B-B14F-4D97-AF65-F5344CB8AC3E}">
        <p14:creationId xmlns:p14="http://schemas.microsoft.com/office/powerpoint/2010/main" val="4156583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F992EF26-68E7-4133-9EB7-79DC7E362751}" type="datetimeFigureOut">
              <a:rPr lang="en-GB" smtClean="0"/>
              <a:t>17/09/2021</a:t>
            </a:fld>
            <a:endParaRPr lang="en-GB"/>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12A19FC8-897F-4AA2-828C-3A0F3CFED5B3}" type="slidenum">
              <a:rPr lang="en-GB" smtClean="0"/>
              <a:t>‹#›</a:t>
            </a:fld>
            <a:endParaRPr lang="en-GB"/>
          </a:p>
        </p:txBody>
      </p:sp>
    </p:spTree>
    <p:extLst>
      <p:ext uri="{BB962C8B-B14F-4D97-AF65-F5344CB8AC3E}">
        <p14:creationId xmlns:p14="http://schemas.microsoft.com/office/powerpoint/2010/main" val="354347460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bbc.co.uk/bitesize/clips/z8sjxnb"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bbc.co.uk/bitesize/clips/z8fpyrd"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44911-D6C7-4CD1-98D0-AF8F506C873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94FD7D7-4406-46E3-B01D-09CC9838C1D9}"/>
              </a:ext>
            </a:extLst>
          </p:cNvPr>
          <p:cNvSpPr>
            <a:spLocks noGrp="1"/>
          </p:cNvSpPr>
          <p:nvPr>
            <p:ph type="subTitle" idx="1"/>
          </p:nvPr>
        </p:nvSpPr>
        <p:spPr/>
        <p:txBody>
          <a:bodyPr>
            <a:normAutofit/>
          </a:bodyPr>
          <a:lstStyle/>
          <a:p>
            <a:r>
              <a:rPr lang="en-GB" sz="2100" cap="none" dirty="0">
                <a:latin typeface="Comic Sans MS" panose="030F0702030302020204" pitchFamily="66" charset="0"/>
              </a:rPr>
              <a:t>LO: to understand evolution and inheritance</a:t>
            </a:r>
          </a:p>
          <a:p>
            <a:r>
              <a:rPr lang="en-GB" sz="2100" cap="none" dirty="0">
                <a:latin typeface="Comic Sans MS" panose="030F0702030302020204" pitchFamily="66" charset="0"/>
              </a:rPr>
              <a:t>C: Adaptation </a:t>
            </a:r>
          </a:p>
        </p:txBody>
      </p:sp>
    </p:spTree>
    <p:extLst>
      <p:ext uri="{BB962C8B-B14F-4D97-AF65-F5344CB8AC3E}">
        <p14:creationId xmlns:p14="http://schemas.microsoft.com/office/powerpoint/2010/main" val="1654865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CCECB-2E7F-49B3-A5F6-7701A3A7A3F0}"/>
              </a:ext>
            </a:extLst>
          </p:cNvPr>
          <p:cNvSpPr>
            <a:spLocks noGrp="1"/>
          </p:cNvSpPr>
          <p:nvPr>
            <p:ph type="title"/>
          </p:nvPr>
        </p:nvSpPr>
        <p:spPr/>
        <p:txBody>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D295083D-6DE3-4415-8E97-0FE89ED34FB7}"/>
              </a:ext>
            </a:extLst>
          </p:cNvPr>
          <p:cNvSpPr>
            <a:spLocks noGrp="1"/>
          </p:cNvSpPr>
          <p:nvPr>
            <p:ph idx="1"/>
          </p:nvPr>
        </p:nvSpPr>
        <p:spPr>
          <a:xfrm>
            <a:off x="3768077" y="2603500"/>
            <a:ext cx="3799002" cy="3416300"/>
          </a:xfrm>
        </p:spPr>
        <p:txBody>
          <a:bodyPr>
            <a:normAutofit/>
          </a:bodyPr>
          <a:lstStyle/>
          <a:p>
            <a:r>
              <a:rPr lang="en-GB" sz="2100" dirty="0">
                <a:latin typeface="Comic Sans MS" panose="030F0702030302020204" pitchFamily="66" charset="0"/>
              </a:rPr>
              <a:t>Play the </a:t>
            </a:r>
            <a:r>
              <a:rPr lang="en-GB" sz="2100" i="1" dirty="0">
                <a:latin typeface="Comic Sans MS" panose="030F0702030302020204" pitchFamily="66" charset="0"/>
              </a:rPr>
              <a:t>Extreme Survivor </a:t>
            </a:r>
            <a:r>
              <a:rPr lang="en-GB" sz="2100" dirty="0">
                <a:latin typeface="Comic Sans MS" panose="030F0702030302020204" pitchFamily="66" charset="0"/>
              </a:rPr>
              <a:t>game.</a:t>
            </a:r>
          </a:p>
          <a:p>
            <a:r>
              <a:rPr lang="en-GB" sz="2100" dirty="0">
                <a:latin typeface="Comic Sans MS" panose="030F0702030302020204" pitchFamily="66" charset="0"/>
              </a:rPr>
              <a:t>Match the living thing to the extreme environment.</a:t>
            </a:r>
          </a:p>
        </p:txBody>
      </p:sp>
      <p:pic>
        <p:nvPicPr>
          <p:cNvPr id="4" name="Picture 3">
            <a:extLst>
              <a:ext uri="{FF2B5EF4-FFF2-40B4-BE49-F238E27FC236}">
                <a16:creationId xmlns:a16="http://schemas.microsoft.com/office/drawing/2014/main" id="{EE93E83D-BAF8-4577-B9F0-135A4C664258}"/>
              </a:ext>
            </a:extLst>
          </p:cNvPr>
          <p:cNvPicPr>
            <a:picLocks noChangeAspect="1"/>
          </p:cNvPicPr>
          <p:nvPr/>
        </p:nvPicPr>
        <p:blipFill rotWithShape="1">
          <a:blip r:embed="rId2"/>
          <a:srcRect l="30928" t="20069" r="32191" b="14914"/>
          <a:stretch/>
        </p:blipFill>
        <p:spPr>
          <a:xfrm>
            <a:off x="7567079" y="2271860"/>
            <a:ext cx="4624921" cy="4586140"/>
          </a:xfrm>
          <a:prstGeom prst="rect">
            <a:avLst/>
          </a:prstGeom>
        </p:spPr>
      </p:pic>
      <p:pic>
        <p:nvPicPr>
          <p:cNvPr id="5" name="Picture 4">
            <a:extLst>
              <a:ext uri="{FF2B5EF4-FFF2-40B4-BE49-F238E27FC236}">
                <a16:creationId xmlns:a16="http://schemas.microsoft.com/office/drawing/2014/main" id="{4A084BD9-297B-4FEC-BEC3-397C62673EC7}"/>
              </a:ext>
            </a:extLst>
          </p:cNvPr>
          <p:cNvPicPr>
            <a:picLocks noChangeAspect="1"/>
          </p:cNvPicPr>
          <p:nvPr/>
        </p:nvPicPr>
        <p:blipFill rotWithShape="1">
          <a:blip r:embed="rId3"/>
          <a:srcRect l="35567" t="24444" r="36830" b="15189"/>
          <a:stretch/>
        </p:blipFill>
        <p:spPr>
          <a:xfrm>
            <a:off x="0" y="2184625"/>
            <a:ext cx="3799002" cy="4673375"/>
          </a:xfrm>
          <a:prstGeom prst="rect">
            <a:avLst/>
          </a:prstGeom>
        </p:spPr>
      </p:pic>
    </p:spTree>
    <p:extLst>
      <p:ext uri="{BB962C8B-B14F-4D97-AF65-F5344CB8AC3E}">
        <p14:creationId xmlns:p14="http://schemas.microsoft.com/office/powerpoint/2010/main" val="24474146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572A3-0248-49D9-A4C4-22CB492F280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20CF765-3F2B-43CB-B8D3-8E07EEC06036}"/>
              </a:ext>
            </a:extLst>
          </p:cNvPr>
          <p:cNvSpPr>
            <a:spLocks noGrp="1"/>
          </p:cNvSpPr>
          <p:nvPr>
            <p:ph idx="1"/>
          </p:nvPr>
        </p:nvSpPr>
        <p:spPr>
          <a:xfrm>
            <a:off x="499622" y="2603500"/>
            <a:ext cx="5989334" cy="3416300"/>
          </a:xfrm>
        </p:spPr>
        <p:txBody>
          <a:bodyPr>
            <a:normAutofit/>
          </a:bodyPr>
          <a:lstStyle/>
          <a:p>
            <a:r>
              <a:rPr lang="en-GB" sz="2100" dirty="0">
                <a:latin typeface="Comic Sans MS" panose="030F0702030302020204" pitchFamily="66" charset="0"/>
              </a:rPr>
              <a:t>Most environments, however extreme, have some form of life in them – living things that have evolved to survive in those conditions against the odds. </a:t>
            </a:r>
          </a:p>
          <a:p>
            <a:endParaRPr lang="en-GB" sz="2100" dirty="0">
              <a:latin typeface="Comic Sans MS" panose="030F0702030302020204" pitchFamily="66" charset="0"/>
            </a:endParaRPr>
          </a:p>
          <a:p>
            <a:r>
              <a:rPr lang="en-GB" sz="2100" dirty="0">
                <a:latin typeface="Comic Sans MS" panose="030F0702030302020204" pitchFamily="66" charset="0"/>
              </a:rPr>
              <a:t>We are going to explore extreme survival in our lesson today and the adaptations that enable living things to thrive in such conditions.</a:t>
            </a:r>
          </a:p>
        </p:txBody>
      </p:sp>
      <p:pic>
        <p:nvPicPr>
          <p:cNvPr id="1026" name="Picture 2" descr="Sustainable Management of Extreme Environments | Teaching Resources">
            <a:extLst>
              <a:ext uri="{FF2B5EF4-FFF2-40B4-BE49-F238E27FC236}">
                <a16:creationId xmlns:a16="http://schemas.microsoft.com/office/drawing/2014/main" id="{CA612436-2F72-42E3-BD66-15A584EDE1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6406" y="2601143"/>
            <a:ext cx="5334000" cy="4000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7886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B300976-B1B5-4419-B3F3-967411B0B986}"/>
              </a:ext>
            </a:extLst>
          </p:cNvPr>
          <p:cNvSpPr>
            <a:spLocks noGrp="1"/>
          </p:cNvSpPr>
          <p:nvPr>
            <p:ph idx="1"/>
          </p:nvPr>
        </p:nvSpPr>
        <p:spPr>
          <a:xfrm>
            <a:off x="1102936" y="2603500"/>
            <a:ext cx="4993065" cy="3416300"/>
          </a:xfrm>
        </p:spPr>
        <p:txBody>
          <a:bodyPr>
            <a:normAutofit/>
          </a:bodyPr>
          <a:lstStyle/>
          <a:p>
            <a:r>
              <a:rPr lang="en-GB" sz="2100" dirty="0">
                <a:latin typeface="Comic Sans MS" panose="030F0702030302020204" pitchFamily="66" charset="0"/>
              </a:rPr>
              <a:t>How are cacti adapted to living in desert areas?</a:t>
            </a:r>
          </a:p>
          <a:p>
            <a:r>
              <a:rPr lang="en-GB" sz="2100" dirty="0">
                <a:latin typeface="Comic Sans MS" panose="030F0702030302020204" pitchFamily="66" charset="0"/>
              </a:rPr>
              <a:t>Very dry conditions as well as extremes of temperature. </a:t>
            </a:r>
          </a:p>
        </p:txBody>
      </p:sp>
      <p:pic>
        <p:nvPicPr>
          <p:cNvPr id="4" name="Picture 3">
            <a:extLst>
              <a:ext uri="{FF2B5EF4-FFF2-40B4-BE49-F238E27FC236}">
                <a16:creationId xmlns:a16="http://schemas.microsoft.com/office/drawing/2014/main" id="{DFB002DB-117A-4191-A554-57D3D572F477}"/>
              </a:ext>
            </a:extLst>
          </p:cNvPr>
          <p:cNvPicPr>
            <a:picLocks noChangeAspect="1"/>
          </p:cNvPicPr>
          <p:nvPr/>
        </p:nvPicPr>
        <p:blipFill rotWithShape="1">
          <a:blip r:embed="rId2"/>
          <a:srcRect l="23582" t="21855" r="24536" b="8591"/>
          <a:stretch/>
        </p:blipFill>
        <p:spPr>
          <a:xfrm>
            <a:off x="6322890" y="2432115"/>
            <a:ext cx="5869110" cy="4425885"/>
          </a:xfrm>
          <a:prstGeom prst="rect">
            <a:avLst/>
          </a:prstGeom>
        </p:spPr>
      </p:pic>
      <p:sp>
        <p:nvSpPr>
          <p:cNvPr id="6" name="Title 5">
            <a:extLst>
              <a:ext uri="{FF2B5EF4-FFF2-40B4-BE49-F238E27FC236}">
                <a16:creationId xmlns:a16="http://schemas.microsoft.com/office/drawing/2014/main" id="{B365CE59-DB79-4837-BD5E-85E441AE8EE8}"/>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4548686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45288DB-9789-433A-8EBE-C3DBA2AA2C99}"/>
              </a:ext>
            </a:extLst>
          </p:cNvPr>
          <p:cNvSpPr>
            <a:spLocks noGrp="1"/>
          </p:cNvSpPr>
          <p:nvPr>
            <p:ph idx="1"/>
          </p:nvPr>
        </p:nvSpPr>
        <p:spPr>
          <a:xfrm>
            <a:off x="471341" y="2493780"/>
            <a:ext cx="8484123" cy="3416300"/>
          </a:xfrm>
        </p:spPr>
        <p:txBody>
          <a:bodyPr>
            <a:noAutofit/>
          </a:bodyPr>
          <a:lstStyle/>
          <a:p>
            <a:r>
              <a:rPr lang="en-GB" sz="2100" dirty="0">
                <a:latin typeface="Comic Sans MS" panose="030F0702030302020204" pitchFamily="66" charset="0"/>
              </a:rPr>
              <a:t>Cacti have:</a:t>
            </a:r>
          </a:p>
          <a:p>
            <a:pPr lvl="1"/>
            <a:r>
              <a:rPr lang="en-GB" sz="2100" dirty="0">
                <a:latin typeface="Comic Sans MS" panose="030F0702030302020204" pitchFamily="66" charset="0"/>
              </a:rPr>
              <a:t>Stems which can store water (they swell after a rain storm and can store a supply of water for many months)</a:t>
            </a:r>
          </a:p>
          <a:p>
            <a:pPr lvl="1"/>
            <a:r>
              <a:rPr lang="en-GB" sz="2100" dirty="0">
                <a:latin typeface="Comic Sans MS" panose="030F0702030302020204" pitchFamily="66" charset="0"/>
              </a:rPr>
              <a:t>A widespread shallow root system that can collect water from a large area (the roots are shallow so that they collect the water in the top layers of the soil as soon as it has fallen)</a:t>
            </a:r>
          </a:p>
          <a:p>
            <a:pPr lvl="1"/>
            <a:r>
              <a:rPr lang="en-GB" sz="2100" dirty="0">
                <a:latin typeface="Comic Sans MS" panose="030F0702030302020204" pitchFamily="66" charset="0"/>
              </a:rPr>
              <a:t>Spines instead of leaves which minimises the surface area of the plant, in turn reducing water loss through transpiration (water evaporating from the leaves). The spines also protect cacti from animals that might want to eat them.</a:t>
            </a:r>
          </a:p>
        </p:txBody>
      </p:sp>
      <p:sp>
        <p:nvSpPr>
          <p:cNvPr id="5" name="Title 4">
            <a:extLst>
              <a:ext uri="{FF2B5EF4-FFF2-40B4-BE49-F238E27FC236}">
                <a16:creationId xmlns:a16="http://schemas.microsoft.com/office/drawing/2014/main" id="{81E19194-BAEF-401D-9546-7603D61560C6}"/>
              </a:ext>
            </a:extLst>
          </p:cNvPr>
          <p:cNvSpPr>
            <a:spLocks noGrp="1"/>
          </p:cNvSpPr>
          <p:nvPr>
            <p:ph type="title"/>
          </p:nvPr>
        </p:nvSpPr>
        <p:spPr/>
        <p:txBody>
          <a:bodyPr/>
          <a:lstStyle/>
          <a:p>
            <a:endParaRPr lang="en-GB"/>
          </a:p>
        </p:txBody>
      </p:sp>
      <p:pic>
        <p:nvPicPr>
          <p:cNvPr id="6" name="Picture 5">
            <a:extLst>
              <a:ext uri="{FF2B5EF4-FFF2-40B4-BE49-F238E27FC236}">
                <a16:creationId xmlns:a16="http://schemas.microsoft.com/office/drawing/2014/main" id="{D9BBE406-8E8A-412C-B4B3-E43E6C950585}"/>
              </a:ext>
            </a:extLst>
          </p:cNvPr>
          <p:cNvPicPr>
            <a:picLocks noChangeAspect="1"/>
          </p:cNvPicPr>
          <p:nvPr/>
        </p:nvPicPr>
        <p:blipFill rotWithShape="1">
          <a:blip r:embed="rId2"/>
          <a:srcRect l="23582" t="21855" r="24536" b="8591"/>
          <a:stretch/>
        </p:blipFill>
        <p:spPr>
          <a:xfrm>
            <a:off x="8955464" y="3195687"/>
            <a:ext cx="3231448" cy="2436829"/>
          </a:xfrm>
          <a:prstGeom prst="rect">
            <a:avLst/>
          </a:prstGeom>
        </p:spPr>
      </p:pic>
    </p:spTree>
    <p:extLst>
      <p:ext uri="{BB962C8B-B14F-4D97-AF65-F5344CB8AC3E}">
        <p14:creationId xmlns:p14="http://schemas.microsoft.com/office/powerpoint/2010/main" val="591694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BE2CC-085C-4619-B3A6-45944BFEDCB2}"/>
              </a:ext>
            </a:extLst>
          </p:cNvPr>
          <p:cNvSpPr>
            <a:spLocks noGrp="1"/>
          </p:cNvSpPr>
          <p:nvPr>
            <p:ph type="title"/>
          </p:nvPr>
        </p:nvSpPr>
        <p:spPr/>
        <p:txBody>
          <a:bodyPr/>
          <a:lstStyle/>
          <a:p>
            <a:r>
              <a:rPr lang="en-GB" sz="2800" u="sng" dirty="0">
                <a:latin typeface="Comic Sans MS" panose="030F0702030302020204" pitchFamily="66" charset="0"/>
                <a:hlinkClick r:id="rId2"/>
              </a:rPr>
              <a:t>https://www.bbc.co.uk/bitesize/clips/z8sjxnb</a:t>
            </a:r>
            <a:r>
              <a:rPr lang="en-GB" sz="2800" u="sng" dirty="0">
                <a:latin typeface="Comic Sans MS" panose="030F0702030302020204" pitchFamily="66" charset="0"/>
              </a:rPr>
              <a:t> </a:t>
            </a:r>
            <a:endParaRPr lang="en-GB" sz="28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14C41CA4-A1AF-42C6-88AB-66D7BB61E94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E0F008BE-BA38-4022-A6E1-18E1785BBA27}"/>
              </a:ext>
            </a:extLst>
          </p:cNvPr>
          <p:cNvPicPr>
            <a:picLocks noChangeAspect="1"/>
          </p:cNvPicPr>
          <p:nvPr/>
        </p:nvPicPr>
        <p:blipFill rotWithShape="1">
          <a:blip r:embed="rId3"/>
          <a:srcRect l="10360" t="10172" r="11779" b="7491"/>
          <a:stretch/>
        </p:blipFill>
        <p:spPr>
          <a:xfrm>
            <a:off x="2419547" y="2408812"/>
            <a:ext cx="7352906" cy="4373774"/>
          </a:xfrm>
          <a:prstGeom prst="rect">
            <a:avLst/>
          </a:prstGeom>
        </p:spPr>
      </p:pic>
    </p:spTree>
    <p:extLst>
      <p:ext uri="{BB962C8B-B14F-4D97-AF65-F5344CB8AC3E}">
        <p14:creationId xmlns:p14="http://schemas.microsoft.com/office/powerpoint/2010/main" val="2615663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80DDC3-D8AC-4DD0-8F87-54FF45F59F92}"/>
              </a:ext>
            </a:extLst>
          </p:cNvPr>
          <p:cNvSpPr>
            <a:spLocks noGrp="1"/>
          </p:cNvSpPr>
          <p:nvPr>
            <p:ph idx="1"/>
          </p:nvPr>
        </p:nvSpPr>
        <p:spPr>
          <a:xfrm>
            <a:off x="1154955" y="2603500"/>
            <a:ext cx="4941046" cy="3416300"/>
          </a:xfrm>
        </p:spPr>
        <p:txBody>
          <a:bodyPr>
            <a:normAutofit/>
          </a:bodyPr>
          <a:lstStyle/>
          <a:p>
            <a:r>
              <a:rPr lang="en-GB" sz="2100" dirty="0">
                <a:latin typeface="Comic Sans MS" panose="030F0702030302020204" pitchFamily="66" charset="0"/>
              </a:rPr>
              <a:t>What features does a camel have to survive in sandy deserts?</a:t>
            </a:r>
          </a:p>
        </p:txBody>
      </p:sp>
      <p:sp>
        <p:nvSpPr>
          <p:cNvPr id="5" name="Title 4">
            <a:extLst>
              <a:ext uri="{FF2B5EF4-FFF2-40B4-BE49-F238E27FC236}">
                <a16:creationId xmlns:a16="http://schemas.microsoft.com/office/drawing/2014/main" id="{CECEA1E4-93E3-4939-865F-A3650ADFBC2F}"/>
              </a:ext>
            </a:extLst>
          </p:cNvPr>
          <p:cNvSpPr>
            <a:spLocks noGrp="1"/>
          </p:cNvSpPr>
          <p:nvPr>
            <p:ph type="title"/>
          </p:nvPr>
        </p:nvSpPr>
        <p:spPr/>
        <p:txBody>
          <a:bodyPr/>
          <a:lstStyle/>
          <a:p>
            <a:endParaRPr lang="en-GB"/>
          </a:p>
        </p:txBody>
      </p:sp>
      <p:pic>
        <p:nvPicPr>
          <p:cNvPr id="6" name="Picture 5">
            <a:extLst>
              <a:ext uri="{FF2B5EF4-FFF2-40B4-BE49-F238E27FC236}">
                <a16:creationId xmlns:a16="http://schemas.microsoft.com/office/drawing/2014/main" id="{1C116E7B-D9BD-4672-834D-F43C9E9B4096}"/>
              </a:ext>
            </a:extLst>
          </p:cNvPr>
          <p:cNvPicPr>
            <a:picLocks noChangeAspect="1"/>
          </p:cNvPicPr>
          <p:nvPr/>
        </p:nvPicPr>
        <p:blipFill rotWithShape="1">
          <a:blip r:embed="rId2"/>
          <a:srcRect l="26985" t="22955" r="25850" b="13822"/>
          <a:stretch/>
        </p:blipFill>
        <p:spPr>
          <a:xfrm>
            <a:off x="6249971" y="2377669"/>
            <a:ext cx="5942029" cy="4480331"/>
          </a:xfrm>
          <a:prstGeom prst="rect">
            <a:avLst/>
          </a:prstGeom>
        </p:spPr>
      </p:pic>
    </p:spTree>
    <p:extLst>
      <p:ext uri="{BB962C8B-B14F-4D97-AF65-F5344CB8AC3E}">
        <p14:creationId xmlns:p14="http://schemas.microsoft.com/office/powerpoint/2010/main" val="957847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F1C767E-B504-449F-9C1C-5F8A16A7C11F}"/>
              </a:ext>
            </a:extLst>
          </p:cNvPr>
          <p:cNvSpPr>
            <a:spLocks noGrp="1"/>
          </p:cNvSpPr>
          <p:nvPr>
            <p:ph idx="1"/>
          </p:nvPr>
        </p:nvSpPr>
        <p:spPr>
          <a:xfrm>
            <a:off x="459572" y="2377669"/>
            <a:ext cx="5790399" cy="3416300"/>
          </a:xfrm>
        </p:spPr>
        <p:txBody>
          <a:bodyPr>
            <a:noAutofit/>
          </a:bodyPr>
          <a:lstStyle/>
          <a:p>
            <a:r>
              <a:rPr lang="en-GB" sz="2100" dirty="0">
                <a:latin typeface="Comic Sans MS" panose="030F0702030302020204" pitchFamily="66" charset="0"/>
              </a:rPr>
              <a:t>A double row of long eyelashes</a:t>
            </a:r>
          </a:p>
          <a:p>
            <a:r>
              <a:rPr lang="en-GB" sz="2100" dirty="0">
                <a:latin typeface="Comic Sans MS" panose="030F0702030302020204" pitchFamily="66" charset="0"/>
              </a:rPr>
              <a:t>Nostrils which can close</a:t>
            </a:r>
          </a:p>
          <a:p>
            <a:r>
              <a:rPr lang="en-GB" sz="2100" dirty="0">
                <a:latin typeface="Comic Sans MS" panose="030F0702030302020204" pitchFamily="66" charset="0"/>
              </a:rPr>
              <a:t>Store of fat in their hump</a:t>
            </a:r>
          </a:p>
          <a:p>
            <a:r>
              <a:rPr lang="en-GB" sz="2100" dirty="0">
                <a:latin typeface="Comic Sans MS" panose="030F0702030302020204" pitchFamily="66" charset="0"/>
              </a:rPr>
              <a:t>,long, strong legs</a:t>
            </a:r>
          </a:p>
          <a:p>
            <a:r>
              <a:rPr lang="en-GB" sz="2100" dirty="0">
                <a:latin typeface="Comic Sans MS" panose="030F0702030302020204" pitchFamily="66" charset="0"/>
              </a:rPr>
              <a:t>Thick, leathery pads on flat, wide feet and on knees</a:t>
            </a:r>
          </a:p>
          <a:p>
            <a:r>
              <a:rPr lang="en-GB" sz="2100" dirty="0">
                <a:latin typeface="Comic Sans MS" panose="030F0702030302020204" pitchFamily="66" charset="0"/>
              </a:rPr>
              <a:t>Thick fur to keep them warm during cold, desert nights</a:t>
            </a:r>
          </a:p>
          <a:p>
            <a:endParaRPr lang="en-GB" sz="2100" dirty="0">
              <a:latin typeface="Comic Sans MS" panose="030F0702030302020204" pitchFamily="66" charset="0"/>
            </a:endParaRPr>
          </a:p>
          <a:p>
            <a:r>
              <a:rPr lang="en-GB" u="sng" dirty="0">
                <a:latin typeface="Comic Sans MS" panose="030F0702030302020204" pitchFamily="66" charset="0"/>
                <a:hlinkClick r:id="rId2"/>
              </a:rPr>
              <a:t>https://www.bbc.co.uk/bitesize/clips/z8fpyrd</a:t>
            </a:r>
            <a:r>
              <a:rPr lang="en-GB" dirty="0">
                <a:latin typeface="Comic Sans MS" panose="030F0702030302020204" pitchFamily="66" charset="0"/>
              </a:rPr>
              <a:t> </a:t>
            </a:r>
          </a:p>
        </p:txBody>
      </p:sp>
      <p:pic>
        <p:nvPicPr>
          <p:cNvPr id="4" name="Picture 3">
            <a:extLst>
              <a:ext uri="{FF2B5EF4-FFF2-40B4-BE49-F238E27FC236}">
                <a16:creationId xmlns:a16="http://schemas.microsoft.com/office/drawing/2014/main" id="{6C0094A1-3FAD-4D76-93F3-8A771E0AAE88}"/>
              </a:ext>
            </a:extLst>
          </p:cNvPr>
          <p:cNvPicPr>
            <a:picLocks noChangeAspect="1"/>
          </p:cNvPicPr>
          <p:nvPr/>
        </p:nvPicPr>
        <p:blipFill rotWithShape="1">
          <a:blip r:embed="rId3"/>
          <a:srcRect l="26985" t="22955" r="25850" b="13822"/>
          <a:stretch/>
        </p:blipFill>
        <p:spPr>
          <a:xfrm>
            <a:off x="6249971" y="2377669"/>
            <a:ext cx="5942029" cy="4480331"/>
          </a:xfrm>
          <a:prstGeom prst="rect">
            <a:avLst/>
          </a:prstGeom>
        </p:spPr>
      </p:pic>
      <p:sp>
        <p:nvSpPr>
          <p:cNvPr id="6" name="Title 5">
            <a:extLst>
              <a:ext uri="{FF2B5EF4-FFF2-40B4-BE49-F238E27FC236}">
                <a16:creationId xmlns:a16="http://schemas.microsoft.com/office/drawing/2014/main" id="{FC28DE55-BD31-4BDD-A45B-6A143BFB9C46}"/>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4235100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4C4BA-853F-4931-A682-83C3B290582A}"/>
              </a:ext>
            </a:extLst>
          </p:cNvPr>
          <p:cNvSpPr>
            <a:spLocks noGrp="1"/>
          </p:cNvSpPr>
          <p:nvPr>
            <p:ph idx="1"/>
          </p:nvPr>
        </p:nvSpPr>
        <p:spPr>
          <a:xfrm>
            <a:off x="476224" y="2318994"/>
            <a:ext cx="7348023" cy="3416300"/>
          </a:xfrm>
        </p:spPr>
        <p:txBody>
          <a:bodyPr>
            <a:noAutofit/>
          </a:bodyPr>
          <a:lstStyle/>
          <a:p>
            <a:r>
              <a:rPr lang="en-GB" sz="2000" dirty="0">
                <a:latin typeface="Comic Sans MS" panose="030F0702030302020204" pitchFamily="66" charset="0"/>
              </a:rPr>
              <a:t>Penguins have:</a:t>
            </a:r>
          </a:p>
          <a:p>
            <a:pPr lvl="1"/>
            <a:r>
              <a:rPr lang="en-GB" sz="2000" dirty="0">
                <a:latin typeface="Comic Sans MS" panose="030F0702030302020204" pitchFamily="66" charset="0"/>
              </a:rPr>
              <a:t>Webbed feet for powerful swimming</a:t>
            </a:r>
          </a:p>
          <a:p>
            <a:pPr lvl="1"/>
            <a:r>
              <a:rPr lang="en-GB" sz="2000" dirty="0">
                <a:latin typeface="Comic Sans MS" panose="030F0702030302020204" pitchFamily="66" charset="0"/>
              </a:rPr>
              <a:t>Streamlined bodies to reduce drag (water resistance) in water</a:t>
            </a:r>
          </a:p>
          <a:p>
            <a:pPr lvl="1"/>
            <a:r>
              <a:rPr lang="en-GB" sz="2000" dirty="0">
                <a:latin typeface="Comic Sans MS" panose="030F0702030302020204" pitchFamily="66" charset="0"/>
              </a:rPr>
              <a:t>Wings shaped like flippers to help them fly underwater at speeds of up to 15mph</a:t>
            </a:r>
          </a:p>
          <a:p>
            <a:pPr lvl="1"/>
            <a:r>
              <a:rPr lang="en-GB" sz="2000" dirty="0">
                <a:latin typeface="Comic Sans MS" panose="030F0702030302020204" pitchFamily="66" charset="0"/>
              </a:rPr>
              <a:t>Tightly packed, overlapping feathers which provide waterproofing and warmth</a:t>
            </a:r>
          </a:p>
          <a:p>
            <a:pPr lvl="1"/>
            <a:r>
              <a:rPr lang="en-GB" sz="2000" dirty="0">
                <a:latin typeface="Comic Sans MS" panose="030F0702030302020204" pitchFamily="66" charset="0"/>
              </a:rPr>
              <a:t>Thick skins with a layer of blubber (fat) underneath to keep them warm</a:t>
            </a:r>
          </a:p>
          <a:p>
            <a:pPr lvl="1"/>
            <a:r>
              <a:rPr lang="en-GB" sz="2000" dirty="0">
                <a:latin typeface="Comic Sans MS" panose="030F0702030302020204" pitchFamily="66" charset="0"/>
              </a:rPr>
              <a:t>Black, back feathers to absorb warmth from the sun </a:t>
            </a:r>
          </a:p>
        </p:txBody>
      </p:sp>
      <p:pic>
        <p:nvPicPr>
          <p:cNvPr id="4" name="Picture 3">
            <a:extLst>
              <a:ext uri="{FF2B5EF4-FFF2-40B4-BE49-F238E27FC236}">
                <a16:creationId xmlns:a16="http://schemas.microsoft.com/office/drawing/2014/main" id="{B6506E96-628A-4AB7-8ECF-665B79E6DB9A}"/>
              </a:ext>
            </a:extLst>
          </p:cNvPr>
          <p:cNvPicPr>
            <a:picLocks noChangeAspect="1"/>
          </p:cNvPicPr>
          <p:nvPr/>
        </p:nvPicPr>
        <p:blipFill rotWithShape="1">
          <a:blip r:embed="rId2"/>
          <a:srcRect l="30310" t="18144" r="29639" b="5567"/>
          <a:stretch/>
        </p:blipFill>
        <p:spPr>
          <a:xfrm>
            <a:off x="7955592" y="2318994"/>
            <a:ext cx="4236407" cy="4539006"/>
          </a:xfrm>
          <a:prstGeom prst="rect">
            <a:avLst/>
          </a:prstGeom>
        </p:spPr>
      </p:pic>
      <p:sp>
        <p:nvSpPr>
          <p:cNvPr id="6" name="Title 5">
            <a:extLst>
              <a:ext uri="{FF2B5EF4-FFF2-40B4-BE49-F238E27FC236}">
                <a16:creationId xmlns:a16="http://schemas.microsoft.com/office/drawing/2014/main" id="{3974818B-16FC-413E-8501-388F53745E76}"/>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25023590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4DE1F-873C-400D-8DBC-9D36DE814E7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159953BE-BE4F-4F46-B377-1C25B3BED70E}"/>
              </a:ext>
            </a:extLst>
          </p:cNvPr>
          <p:cNvSpPr>
            <a:spLocks noGrp="1"/>
          </p:cNvSpPr>
          <p:nvPr>
            <p:ph idx="1"/>
          </p:nvPr>
        </p:nvSpPr>
        <p:spPr>
          <a:xfrm>
            <a:off x="499621" y="2493780"/>
            <a:ext cx="7296348" cy="3416300"/>
          </a:xfrm>
        </p:spPr>
        <p:txBody>
          <a:bodyPr>
            <a:normAutofit/>
          </a:bodyPr>
          <a:lstStyle/>
          <a:p>
            <a:r>
              <a:rPr lang="en-GB" sz="2100" dirty="0">
                <a:latin typeface="Comic Sans MS" panose="030F0702030302020204" pitchFamily="66" charset="0"/>
              </a:rPr>
              <a:t>While these adaptations might help, penguins can get overheated if the sun is shining, so they have also had to evolve patches which have few or no feathers, e.g. around the foot of their beak and their eyes, to allow heat to escape from their bodies.</a:t>
            </a:r>
          </a:p>
          <a:p>
            <a:r>
              <a:rPr lang="en-GB" sz="2100" dirty="0">
                <a:latin typeface="Comic Sans MS" panose="030F0702030302020204" pitchFamily="66" charset="0"/>
              </a:rPr>
              <a:t>They lift up their wings to lose heat too by increasing their surface area and allowing air to circulate under their wings where there are not many feathers.</a:t>
            </a:r>
          </a:p>
          <a:p>
            <a:r>
              <a:rPr lang="en-GB" sz="2100" dirty="0">
                <a:latin typeface="Comic Sans MS" panose="030F0702030302020204" pitchFamily="66" charset="0"/>
              </a:rPr>
              <a:t>They also pant like a dog sometimes.</a:t>
            </a:r>
          </a:p>
        </p:txBody>
      </p:sp>
      <p:pic>
        <p:nvPicPr>
          <p:cNvPr id="4" name="Picture 3">
            <a:extLst>
              <a:ext uri="{FF2B5EF4-FFF2-40B4-BE49-F238E27FC236}">
                <a16:creationId xmlns:a16="http://schemas.microsoft.com/office/drawing/2014/main" id="{7DC89F88-CA99-4881-BE08-D8D4324E4A2D}"/>
              </a:ext>
            </a:extLst>
          </p:cNvPr>
          <p:cNvPicPr>
            <a:picLocks noChangeAspect="1"/>
          </p:cNvPicPr>
          <p:nvPr/>
        </p:nvPicPr>
        <p:blipFill rotWithShape="1">
          <a:blip r:embed="rId2"/>
          <a:srcRect l="30310" t="18144" r="29639" b="5567"/>
          <a:stretch/>
        </p:blipFill>
        <p:spPr>
          <a:xfrm>
            <a:off x="7955592" y="2318994"/>
            <a:ext cx="4236407" cy="4539006"/>
          </a:xfrm>
          <a:prstGeom prst="rect">
            <a:avLst/>
          </a:prstGeom>
        </p:spPr>
      </p:pic>
    </p:spTree>
    <p:extLst>
      <p:ext uri="{BB962C8B-B14F-4D97-AF65-F5344CB8AC3E}">
        <p14:creationId xmlns:p14="http://schemas.microsoft.com/office/powerpoint/2010/main" val="26319220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E64EB-5E2C-49A4-921E-419EA789BCC5}"/>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BB8F71ED-05AE-4890-8695-EDDBA41E5A68}"/>
              </a:ext>
            </a:extLst>
          </p:cNvPr>
          <p:cNvSpPr>
            <a:spLocks noGrp="1"/>
          </p:cNvSpPr>
          <p:nvPr>
            <p:ph idx="1"/>
          </p:nvPr>
        </p:nvSpPr>
        <p:spPr>
          <a:xfrm>
            <a:off x="471341" y="2603500"/>
            <a:ext cx="5624660" cy="3416300"/>
          </a:xfrm>
        </p:spPr>
        <p:txBody>
          <a:bodyPr>
            <a:normAutofit/>
          </a:bodyPr>
          <a:lstStyle/>
          <a:p>
            <a:r>
              <a:rPr lang="en-GB" sz="2100" dirty="0">
                <a:latin typeface="Comic Sans MS" panose="030F0702030302020204" pitchFamily="66" charset="0"/>
              </a:rPr>
              <a:t>Note the position that the giraffe has to use because of its long legs!</a:t>
            </a:r>
          </a:p>
          <a:p>
            <a:r>
              <a:rPr lang="en-GB" sz="2100" dirty="0">
                <a:latin typeface="Comic Sans MS" panose="030F0702030302020204" pitchFamily="66" charset="0"/>
              </a:rPr>
              <a:t>This is dangerous, because giraffes are quite vulnerable in this position if suddenly attacked by a predator.</a:t>
            </a:r>
          </a:p>
          <a:p>
            <a:r>
              <a:rPr lang="en-GB" sz="2100" dirty="0">
                <a:latin typeface="Comic Sans MS" panose="030F0702030302020204" pitchFamily="66" charset="0"/>
              </a:rPr>
              <a:t>While height is an advantage for finding food and a good view of its surroundings, it’s a disadvantage for drinking water.</a:t>
            </a:r>
          </a:p>
        </p:txBody>
      </p:sp>
      <p:pic>
        <p:nvPicPr>
          <p:cNvPr id="4" name="Picture 3">
            <a:extLst>
              <a:ext uri="{FF2B5EF4-FFF2-40B4-BE49-F238E27FC236}">
                <a16:creationId xmlns:a16="http://schemas.microsoft.com/office/drawing/2014/main" id="{E5FA50CE-BABB-4A1C-B9CC-6B5371BBCE28}"/>
              </a:ext>
            </a:extLst>
          </p:cNvPr>
          <p:cNvPicPr>
            <a:picLocks noChangeAspect="1"/>
          </p:cNvPicPr>
          <p:nvPr/>
        </p:nvPicPr>
        <p:blipFill rotWithShape="1">
          <a:blip r:embed="rId2"/>
          <a:srcRect l="24201" t="20069" r="26160" b="12222"/>
          <a:stretch/>
        </p:blipFill>
        <p:spPr>
          <a:xfrm>
            <a:off x="6313024" y="2347274"/>
            <a:ext cx="5878975" cy="4510726"/>
          </a:xfrm>
          <a:prstGeom prst="rect">
            <a:avLst/>
          </a:prstGeom>
        </p:spPr>
      </p:pic>
    </p:spTree>
    <p:extLst>
      <p:ext uri="{BB962C8B-B14F-4D97-AF65-F5344CB8AC3E}">
        <p14:creationId xmlns:p14="http://schemas.microsoft.com/office/powerpoint/2010/main" val="37615544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94630-632F-4F1A-B08F-AF11191ABEB6}"/>
              </a:ext>
            </a:extLst>
          </p:cNvPr>
          <p:cNvSpPr>
            <a:spLocks noGrp="1"/>
          </p:cNvSpPr>
          <p:nvPr>
            <p:ph type="title"/>
          </p:nvPr>
        </p:nvSpPr>
        <p:spPr/>
        <p:txBody>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3194910A-D9F9-489A-9168-34E1796FA3B3}"/>
              </a:ext>
            </a:extLst>
          </p:cNvPr>
          <p:cNvSpPr>
            <a:spLocks noGrp="1"/>
          </p:cNvSpPr>
          <p:nvPr>
            <p:ph idx="1"/>
          </p:nvPr>
        </p:nvSpPr>
        <p:spPr>
          <a:xfrm>
            <a:off x="443060" y="2390086"/>
            <a:ext cx="7711127" cy="3416300"/>
          </a:xfrm>
        </p:spPr>
        <p:txBody>
          <a:bodyPr>
            <a:noAutofit/>
          </a:bodyPr>
          <a:lstStyle/>
          <a:p>
            <a:r>
              <a:rPr lang="en-GB" sz="2000" i="1" dirty="0">
                <a:latin typeface="Comic Sans MS" panose="030F0702030302020204" pitchFamily="66" charset="0"/>
              </a:rPr>
              <a:t>Design your own survivor. </a:t>
            </a:r>
            <a:endParaRPr lang="en-GB" sz="2000" dirty="0">
              <a:latin typeface="Comic Sans MS" panose="030F0702030302020204" pitchFamily="66" charset="0"/>
            </a:endParaRPr>
          </a:p>
          <a:p>
            <a:endParaRPr lang="en-GB" sz="2000" i="1" dirty="0">
              <a:latin typeface="Comic Sans MS" panose="030F0702030302020204" pitchFamily="66" charset="0"/>
            </a:endParaRPr>
          </a:p>
          <a:p>
            <a:r>
              <a:rPr lang="en-GB" sz="2000" i="1" dirty="0">
                <a:latin typeface="Comic Sans MS" panose="030F0702030302020204" pitchFamily="66" charset="0"/>
              </a:rPr>
              <a:t>Choose </a:t>
            </a:r>
            <a:r>
              <a:rPr lang="en-GB" sz="2000" b="1" i="1" u="sng" dirty="0">
                <a:latin typeface="Comic Sans MS" panose="030F0702030302020204" pitchFamily="66" charset="0"/>
              </a:rPr>
              <a:t>one</a:t>
            </a:r>
            <a:r>
              <a:rPr lang="en-GB" sz="2000" i="1" dirty="0">
                <a:latin typeface="Comic Sans MS" panose="030F0702030302020204" pitchFamily="66" charset="0"/>
              </a:rPr>
              <a:t> environment from the document below. </a:t>
            </a:r>
          </a:p>
          <a:p>
            <a:r>
              <a:rPr lang="en-GB" sz="2000" dirty="0">
                <a:latin typeface="Comic Sans MS" panose="030F0702030302020204" pitchFamily="66" charset="0"/>
              </a:rPr>
              <a:t>Consider each aspect of your environment first to plan out the kind of features that will ideally allow your animal and plant to survive successfully. </a:t>
            </a:r>
          </a:p>
          <a:p>
            <a:endParaRPr lang="en-GB" sz="2000" dirty="0">
              <a:latin typeface="Comic Sans MS" panose="030F0702030302020204" pitchFamily="66" charset="0"/>
            </a:endParaRPr>
          </a:p>
        </p:txBody>
      </p:sp>
      <p:pic>
        <p:nvPicPr>
          <p:cNvPr id="4" name="Picture 3">
            <a:extLst>
              <a:ext uri="{FF2B5EF4-FFF2-40B4-BE49-F238E27FC236}">
                <a16:creationId xmlns:a16="http://schemas.microsoft.com/office/drawing/2014/main" id="{6DA4779F-785C-4E89-BAC0-1979A95CAE99}"/>
              </a:ext>
            </a:extLst>
          </p:cNvPr>
          <p:cNvPicPr>
            <a:picLocks noChangeAspect="1"/>
          </p:cNvPicPr>
          <p:nvPr/>
        </p:nvPicPr>
        <p:blipFill rotWithShape="1">
          <a:blip r:embed="rId2"/>
          <a:srcRect l="37191" t="23093" r="37217" b="25773"/>
          <a:stretch/>
        </p:blipFill>
        <p:spPr>
          <a:xfrm>
            <a:off x="8154187" y="2320034"/>
            <a:ext cx="4037814" cy="4537966"/>
          </a:xfrm>
          <a:prstGeom prst="rect">
            <a:avLst/>
          </a:prstGeom>
        </p:spPr>
      </p:pic>
    </p:spTree>
    <p:extLst>
      <p:ext uri="{BB962C8B-B14F-4D97-AF65-F5344CB8AC3E}">
        <p14:creationId xmlns:p14="http://schemas.microsoft.com/office/powerpoint/2010/main" val="26062542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C1FDF-ACB7-41C8-B079-49793CBF13C4}"/>
              </a:ext>
            </a:extLst>
          </p:cNvPr>
          <p:cNvSpPr>
            <a:spLocks noGrp="1"/>
          </p:cNvSpPr>
          <p:nvPr>
            <p:ph type="title"/>
          </p:nvPr>
        </p:nvSpPr>
        <p:spPr/>
        <p:txBody>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26713BED-17FF-4E2E-B3E0-AE07469087D4}"/>
              </a:ext>
            </a:extLst>
          </p:cNvPr>
          <p:cNvSpPr>
            <a:spLocks noGrp="1"/>
          </p:cNvSpPr>
          <p:nvPr>
            <p:ph idx="1"/>
          </p:nvPr>
        </p:nvSpPr>
        <p:spPr>
          <a:xfrm>
            <a:off x="466798" y="2493780"/>
            <a:ext cx="6726308" cy="3416300"/>
          </a:xfrm>
        </p:spPr>
        <p:txBody>
          <a:bodyPr>
            <a:noAutofit/>
          </a:bodyPr>
          <a:lstStyle/>
          <a:p>
            <a:r>
              <a:rPr lang="en-GB" sz="2100" dirty="0">
                <a:latin typeface="Comic Sans MS" panose="030F0702030302020204" pitchFamily="66" charset="0"/>
              </a:rPr>
              <a:t>Use the design questions to plan, then draw an illustration of your animal or plant.</a:t>
            </a:r>
          </a:p>
          <a:p>
            <a:endParaRPr lang="en-GB" sz="2100" b="1" dirty="0">
              <a:latin typeface="Comic Sans MS" panose="030F0702030302020204" pitchFamily="66" charset="0"/>
            </a:endParaRPr>
          </a:p>
          <a:p>
            <a:r>
              <a:rPr lang="en-GB" sz="2100" b="1" dirty="0">
                <a:latin typeface="Comic Sans MS" panose="030F0702030302020204" pitchFamily="66" charset="0"/>
              </a:rPr>
              <a:t>Paddling</a:t>
            </a:r>
            <a:r>
              <a:rPr lang="en-GB" sz="2100" dirty="0">
                <a:latin typeface="Comic Sans MS" panose="030F0702030302020204" pitchFamily="66" charset="0"/>
              </a:rPr>
              <a:t>: design an animal </a:t>
            </a:r>
            <a:r>
              <a:rPr lang="en-GB" sz="2100" b="1" dirty="0">
                <a:latin typeface="Comic Sans MS" panose="030F0702030302020204" pitchFamily="66" charset="0"/>
              </a:rPr>
              <a:t>OR</a:t>
            </a:r>
            <a:r>
              <a:rPr lang="en-GB" sz="2100" dirty="0">
                <a:latin typeface="Comic Sans MS" panose="030F0702030302020204" pitchFamily="66" charset="0"/>
              </a:rPr>
              <a:t> a plant</a:t>
            </a:r>
          </a:p>
          <a:p>
            <a:r>
              <a:rPr lang="en-GB" sz="2100" b="1" dirty="0">
                <a:latin typeface="Comic Sans MS" panose="030F0702030302020204" pitchFamily="66" charset="0"/>
              </a:rPr>
              <a:t>Snorkelling: </a:t>
            </a:r>
            <a:r>
              <a:rPr lang="en-GB" sz="2100" dirty="0">
                <a:latin typeface="Comic Sans MS" panose="030F0702030302020204" pitchFamily="66" charset="0"/>
              </a:rPr>
              <a:t>design </a:t>
            </a:r>
            <a:r>
              <a:rPr lang="en-GB" sz="2100" b="1" dirty="0">
                <a:latin typeface="Comic Sans MS" panose="030F0702030302020204" pitchFamily="66" charset="0"/>
              </a:rPr>
              <a:t>both</a:t>
            </a:r>
            <a:r>
              <a:rPr lang="en-GB" sz="2100" dirty="0">
                <a:latin typeface="Comic Sans MS" panose="030F0702030302020204" pitchFamily="66" charset="0"/>
              </a:rPr>
              <a:t> an animal and a plant.</a:t>
            </a:r>
          </a:p>
          <a:p>
            <a:r>
              <a:rPr lang="en-GB" sz="2100" b="1" dirty="0">
                <a:latin typeface="Comic Sans MS" panose="030F0702030302020204" pitchFamily="66" charset="0"/>
              </a:rPr>
              <a:t>Diving: </a:t>
            </a:r>
            <a:r>
              <a:rPr lang="en-GB" sz="2100" dirty="0">
                <a:latin typeface="Comic Sans MS" panose="030F0702030302020204" pitchFamily="66" charset="0"/>
              </a:rPr>
              <a:t>design </a:t>
            </a:r>
            <a:r>
              <a:rPr lang="en-GB" sz="2100" b="1" dirty="0">
                <a:latin typeface="Comic Sans MS" panose="030F0702030302020204" pitchFamily="66" charset="0"/>
              </a:rPr>
              <a:t>both</a:t>
            </a:r>
            <a:r>
              <a:rPr lang="en-GB" sz="2100" dirty="0">
                <a:latin typeface="Comic Sans MS" panose="030F0702030302020204" pitchFamily="66" charset="0"/>
              </a:rPr>
              <a:t> an animal and a plant. </a:t>
            </a:r>
            <a:r>
              <a:rPr lang="en-GB" sz="2100" b="1" dirty="0">
                <a:latin typeface="Comic Sans MS" panose="030F0702030302020204" pitchFamily="66" charset="0"/>
              </a:rPr>
              <a:t> </a:t>
            </a:r>
            <a:r>
              <a:rPr lang="en-GB" sz="2100" dirty="0">
                <a:latin typeface="Comic Sans MS" panose="030F0702030302020204" pitchFamily="66" charset="0"/>
              </a:rPr>
              <a:t>Explain why your living thing will survive. </a:t>
            </a:r>
          </a:p>
        </p:txBody>
      </p:sp>
      <p:pic>
        <p:nvPicPr>
          <p:cNvPr id="4" name="Picture 3">
            <a:extLst>
              <a:ext uri="{FF2B5EF4-FFF2-40B4-BE49-F238E27FC236}">
                <a16:creationId xmlns:a16="http://schemas.microsoft.com/office/drawing/2014/main" id="{FC224D12-51CA-48D7-93E4-7E77500CD9BC}"/>
              </a:ext>
            </a:extLst>
          </p:cNvPr>
          <p:cNvPicPr>
            <a:picLocks noChangeAspect="1"/>
          </p:cNvPicPr>
          <p:nvPr/>
        </p:nvPicPr>
        <p:blipFill rotWithShape="1">
          <a:blip r:embed="rId2"/>
          <a:srcRect l="52423" t="18969" r="18665" b="10516"/>
          <a:stretch/>
        </p:blipFill>
        <p:spPr>
          <a:xfrm>
            <a:off x="7193105" y="0"/>
            <a:ext cx="4998896" cy="6858000"/>
          </a:xfrm>
          <a:prstGeom prst="rect">
            <a:avLst/>
          </a:prstGeom>
        </p:spPr>
      </p:pic>
    </p:spTree>
    <p:extLst>
      <p:ext uri="{BB962C8B-B14F-4D97-AF65-F5344CB8AC3E}">
        <p14:creationId xmlns:p14="http://schemas.microsoft.com/office/powerpoint/2010/main" val="530863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9193-E287-45C2-B5AA-F56150FE0429}"/>
              </a:ext>
            </a:extLst>
          </p:cNvPr>
          <p:cNvSpPr>
            <a:spLocks noGrp="1"/>
          </p:cNvSpPr>
          <p:nvPr>
            <p:ph type="title"/>
          </p:nvPr>
        </p:nvSpPr>
        <p:spPr/>
        <p:txBody>
          <a:bodyPr/>
          <a:lstStyle/>
          <a:p>
            <a:r>
              <a:rPr lang="en-GB" sz="5400" dirty="0">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EBA3ADCF-6B24-482C-924E-8ED0774A701C}"/>
              </a:ext>
            </a:extLst>
          </p:cNvPr>
          <p:cNvSpPr>
            <a:spLocks noGrp="1"/>
          </p:cNvSpPr>
          <p:nvPr>
            <p:ph idx="1"/>
          </p:nvPr>
        </p:nvSpPr>
        <p:spPr>
          <a:xfrm>
            <a:off x="1154954" y="2493780"/>
            <a:ext cx="9478481" cy="3416300"/>
          </a:xfrm>
        </p:spPr>
        <p:txBody>
          <a:bodyPr>
            <a:normAutofit/>
          </a:bodyPr>
          <a:lstStyle/>
          <a:p>
            <a:r>
              <a:rPr lang="en-GB" sz="2100" dirty="0">
                <a:solidFill>
                  <a:srgbClr val="FF0000"/>
                </a:solidFill>
                <a:latin typeface="Comic Sans MS" panose="030F0702030302020204" pitchFamily="66" charset="0"/>
              </a:rPr>
              <a:t>What habitats do humans live in?</a:t>
            </a:r>
          </a:p>
          <a:p>
            <a:r>
              <a:rPr lang="en-GB" sz="2100" dirty="0">
                <a:solidFill>
                  <a:srgbClr val="FF0000"/>
                </a:solidFill>
                <a:latin typeface="Comic Sans MS" panose="030F0702030302020204" pitchFamily="66" charset="0"/>
              </a:rPr>
              <a:t>Are there any humans they are not able to live in?</a:t>
            </a:r>
          </a:p>
          <a:p>
            <a:r>
              <a:rPr lang="en-GB" sz="2100" dirty="0">
                <a:solidFill>
                  <a:srgbClr val="FF0000"/>
                </a:solidFill>
                <a:latin typeface="Comic Sans MS" panose="030F0702030302020204" pitchFamily="66" charset="0"/>
              </a:rPr>
              <a:t>Can you identify adaptive traits that humans have which enable them to live in such a range of different habitats and environments? </a:t>
            </a:r>
          </a:p>
        </p:txBody>
      </p:sp>
      <p:pic>
        <p:nvPicPr>
          <p:cNvPr id="3076" name="Picture 4" descr="Human Adaptation: Anthropology for UPSC Mains - YouTube">
            <a:extLst>
              <a:ext uri="{FF2B5EF4-FFF2-40B4-BE49-F238E27FC236}">
                <a16:creationId xmlns:a16="http://schemas.microsoft.com/office/drawing/2014/main" id="{C896E83C-3A01-4CCE-BFBC-D9E5597CAC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9653" y="4270015"/>
            <a:ext cx="4432693" cy="24933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35324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09DD81-DB18-4735-9FC0-19A055A2713E}"/>
              </a:ext>
            </a:extLst>
          </p:cNvPr>
          <p:cNvSpPr>
            <a:spLocks noGrp="1"/>
          </p:cNvSpPr>
          <p:nvPr>
            <p:ph type="title"/>
          </p:nvPr>
        </p:nvSpPr>
        <p:spPr/>
        <p:txBody>
          <a:bodyPr/>
          <a:lstStyle/>
          <a:p>
            <a:r>
              <a:rPr lang="en-GB" sz="5400" dirty="0">
                <a:latin typeface="Comic Sans MS" panose="030F0702030302020204" pitchFamily="66" charset="0"/>
              </a:rPr>
              <a:t>Plenary </a:t>
            </a:r>
          </a:p>
        </p:txBody>
      </p:sp>
      <p:sp>
        <p:nvSpPr>
          <p:cNvPr id="3" name="Content Placeholder 2">
            <a:extLst>
              <a:ext uri="{FF2B5EF4-FFF2-40B4-BE49-F238E27FC236}">
                <a16:creationId xmlns:a16="http://schemas.microsoft.com/office/drawing/2014/main" id="{F57A1BF7-9ACB-4594-9142-01FDFD45BD40}"/>
              </a:ext>
            </a:extLst>
          </p:cNvPr>
          <p:cNvSpPr>
            <a:spLocks noGrp="1"/>
          </p:cNvSpPr>
          <p:nvPr>
            <p:ph idx="1"/>
          </p:nvPr>
        </p:nvSpPr>
        <p:spPr>
          <a:xfrm>
            <a:off x="1154954" y="2603500"/>
            <a:ext cx="10477722" cy="3416300"/>
          </a:xfrm>
        </p:spPr>
        <p:txBody>
          <a:bodyPr>
            <a:normAutofit/>
          </a:bodyPr>
          <a:lstStyle/>
          <a:p>
            <a:r>
              <a:rPr lang="en-GB" sz="2100" dirty="0">
                <a:latin typeface="Comic Sans MS" panose="030F0702030302020204" pitchFamily="66" charset="0"/>
              </a:rPr>
              <a:t>What might happen if a new predator or disease or a change in climate occurs?</a:t>
            </a:r>
          </a:p>
          <a:p>
            <a:r>
              <a:rPr lang="en-GB" sz="2100" dirty="0">
                <a:latin typeface="Comic Sans MS" panose="030F0702030302020204" pitchFamily="66" charset="0"/>
              </a:rPr>
              <a:t>What characteristics might some individuals select over others?</a:t>
            </a:r>
          </a:p>
          <a:p>
            <a:r>
              <a:rPr lang="en-GB" sz="2100" dirty="0">
                <a:latin typeface="Comic Sans MS" panose="030F0702030302020204" pitchFamily="66" charset="0"/>
              </a:rPr>
              <a:t>(thicker fur, larger eyes, disease resistant strains of plant etc.)</a:t>
            </a:r>
          </a:p>
          <a:p>
            <a:endParaRPr lang="en-GB" sz="2100" dirty="0">
              <a:latin typeface="Comic Sans MS" panose="030F0702030302020204" pitchFamily="66" charset="0"/>
            </a:endParaRPr>
          </a:p>
          <a:p>
            <a:r>
              <a:rPr lang="en-GB" sz="2100" dirty="0">
                <a:latin typeface="Comic Sans MS" panose="030F0702030302020204" pitchFamily="66" charset="0"/>
              </a:rPr>
              <a:t>Extinction – sometimes changes or events can be too extreme for a specific species to survive and it will die out. </a:t>
            </a:r>
          </a:p>
          <a:p>
            <a:endParaRPr lang="en-GB" sz="2100" dirty="0">
              <a:latin typeface="Comic Sans MS" panose="030F0702030302020204" pitchFamily="66" charset="0"/>
            </a:endParaRPr>
          </a:p>
          <a:p>
            <a:endParaRPr lang="en-GB" sz="2100" dirty="0">
              <a:latin typeface="Comic Sans MS" panose="030F0702030302020204" pitchFamily="66" charset="0"/>
            </a:endParaRPr>
          </a:p>
        </p:txBody>
      </p:sp>
      <p:pic>
        <p:nvPicPr>
          <p:cNvPr id="4098" name="Picture 2" descr="Thinking Clip Art Brain , Transparent Cartoon, Free Cliparts &amp;amp; Silhouettes  - NetClipart">
            <a:extLst>
              <a:ext uri="{FF2B5EF4-FFF2-40B4-BE49-F238E27FC236}">
                <a16:creationId xmlns:a16="http://schemas.microsoft.com/office/drawing/2014/main" id="{F38161FA-68D7-4CCB-8C28-49D81B9435D8}"/>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9153426" y="4691365"/>
            <a:ext cx="3038573" cy="21666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2591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docProps/app.xml><?xml version="1.0" encoding="utf-8"?>
<Properties xmlns="http://schemas.openxmlformats.org/officeDocument/2006/extended-properties" xmlns:vt="http://schemas.openxmlformats.org/officeDocument/2006/docPropsVTypes">
  <Template>Ion Boardroom</Template>
  <TotalTime>379</TotalTime>
  <Words>706</Words>
  <Application>Microsoft Office PowerPoint</Application>
  <PresentationFormat>Widescreen</PresentationFormat>
  <Paragraphs>58</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Century Gothic</vt:lpstr>
      <vt:lpstr>Comic Sans MS</vt:lpstr>
      <vt:lpstr>Wingdings 3</vt:lpstr>
      <vt:lpstr>Ion Boardroom</vt:lpstr>
      <vt:lpstr>PowerPoint Presentation</vt:lpstr>
      <vt:lpstr>Starter </vt:lpstr>
      <vt:lpstr>PowerPoint Presentation</vt:lpstr>
      <vt:lpstr>PowerPoint Presentation</vt:lpstr>
      <vt:lpstr>PowerPoint Presentation</vt:lpstr>
      <vt:lpstr>https://www.bbc.co.uk/bitesize/clips/z8sjxnb </vt:lpstr>
      <vt:lpstr>PowerPoint Presentation</vt:lpstr>
      <vt:lpstr>PowerPoint Presentation</vt:lpstr>
      <vt:lpstr>PowerPoint Presentation</vt:lpstr>
      <vt:lpstr>PowerPoint Presentation</vt:lpstr>
      <vt:lpstr>PowerPoint Presentation</vt:lpstr>
      <vt:lpstr>Activity </vt:lpstr>
      <vt:lpstr>Activity </vt:lpstr>
      <vt:lpstr>Red Pen</vt:lpstr>
      <vt:lpstr>Plenary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6</cp:revision>
  <dcterms:created xsi:type="dcterms:W3CDTF">2021-09-15T06:49:01Z</dcterms:created>
  <dcterms:modified xsi:type="dcterms:W3CDTF">2021-09-17T07:28:08Z</dcterms:modified>
</cp:coreProperties>
</file>