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4"/>
  </p:sldMasterIdLst>
  <p:notesMasterIdLst>
    <p:notesMasterId r:id="rId21"/>
  </p:notesMasterIdLst>
  <p:sldIdLst>
    <p:sldId id="256" r:id="rId5"/>
    <p:sldId id="257" r:id="rId6"/>
    <p:sldId id="258" r:id="rId7"/>
    <p:sldId id="260" r:id="rId8"/>
    <p:sldId id="259" r:id="rId9"/>
    <p:sldId id="262" r:id="rId10"/>
    <p:sldId id="261" r:id="rId11"/>
    <p:sldId id="263" r:id="rId12"/>
    <p:sldId id="265" r:id="rId13"/>
    <p:sldId id="264" r:id="rId14"/>
    <p:sldId id="267" r:id="rId15"/>
    <p:sldId id="268" r:id="rId16"/>
    <p:sldId id="266" r:id="rId17"/>
    <p:sldId id="269" r:id="rId18"/>
    <p:sldId id="270" r:id="rId19"/>
    <p:sldId id="271" r:id="rId2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6"/>
    <p:restoredTop sz="95047"/>
  </p:normalViewPr>
  <p:slideViewPr>
    <p:cSldViewPr snapToGrid="0">
      <p:cViewPr varScale="1">
        <p:scale>
          <a:sx n="151" d="100"/>
          <a:sy n="151" d="100"/>
        </p:scale>
        <p:origin x="216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14T10:57:45.858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1 24575,'0'3'0,"0"0"0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14T10:48:38.192"/>
    </inkml:context>
    <inkml:brush xml:id="br0">
      <inkml:brushProperty name="width" value="0.05" units="cm"/>
      <inkml:brushProperty name="height" value="0.05" units="cm"/>
      <inkml:brushProperty name="color" value="#DA0C07"/>
      <inkml:brushProperty name="inkEffects" value="lava"/>
      <inkml:brushProperty name="anchorX" value="-51053.02344"/>
      <inkml:brushProperty name="anchorY" value="-71609.3125"/>
      <inkml:brushProperty name="scaleFactor" value="0.5"/>
    </inkml:brush>
  </inkml:definitions>
  <inkml:trace contextRef="#ctx0" brushRef="#br0">1 1 24575,'0'0'0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14T10:51:56.7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88 24575,'20'6'0,"15"-2"0,-4-4 0,39 0 0,-10 0 0,-11 0 0,5 0-1079,5 0 0,3 0 1079,13 0 0,-2 0 0,-16 0 0,-2 0-42,14 0 1,-5 0 41,8 0 0,7 0 0,-16 0 0,-32 0 0,-7 0 1588,-13 4-1588,-2-3 653,34 4-653,24-5 0,-11 0 0,7 0-1178,14 0 0,4 0 1178,6 0 0,1 0 0,-5 0 0,-2 0-623,4 0 0,-3 0 623,-20 0 0,-3 0-201,2 0 0,-3 0 201,29 0 0,-22 0 0,-27 0 2141,-14 0-2141,-9 4 1374,-9 2-1374,-1 10 489,-5 7-489,-6 8 0,-5 0 0,-2-2 0,-4-6 0,6-6 0,5-1 0,6-11 0,43 0 0,24-28 0,-5 9 0,8-3-1303,8-9 1,5-3 1302,-17 8 0,4 1 0,-3 0 0,12-5 0,-1 2-634,13 2 0,-3 2 634,-31 7 0,-4 1-117,3 2 1,-2 1 116,30-1 0,-35 3 0,-12 6 2386,-20 0-2386,-6 4 1433,-6 2-1433,-5 4 287,0 0-287,0 0 0,0 0 0,0 1 0,4-6 0,2 0 0,16-5 0,4 0 0,11 0 0,0 0 0,-6 0 0,-2 0 0,-6 5 0,-6 1 0,-1 5 0,-10 4 0,-2 2 0,-4 6 0,0 0 0,0 0 0,0-1 0,0 1 0,-5 6 0,-2 2 0,0 14 0,1 10 0,6 1 0,0 24 0,20-12 0,20 10-600,-7-42 1,7-3 599,9 2 0,4-2 0,7-1 0,3-2-1398,8 3 1,6-3 1397,-8-11 0,6-2 0,0-2-1132,-1 0 0,2-1 1,3-2 1131,-3-4 0,4-2 0,2-1 0,-1-1 0,3 0 0,2-1 0,-3-1 0,-6-1 0,25 0 0,-8-2 0,-8 1 0,-1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14T10:51:58.2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5121 1 24575,'-82'45'0,"0"1"0,17-1 0,-10 13-1093,24-19 1,-12 10 0,-8 6 0,-6 5-1,-3 3 1,0 0 0,3-2 0,4-3-1,9-7 795,-10 9 0,7-6 0,4-2 0,-3 2 0,-8 6 89,4-3 1,-8 7 0,-5 4 0,-2 1 0,2-1-1,3-4 1,7-6 0,10-9 208,-16 10 0,12-11 0,3-1 521,-14 13 0,4-3-521,-4-3 0,5-2 0,25-15 0,0-1-80,-17 10 1,3-4 79,3-4 4149,48-34-4149,20-7 5280,46-21-5280,-12 15 2293,36-11-2293,-38 7 382,12 4-382,-27-2 0,-4 11 0,-32 26 0,-37 36 0,-20 20-1696,16-15 0,-6 8 0,-3 5 0,-4 5 1696,15-21 0,-3 4 0,-2 3 0,-1 2 0,-1 0 0,0-1 0,1-2-649,1-3 1,-1 0 0,0-1 0,0 0 0,-1-1 0,1 0 0,0 0 648,-8 11 0,0 0 0,-1 1 0,2-3 0,1-4 0,3-5-570,-7 3 0,3-8 0,2-1 0,-2 0 570,-5 6 0,-1 0 0,1-1 0,4-4 0,-5 5 0,4-4 0,-1 0 0,-5 6 0,-1 0 0,5-4-229,-10 6 1,10-9 228,23-22 0,7-5 3180,-9 11-3180,30-28 4757,-1-1-4757,0 2 0,3-4 0,3-3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14T10:51:59.5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24575,'4'6'0,"9"22"0,7 11 0,8 26 0,-9-22 0,1 7-1406,14 33 0,3 5 1406,-4-16 0,1 3 0,2 3 0,2 5 0,-4-8 0,-5-14 0,-1-2 0,15 34 0,-2-7 191,-9-24-191,-10-6 0,5-1 0,34 11 0,-3-8 0,3-20 0,10-8-1634,-4-18 1,7-7 1633,-5 0 0,8 0 0,5-1 0,0-1-1209,8-2 1,1-1 0,3 0 0,7-1 1208,-14 1 0,5 0 0,4 0 0,2 0 0,1 0 0,1 0-353,-5 0 0,1 0 1,2 0-1,1 0 1,1 0-1,0 0 0,2 0 353,-7 0 0,3 0 0,0 0 0,2 0 0,-1 0 0,-1 0 0,-1 0 0,-2 0-327,2 0 1,-2 0-1,-1 0 1,-1 0 0,1 0-1,1 0 1,3 0 326,-3 0 0,3 0 0,2 0 0,0 0 0,0 0 0,-1 0 0,-2 0 0,-3 0-130,1 0 0,-3-1 0,-1 0 1,-1 1-1,-1 0 0,-1 0 0,-1 2 130,7 1 0,-3 0 0,0 0 0,-1 2 0,0 2 0,1 0 0,7 2 0,2 0 0,0 2 0,-1 2 0,-5 5 0,-5 4 0,-5 7 0,-5 5 0,-4 4 0,-2 2 0,-2 0 148,9 9 1,-3 3-1,-3 0 1,-2-2-1,17 4 1,-2-2 0,-23 0-1,-41-5 1,1 1-1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14T10:52:01.3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1301 0 24575,'-20'0'0,"-18"20"0,-40 17 0,15 15 0,-6 13-2822,12-16 0,-4 4 0,-1 3 2822,7-1 0,-1 4 0,0 2 0,0 1 0,-1 4 0,0 2 0,1 1 0,4-3 0,-5 9 0,5-3 0,2-1 188,6-8 0,2-2 0,8-1-188,5 9 0,7-3 554,4-15 1,2-1-555,1 5 0,2 0 0,4-1 0,3-5 0,6-2 0,24-4 0,72-38 0,3-5 1453,-28 0 0,3 0-1453,-10 0 0,-2 0 0,38 0 588,-40 0 0,-3 0-588,19 0 676,-11 0-676,-32 0 0,-11 0 0,-16 4 1420,-2 14-1420,-4 7 615,-21 38-615,-6 17 0,2-23 0,-1 4-1085,-1 10 1,0 3 1084,-1 2 0,1 7 0,4 1 0,1 7 0,0-5 0,-4 4 0,2 1-912,7-7 0,2 6 1,0-7 911,-5 9 0,4-11 0,3 18 0,-5-10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A8E00F-1EB0-784A-A957-B2278EF93576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5390A-09A4-5E44-A528-A1F024EF7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594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95390A-09A4-5E44-A528-A1F024EF7B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1125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95390A-09A4-5E44-A528-A1F024EF7B8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8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7947-E287-4738-8C82-07CE4F01EF03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3813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026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644CBB8-40B8-42F8-9172-07A476341DDA}"/>
              </a:ext>
            </a:extLst>
          </p:cNvPr>
          <p:cNvGrpSpPr/>
          <p:nvPr/>
        </p:nvGrpSpPr>
        <p:grpSpPr>
          <a:xfrm>
            <a:off x="356481" y="879007"/>
            <a:ext cx="734257" cy="760506"/>
            <a:chOff x="5243759" y="1363788"/>
            <a:chExt cx="734257" cy="760506"/>
          </a:xfrm>
        </p:grpSpPr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35CE073E-302A-4AA7-98C7-8667DDDCFA18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FD1AE2F-DD70-4E93-B905-E052A23F0B1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E8D529E5-8838-47F0-98A4-2D46F11E499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DA2564-D3DB-48AD-83F0-6CC6B574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563" y="474345"/>
            <a:ext cx="11077574" cy="2954655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6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EA752-36DA-440B-8747-0EB291408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271" y="3629772"/>
            <a:ext cx="11074866" cy="267895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BCC02B0-8581-4752-B7BC-3CE1EF17B9F7}"/>
              </a:ext>
            </a:extLst>
          </p:cNvPr>
          <p:cNvSpPr>
            <a:spLocks noChangeAspect="1"/>
          </p:cNvSpPr>
          <p:nvPr/>
        </p:nvSpPr>
        <p:spPr>
          <a:xfrm rot="18900000">
            <a:off x="11209132" y="4448189"/>
            <a:ext cx="999200" cy="1262947"/>
          </a:xfrm>
          <a:custGeom>
            <a:avLst/>
            <a:gdLst>
              <a:gd name="connsiteX0" fmla="*/ 540000 w 999200"/>
              <a:gd name="connsiteY0" fmla="*/ 0 h 1262947"/>
              <a:gd name="connsiteX1" fmla="*/ 999200 w 999200"/>
              <a:gd name="connsiteY1" fmla="*/ 815317 h 1262947"/>
              <a:gd name="connsiteX2" fmla="*/ 552185 w 999200"/>
              <a:gd name="connsiteY2" fmla="*/ 1262333 h 1262947"/>
              <a:gd name="connsiteX3" fmla="*/ 540000 w 999200"/>
              <a:gd name="connsiteY3" fmla="*/ 1262947 h 1262947"/>
              <a:gd name="connsiteX4" fmla="*/ 0 w 999200"/>
              <a:gd name="connsiteY4" fmla="*/ 992947 h 1262947"/>
              <a:gd name="connsiteX5" fmla="*/ 10971 w 999200"/>
              <a:gd name="connsiteY5" fmla="*/ 938533 h 1262947"/>
              <a:gd name="connsiteX6" fmla="*/ 15626 w 999200"/>
              <a:gd name="connsiteY6" fmla="*/ 931034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9200" h="1262947">
                <a:moveTo>
                  <a:pt x="540000" y="0"/>
                </a:moveTo>
                <a:lnTo>
                  <a:pt x="999200" y="815317"/>
                </a:lnTo>
                <a:lnTo>
                  <a:pt x="552185" y="1262333"/>
                </a:lnTo>
                <a:lnTo>
                  <a:pt x="540000" y="1262947"/>
                </a:ln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10200000" scaled="0"/>
          </a:gradFill>
          <a:ln>
            <a:noFill/>
          </a:ln>
          <a:effectLst>
            <a:innerShdw blurRad="254000" dist="101600" dir="42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A0FF4DB-8180-4D26-AEAE-7ECDB670F71D}"/>
              </a:ext>
            </a:extLst>
          </p:cNvPr>
          <p:cNvSpPr/>
          <p:nvPr/>
        </p:nvSpPr>
        <p:spPr>
          <a:xfrm rot="2700000">
            <a:off x="11686937" y="4853516"/>
            <a:ext cx="540000" cy="978284"/>
          </a:xfrm>
          <a:custGeom>
            <a:avLst/>
            <a:gdLst>
              <a:gd name="connsiteX0" fmla="*/ 113288 w 540000"/>
              <a:gd name="connsiteY0" fmla="*/ 0 h 978284"/>
              <a:gd name="connsiteX1" fmla="*/ 539386 w 540000"/>
              <a:gd name="connsiteY1" fmla="*/ 426099 h 978284"/>
              <a:gd name="connsiteX2" fmla="*/ 540000 w 540000"/>
              <a:gd name="connsiteY2" fmla="*/ 438284 h 978284"/>
              <a:gd name="connsiteX3" fmla="*/ 270000 w 540000"/>
              <a:gd name="connsiteY3" fmla="*/ 978284 h 978284"/>
              <a:gd name="connsiteX4" fmla="*/ 0 w 540000"/>
              <a:gd name="connsiteY4" fmla="*/ 438284 h 978284"/>
              <a:gd name="connsiteX5" fmla="*/ 79081 w 540000"/>
              <a:gd name="connsiteY5" fmla="*/ 56446 h 97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000" h="978284">
                <a:moveTo>
                  <a:pt x="113288" y="0"/>
                </a:moveTo>
                <a:lnTo>
                  <a:pt x="539386" y="426099"/>
                </a:lnTo>
                <a:lnTo>
                  <a:pt x="540000" y="438284"/>
                </a:lnTo>
                <a:cubicBezTo>
                  <a:pt x="540000" y="736518"/>
                  <a:pt x="419117" y="978284"/>
                  <a:pt x="270000" y="978284"/>
                </a:cubicBezTo>
                <a:cubicBezTo>
                  <a:pt x="120883" y="978284"/>
                  <a:pt x="0" y="736518"/>
                  <a:pt x="0" y="438284"/>
                </a:cubicBezTo>
                <a:cubicBezTo>
                  <a:pt x="0" y="289167"/>
                  <a:pt x="30220" y="154167"/>
                  <a:pt x="79081" y="56446"/>
                </a:cubicBezTo>
                <a:close/>
              </a:path>
            </a:pathLst>
          </a:cu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716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765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881275"/>
            <a:ext cx="5437186" cy="535354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577270"/>
            <a:ext cx="5429114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881275"/>
            <a:ext cx="5436392" cy="535354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577270"/>
            <a:ext cx="5436391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147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149" y="550799"/>
            <a:ext cx="8283313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F51F65-E111-4656-83BE-CFCDE2DD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2CB-2D17-4918-821E-485475CF2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6589D-A056-4817-AE15-39D87FE13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E489F067-39E1-4757-BC11-6169A343F2E1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10727" y="3958416"/>
            <a:ext cx="3536330" cy="1853969"/>
          </a:xfrm>
          <a:custGeom>
            <a:avLst/>
            <a:gdLst>
              <a:gd name="connsiteX0" fmla="*/ 3536330 w 3536330"/>
              <a:gd name="connsiteY0" fmla="*/ 1853969 h 1853969"/>
              <a:gd name="connsiteX1" fmla="*/ 1682362 w 3536330"/>
              <a:gd name="connsiteY1" fmla="*/ 0 h 1853969"/>
              <a:gd name="connsiteX2" fmla="*/ 52157 w 3536330"/>
              <a:gd name="connsiteY2" fmla="*/ 970257 h 1853969"/>
              <a:gd name="connsiteX3" fmla="*/ 0 w 3536330"/>
              <a:gd name="connsiteY3" fmla="*/ 1078528 h 1853969"/>
              <a:gd name="connsiteX4" fmla="*/ 757215 w 3536330"/>
              <a:gd name="connsiteY4" fmla="*/ 1835743 h 1853969"/>
              <a:gd name="connsiteX5" fmla="*/ 774211 w 3536330"/>
              <a:gd name="connsiteY5" fmla="*/ 1667149 h 1853969"/>
              <a:gd name="connsiteX6" fmla="*/ 1682362 w 3536330"/>
              <a:gd name="connsiteY6" fmla="*/ 926985 h 1853969"/>
              <a:gd name="connsiteX7" fmla="*/ 2609345 w 3536330"/>
              <a:gd name="connsiteY7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6330" h="1853969">
                <a:moveTo>
                  <a:pt x="3536330" y="1853969"/>
                </a:moveTo>
                <a:cubicBezTo>
                  <a:pt x="3536330" y="830051"/>
                  <a:pt x="2706280" y="0"/>
                  <a:pt x="1682362" y="0"/>
                </a:cubicBezTo>
                <a:cubicBezTo>
                  <a:pt x="978418" y="0"/>
                  <a:pt x="366107" y="392328"/>
                  <a:pt x="52157" y="970257"/>
                </a:cubicBezTo>
                <a:lnTo>
                  <a:pt x="0" y="1078528"/>
                </a:lnTo>
                <a:lnTo>
                  <a:pt x="757215" y="1835743"/>
                </a:lnTo>
                <a:lnTo>
                  <a:pt x="774211" y="1667149"/>
                </a:lnTo>
                <a:cubicBezTo>
                  <a:pt x="860649" y="1244739"/>
                  <a:pt x="1234397" y="926985"/>
                  <a:pt x="1682362" y="926985"/>
                </a:cubicBezTo>
                <a:cubicBezTo>
                  <a:pt x="2194320" y="926985"/>
                  <a:pt x="2609345" y="1342010"/>
                  <a:pt x="2609345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31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355600" dist="101600" dir="162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31011-607F-42F1-B2D9-2BA8E91CC6AF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81151" y="3649708"/>
            <a:ext cx="3478701" cy="2164843"/>
          </a:xfrm>
          <a:custGeom>
            <a:avLst/>
            <a:gdLst>
              <a:gd name="connsiteX0" fmla="*/ 3478701 w 3478701"/>
              <a:gd name="connsiteY0" fmla="*/ 2164843 h 2164843"/>
              <a:gd name="connsiteX1" fmla="*/ 1624733 w 3478701"/>
              <a:gd name="connsiteY1" fmla="*/ 0 h 2164843"/>
              <a:gd name="connsiteX2" fmla="*/ 87393 w 3478701"/>
              <a:gd name="connsiteY2" fmla="*/ 954459 h 2164843"/>
              <a:gd name="connsiteX3" fmla="*/ 0 w 3478701"/>
              <a:gd name="connsiteY3" fmla="*/ 1122434 h 2164843"/>
              <a:gd name="connsiteX4" fmla="*/ 736015 w 3478701"/>
              <a:gd name="connsiteY4" fmla="*/ 1858449 h 2164843"/>
              <a:gd name="connsiteX5" fmla="*/ 739424 w 3478701"/>
              <a:gd name="connsiteY5" fmla="*/ 1842964 h 2164843"/>
              <a:gd name="connsiteX6" fmla="*/ 1624733 w 3478701"/>
              <a:gd name="connsiteY6" fmla="*/ 1082422 h 2164843"/>
              <a:gd name="connsiteX7" fmla="*/ 2551716 w 3478701"/>
              <a:gd name="connsiteY7" fmla="*/ 2164843 h 216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78701" h="2164843">
                <a:moveTo>
                  <a:pt x="3478701" y="2164843"/>
                </a:moveTo>
                <a:cubicBezTo>
                  <a:pt x="3478701" y="969234"/>
                  <a:pt x="2648651" y="0"/>
                  <a:pt x="1624733" y="0"/>
                </a:cubicBezTo>
                <a:cubicBezTo>
                  <a:pt x="984784" y="0"/>
                  <a:pt x="420564" y="378607"/>
                  <a:pt x="87393" y="954459"/>
                </a:cubicBezTo>
                <a:lnTo>
                  <a:pt x="0" y="1122434"/>
                </a:lnTo>
                <a:lnTo>
                  <a:pt x="736015" y="1858449"/>
                </a:lnTo>
                <a:lnTo>
                  <a:pt x="739424" y="1842964"/>
                </a:lnTo>
                <a:cubicBezTo>
                  <a:pt x="856791" y="1402344"/>
                  <a:pt x="1208766" y="1082422"/>
                  <a:pt x="1624733" y="1082422"/>
                </a:cubicBezTo>
                <a:cubicBezTo>
                  <a:pt x="2136692" y="1082422"/>
                  <a:pt x="2551716" y="1567038"/>
                  <a:pt x="2551716" y="2164843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4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472EFA-56B5-4A41-8D4B-E9F37727F34D}"/>
              </a:ext>
            </a:extLst>
          </p:cNvPr>
          <p:cNvSpPr/>
          <p:nvPr/>
        </p:nvSpPr>
        <p:spPr>
          <a:xfrm rot="13500000" flipV="1">
            <a:off x="1512277" y="2840042"/>
            <a:ext cx="214196" cy="933178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3781B6C-21AD-489D-A3CB-522BB2AC543F}"/>
              </a:ext>
            </a:extLst>
          </p:cNvPr>
          <p:cNvSpPr>
            <a:spLocks noChangeAspect="1"/>
          </p:cNvSpPr>
          <p:nvPr/>
        </p:nvSpPr>
        <p:spPr>
          <a:xfrm>
            <a:off x="1780661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1AD5B80-530E-44CD-8D4A-2796FB214CBF}"/>
              </a:ext>
            </a:extLst>
          </p:cNvPr>
          <p:cNvGrpSpPr/>
          <p:nvPr/>
        </p:nvGrpSpPr>
        <p:grpSpPr>
          <a:xfrm>
            <a:off x="623181" y="1514007"/>
            <a:ext cx="734257" cy="760506"/>
            <a:chOff x="5243759" y="1363788"/>
            <a:chExt cx="734257" cy="760506"/>
          </a:xfrm>
        </p:grpSpPr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F746AA8-9050-4515-9B17-BC850368529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23EC1AC3-1698-46D5-80B7-F22F15E1A5E4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73766156-553C-46EB-93FA-4F37CC0FF5CF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99533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414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981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98F1FBA-F8BB-42CF-8B3E-D19AAFEE96C1}"/>
              </a:ext>
            </a:extLst>
          </p:cNvPr>
          <p:cNvGrpSpPr/>
          <p:nvPr/>
        </p:nvGrpSpPr>
        <p:grpSpPr>
          <a:xfrm>
            <a:off x="334964" y="5115518"/>
            <a:ext cx="734257" cy="760506"/>
            <a:chOff x="5243759" y="1363788"/>
            <a:chExt cx="734257" cy="760506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60EE09DD-C3DB-4266-BCC3-A765CFFBF37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5F301FE0-96DC-4EFB-BBEE-AED762C337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BEAD276-8850-4C0C-9777-8537000D522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5EE0A0-B07E-479B-9684-4BD09FA4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75409"/>
            <a:ext cx="4500562" cy="984885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1893A9-3462-4F51-83AE-5D2F124B9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67324" y="575409"/>
            <a:ext cx="6373813" cy="573331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9240C-79C0-4A88-A476-725DE1B9C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4532530"/>
          </a:xfrm>
        </p:spPr>
        <p:txBody>
          <a:bodyPr anchor="t" anchorCtr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9E2-CB44-4C05-9BB5-496C18A241E0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012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9361-B9A1-48F2-9473-23DE30E2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03906"/>
            <a:ext cx="11090275" cy="133305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86779-C2F3-447D-85F7-F6B0E2C97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38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56583A-514F-4632-820D-E7EE236A4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3CBBB-7DDC-4437-8C7D-22A1C3520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69EBF-DA20-4024-8006-B158D571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C8B9-14B5-4DF1-994D-AB47DB3B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76582-5F9B-4F5E-AAD5-D608CB68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903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Tuesday, December 14,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1105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17" r:id="rId6"/>
    <p:sldLayoutId id="2147483713" r:id="rId7"/>
    <p:sldLayoutId id="2147483714" r:id="rId8"/>
    <p:sldLayoutId id="2147483715" r:id="rId9"/>
    <p:sldLayoutId id="2147483716" r:id="rId10"/>
    <p:sldLayoutId id="2147483718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nomadicniko.com/2013/11/10/athens-agora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34870824@N03/3237854205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ommons.wikimedia.org/wiki/File:Sgt._Hillary_Bor_runs_3,000-meter_steeplechase_at_Rio_Olympic_Games,_Aug._15,_2016_(28946885951).jpg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m.ac.uk/research/news/on-the-life-and-deaths-of-democracy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hellasfrappe.blogspot.com/2014/11/more-than-70000000-words-in-greek.html" TargetMode="Externa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ubliconsulting.com/wordpress/ancientgreek/chapter/56-adverbs-and-number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brewminate.com/archaic-greece-and-the-emergence-of-tyranny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brewminate.com/the-graeco-persian-wars-athens-and-sparta-unite-against-a-common-enemy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customXml" Target="../ink/ink2.xml"/><Relationship Id="rId7" Type="http://schemas.openxmlformats.org/officeDocument/2006/relationships/customXml" Target="../ink/ink4.xml"/><Relationship Id="rId12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customXml" Target="../ink/ink6.xml"/><Relationship Id="rId5" Type="http://schemas.openxmlformats.org/officeDocument/2006/relationships/customXml" Target="../ink/ink3.xml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openxmlformats.org/officeDocument/2006/relationships/customXml" Target="../ink/ink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0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32">
            <a:extLst>
              <a:ext uri="{FF2B5EF4-FFF2-40B4-BE49-F238E27FC236}">
                <a16:creationId xmlns:a16="http://schemas.microsoft.com/office/drawing/2014/main" id="{28A00A08-E4E6-4184-B484-E0E034072A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171" y="13882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5" name="Group 34">
            <a:extLst>
              <a:ext uri="{FF2B5EF4-FFF2-40B4-BE49-F238E27FC236}">
                <a16:creationId xmlns:a16="http://schemas.microsoft.com/office/drawing/2014/main" id="{0780E404-3121-4F33-AF2D-65F659A97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7675" y="288981"/>
            <a:ext cx="1262947" cy="1335600"/>
            <a:chOff x="2678417" y="2427951"/>
            <a:chExt cx="1262947" cy="1335600"/>
          </a:xfrm>
        </p:grpSpPr>
        <p:sp>
          <p:nvSpPr>
            <p:cNvPr id="46" name="Freeform: Shape 35">
              <a:extLst>
                <a:ext uri="{FF2B5EF4-FFF2-40B4-BE49-F238E27FC236}">
                  <a16:creationId xmlns:a16="http://schemas.microsoft.com/office/drawing/2014/main" id="{2339341D-8322-49F1-91DA-6D115CCAE7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Oval 36">
              <a:extLst>
                <a:ext uri="{FF2B5EF4-FFF2-40B4-BE49-F238E27FC236}">
                  <a16:creationId xmlns:a16="http://schemas.microsoft.com/office/drawing/2014/main" id="{7EB9DB0E-3B0E-411A-9274-448D565CA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068" y="636272"/>
            <a:ext cx="3565524" cy="3034657"/>
          </a:xfrm>
        </p:spPr>
        <p:txBody>
          <a:bodyPr anchor="b">
            <a:normAutofit/>
          </a:bodyPr>
          <a:lstStyle/>
          <a:p>
            <a:r>
              <a:rPr lang="en-GB" sz="4800" dirty="0">
                <a:latin typeface="ACADEMY ENGRAVED LET PLAIN:1.0" panose="02000000000000000000" pitchFamily="2" charset="0"/>
                <a:cs typeface="Calibri Light"/>
              </a:rPr>
              <a:t>THE ANCIENT GREEKs</a:t>
            </a:r>
            <a:endParaRPr lang="en-GB" sz="4800" dirty="0">
              <a:latin typeface="ACADEMY ENGRAVED LET PLAIN:1.0" panose="02000000000000000000" pitchFamily="2" charset="0"/>
            </a:endParaRPr>
          </a:p>
        </p:txBody>
      </p:sp>
      <p:grpSp>
        <p:nvGrpSpPr>
          <p:cNvPr id="48" name="Group 38">
            <a:extLst>
              <a:ext uri="{FF2B5EF4-FFF2-40B4-BE49-F238E27FC236}">
                <a16:creationId xmlns:a16="http://schemas.microsoft.com/office/drawing/2014/main" id="{4B158E9A-DBF4-4AA7-B6B7-8C8EB2FBD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125249" y="5435090"/>
            <a:ext cx="762805" cy="734873"/>
            <a:chOff x="7950336" y="1300590"/>
            <a:chExt cx="762805" cy="734873"/>
          </a:xfrm>
        </p:grpSpPr>
        <p:sp>
          <p:nvSpPr>
            <p:cNvPr id="40" name="Freeform 5">
              <a:extLst>
                <a:ext uri="{FF2B5EF4-FFF2-40B4-BE49-F238E27FC236}">
                  <a16:creationId xmlns:a16="http://schemas.microsoft.com/office/drawing/2014/main" id="{6150ACFD-AEC6-42A3-A5A7-E7AD6B13E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20298" y="1428832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 6">
              <a:extLst>
                <a:ext uri="{FF2B5EF4-FFF2-40B4-BE49-F238E27FC236}">
                  <a16:creationId xmlns:a16="http://schemas.microsoft.com/office/drawing/2014/main" id="{DB4D1217-FEB1-4D2A-80F4-C227B66D72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066503" y="1339815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8">
              <a:extLst>
                <a:ext uri="{FF2B5EF4-FFF2-40B4-BE49-F238E27FC236}">
                  <a16:creationId xmlns:a16="http://schemas.microsoft.com/office/drawing/2014/main" id="{0BCA7138-22BA-4785-8B3D-9D45213E8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3600000">
              <a:off x="8217173" y="1608753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60000"/>
                  </a:schemeClr>
                </a:gs>
                <a:gs pos="100000">
                  <a:schemeClr val="accent1">
                    <a:lumMod val="60000"/>
                    <a:lumOff val="4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bg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0863" y="3803406"/>
            <a:ext cx="3565525" cy="2289419"/>
          </a:xfrm>
        </p:spPr>
        <p:txBody>
          <a:bodyPr vert="horz" wrap="square" lIns="0" tIns="0" rIns="0" bIns="0" rtlCol="0" anchor="t">
            <a:normAutofit/>
          </a:bodyPr>
          <a:lstStyle/>
          <a:p>
            <a:r>
              <a:rPr lang="en-GB" sz="2000" dirty="0">
                <a:solidFill>
                  <a:schemeClr val="tx1">
                    <a:alpha val="60000"/>
                  </a:schemeClr>
                </a:solidFill>
              </a:rPr>
              <a:t>The impact on the world started in their hands</a:t>
            </a:r>
            <a:endParaRPr lang="en-GB" dirty="0">
              <a:solidFill>
                <a:schemeClr val="tx1">
                  <a:alpha val="60000"/>
                </a:schemeClr>
              </a:solidFill>
            </a:endParaRPr>
          </a:p>
        </p:txBody>
      </p:sp>
      <p:pic>
        <p:nvPicPr>
          <p:cNvPr id="4" name="Picture 4" descr="A picture containing outdoor, building, sky, grass&#10;&#10;Description automatically generated">
            <a:extLst>
              <a:ext uri="{FF2B5EF4-FFF2-40B4-BE49-F238E27FC236}">
                <a16:creationId xmlns:a16="http://schemas.microsoft.com/office/drawing/2014/main" id="{21CCE6CC-6DF5-4A81-8BEE-1B642DA796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8143" r="12515" b="1"/>
          <a:stretch/>
        </p:blipFill>
        <p:spPr>
          <a:xfrm>
            <a:off x="4518670" y="549275"/>
            <a:ext cx="6899575" cy="5761037"/>
          </a:xfrm>
          <a:custGeom>
            <a:avLst/>
            <a:gdLst/>
            <a:ahLst/>
            <a:cxnLst/>
            <a:rect l="l" t="t" r="r" b="b"/>
            <a:pathLst>
              <a:path w="7345363" h="5761037">
                <a:moveTo>
                  <a:pt x="0" y="0"/>
                </a:moveTo>
                <a:lnTo>
                  <a:pt x="7345363" y="0"/>
                </a:lnTo>
                <a:lnTo>
                  <a:pt x="7345363" y="5761037"/>
                </a:lnTo>
                <a:lnTo>
                  <a:pt x="0" y="5761037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163014-05AC-48AA-BCAF-0E5A667F7D4B}"/>
              </a:ext>
            </a:extLst>
          </p:cNvPr>
          <p:cNvSpPr txBox="1"/>
          <p:nvPr/>
        </p:nvSpPr>
        <p:spPr>
          <a:xfrm>
            <a:off x="9391232" y="6657945"/>
            <a:ext cx="28007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B1F97D9-BAA5-B045-A26F-CA9C83CB94E9}"/>
                  </a:ext>
                </a:extLst>
              </p14:cNvPr>
              <p14:cNvContentPartPr/>
              <p14:nvPr/>
            </p14:nvContentPartPr>
            <p14:xfrm>
              <a:off x="433971" y="-159789"/>
              <a:ext cx="360" cy="25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B1F97D9-BAA5-B045-A26F-CA9C83CB94E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29651" y="-164109"/>
                <a:ext cx="9000" cy="11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66" name="Rectangle 65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AE1AAE-3D51-409F-962A-F74A3D9C9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1051551"/>
            <a:ext cx="3565524" cy="2384898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r>
              <a:rPr lang="en-US" sz="4400" kern="1200" dirty="0">
                <a:solidFill>
                  <a:schemeClr val="tx1"/>
                </a:solidFill>
                <a:latin typeface="Lucida Blackletter" pitchFamily="2" charset="77"/>
              </a:rPr>
              <a:t>  </a:t>
            </a:r>
            <a:r>
              <a:rPr lang="en-US" sz="4400" i="1" kern="1200" dirty="0">
                <a:solidFill>
                  <a:schemeClr val="tx1"/>
                </a:solidFill>
                <a:latin typeface="ACADEMY ENGRAVED LET PLAIN:1.0" panose="02000000000000000000" pitchFamily="2" charset="0"/>
              </a:rPr>
              <a:t>  </a:t>
            </a:r>
            <a:r>
              <a:rPr lang="en-US" sz="4400" kern="1200" dirty="0">
                <a:solidFill>
                  <a:schemeClr val="tx1"/>
                </a:solidFill>
                <a:latin typeface="ACADEMY ENGRAVED LET PLAIN:1.0" panose="02000000000000000000" pitchFamily="2" charset="0"/>
              </a:rPr>
              <a:t>Sport from then to now</a:t>
            </a:r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4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4592A8CB-0B0A-43A5-86F4-712B0C469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41850" y="444676"/>
            <a:ext cx="667802" cy="631474"/>
            <a:chOff x="10478914" y="1506691"/>
            <a:chExt cx="667802" cy="631474"/>
          </a:xfrm>
        </p:grpSpPr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4C63B2AC-3D19-416D-A37F-2DDA8A3651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8A474391-1271-45F9-A39C-8641371ABC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50" name="Picture 49" descr="Worm's eye view of the feet of a person running on the road">
            <a:extLst>
              <a:ext uri="{FF2B5EF4-FFF2-40B4-BE49-F238E27FC236}">
                <a16:creationId xmlns:a16="http://schemas.microsoft.com/office/drawing/2014/main" id="{1D58C207-D81F-4ACA-9A15-F5AB7148BD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34" r="-2" b="-2"/>
          <a:stretch/>
        </p:blipFill>
        <p:spPr>
          <a:xfrm>
            <a:off x="4743450" y="10"/>
            <a:ext cx="7448551" cy="6857990"/>
          </a:xfrm>
          <a:custGeom>
            <a:avLst/>
            <a:gdLst/>
            <a:ahLst/>
            <a:cxnLst/>
            <a:rect l="l" t="t" r="r" b="b"/>
            <a:pathLst>
              <a:path w="7448551" h="6858000">
                <a:moveTo>
                  <a:pt x="0" y="0"/>
                </a:moveTo>
                <a:lnTo>
                  <a:pt x="7448551" y="0"/>
                </a:lnTo>
                <a:lnTo>
                  <a:pt x="7448551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41AC6C06-99FE-4BA1-BC82-8406A424CD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7AEC842D-C905-4DEA-B1C3-CA51995C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21219" y="5433223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630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7A524A-314B-4352-872B-4BE5B0A71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80363"/>
            <a:ext cx="5437188" cy="1997855"/>
          </a:xfrm>
        </p:spPr>
        <p:txBody>
          <a:bodyPr wrap="square" anchor="t">
            <a:normAutofit/>
          </a:bodyPr>
          <a:lstStyle/>
          <a:p>
            <a:r>
              <a:rPr lang="en-GB" dirty="0">
                <a:latin typeface="ACADEMY ENGRAVED LET PLAIN:1.0" panose="02000000000000000000" pitchFamily="2" charset="0"/>
              </a:rPr>
              <a:t>sport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959C3E7-D59B-44C4-9BBD-3BC2A41A0C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151" y="3295640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654876B-FB01-4E58-9C9F-3D510011B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22329" y="4018501"/>
            <a:ext cx="1468514" cy="1521012"/>
            <a:chOff x="8926879" y="88028"/>
            <a:chExt cx="1468514" cy="1521012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6EE14B10-2C91-4CF8-ABB6-7E21AA98CC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9153221" y="88028"/>
              <a:ext cx="1242172" cy="729202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5A93B35E-1AB2-4CCC-91AC-122E57A18A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8926879" y="221946"/>
              <a:ext cx="611884" cy="1076550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4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E9951197-11BD-489A-BF2C-E542541ABC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9455555" y="532490"/>
              <a:ext cx="630288" cy="1076550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40000"/>
                    <a:lumOff val="60000"/>
                    <a:alpha val="6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508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8D6D2-419D-41A2-BC1C-F87578632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5099" y="1091242"/>
            <a:ext cx="4746038" cy="5001583"/>
          </a:xfrm>
        </p:spPr>
        <p:txBody>
          <a:bodyPr vert="horz" lIns="0" tIns="0" rIns="0" bIns="0" rtlCol="0" anchor="t">
            <a:normAutofit/>
          </a:bodyPr>
          <a:lstStyle/>
          <a:p>
            <a:endParaRPr lang="en-GB" dirty="0">
              <a:solidFill>
                <a:srgbClr val="FFFFFF">
                  <a:alpha val="60000"/>
                </a:srgbClr>
              </a:solidFill>
            </a:endParaRPr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</a:rPr>
              <a:t>The Ancient Greeks loved to be competitive. They were held in honour of the gods, especially Zeus . Each year a city state was chosen to hold the games. Unlike today, they only sent trained athletes to the Olympics.</a:t>
            </a: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894892BD-93D0-4303-B8C2-F547B8F02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38789" y="1408911"/>
            <a:ext cx="3346662" cy="24854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EBCC75-E404-4728-906F-7468D70E39F0}"/>
              </a:ext>
            </a:extLst>
          </p:cNvPr>
          <p:cNvSpPr txBox="1"/>
          <p:nvPr/>
        </p:nvSpPr>
        <p:spPr>
          <a:xfrm>
            <a:off x="449018" y="3822669"/>
            <a:ext cx="3336434" cy="389097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r>
              <a:rPr lang="en-US"/>
              <a:t>Athens</a:t>
            </a:r>
          </a:p>
          <a:p>
            <a:endParaRPr lang="en-US"/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598CDA61-5589-4C95-A916-980CA58C80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38789" y="4217606"/>
            <a:ext cx="3285294" cy="24833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564333-70CA-45E8-B449-670770F0F6E6}"/>
              </a:ext>
            </a:extLst>
          </p:cNvPr>
          <p:cNvSpPr txBox="1"/>
          <p:nvPr/>
        </p:nvSpPr>
        <p:spPr>
          <a:xfrm>
            <a:off x="275138" y="6148345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342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Freeform: Shape 127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7" name="Oval 1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8" name="Oval 1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140" name="Rectangle 139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4" name="Picture 123" descr="Close-up unopened pill packets">
            <a:extLst>
              <a:ext uri="{FF2B5EF4-FFF2-40B4-BE49-F238E27FC236}">
                <a16:creationId xmlns:a16="http://schemas.microsoft.com/office/drawing/2014/main" id="{E6DC5D2D-8E06-4768-876B-E7E390E24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60" b="11189"/>
          <a:stretch/>
        </p:blipFill>
        <p:spPr>
          <a:xfrm>
            <a:off x="20" y="1"/>
            <a:ext cx="1219198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42" name="Rectangle 141">
            <a:extLst>
              <a:ext uri="{FF2B5EF4-FFF2-40B4-BE49-F238E27FC236}">
                <a16:creationId xmlns:a16="http://schemas.microsoft.com/office/drawing/2014/main" id="{AD4EA4DF-0E7C-4098-86F6-7D0ACAEFC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332287" y="0"/>
            <a:ext cx="7859713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C789F1-5205-41ED-AF37-EE516D5B3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5613" y="549275"/>
            <a:ext cx="3565524" cy="2887174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r>
              <a:rPr lang="en-US" kern="1200" dirty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Medicine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</a:t>
            </a: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FE05BC49-0F00-4C85-9AF5-A0CC5B39C8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9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3BDBC526-6DCD-4FF6-8395-D8C22E46E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F2F34E-FA93-4EA1-A177-A1898791F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5524" cy="1997855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r>
              <a:rPr lang="en-US" sz="4800" kern="1200" dirty="0">
                <a:solidFill>
                  <a:schemeClr val="tx1"/>
                </a:solidFill>
                <a:latin typeface="ACADEMY ENGRAVED LET PLAIN:1.0" panose="02000000000000000000" pitchFamily="2" charset="0"/>
              </a:rPr>
              <a:t>medicine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0B202B-3DE5-4B9F-BE46-3E9805C233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5555" y="2772336"/>
            <a:ext cx="1550573" cy="3414425"/>
          </a:xfrm>
        </p:spPr>
        <p:txBody>
          <a:bodyPr vert="horz" wrap="square" lIns="0" tIns="0" rIns="0" bIns="0" rtlCol="0" anchor="t">
            <a:normAutofit fontScale="92500" lnSpcReduction="2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HIPOCRATES was a Greek scholar who had made many helpful contributions to medicine and science. He also founded the first school which taught medicine . SOCRATES was also a    noble medic. He also created the </a:t>
            </a:r>
            <a:r>
              <a:rPr lang="en-US" dirty="0" err="1"/>
              <a:t>hipocratic</a:t>
            </a:r>
            <a:r>
              <a:rPr lang="en-US" dirty="0"/>
              <a:t> oath.</a:t>
            </a:r>
          </a:p>
        </p:txBody>
      </p:sp>
      <p:pic>
        <p:nvPicPr>
          <p:cNvPr id="5" name="Picture 5" descr="Pipette over three glass jars">
            <a:extLst>
              <a:ext uri="{FF2B5EF4-FFF2-40B4-BE49-F238E27FC236}">
                <a16:creationId xmlns:a16="http://schemas.microsoft.com/office/drawing/2014/main" id="{15075B3F-03FB-4676-ACF5-9C88C324A4B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6625" r="16623" b="-2"/>
          <a:stretch/>
        </p:blipFill>
        <p:spPr>
          <a:xfrm>
            <a:off x="5588000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183B29DA-9BB8-4BA8-B8E1-8C2B544078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D02496F8-166D-469A-8040-08608013BF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23E648A7-A02A-4DC7-9FEC-489F1BA6F7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4EF573B1-38BC-4C7B-894C-BE3864A04A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3" name="Oval 22">
            <a:extLst>
              <a:ext uri="{FF2B5EF4-FFF2-40B4-BE49-F238E27FC236}">
                <a16:creationId xmlns:a16="http://schemas.microsoft.com/office/drawing/2014/main" id="{647A77D8-817B-4A9F-86AA-FE781E813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921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554F5B-0610-467E-9AD2-DB3002354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3950" y="549275"/>
            <a:ext cx="5437187" cy="3462340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r>
              <a:rPr lang="en-US" sz="6400" dirty="0">
                <a:latin typeface="ACADEMY ENGRAVED LET PLAIN:1.0" panose="02000000000000000000" pitchFamily="2" charset="0"/>
                <a:ea typeface="Catchland PERSONAL USE ONLY PERSONAL USE ONLY" pitchFamily="2" charset="77"/>
              </a:rPr>
              <a:t>Ancient democracy 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FE4B864-934A-4FA2-BD41-97214DEE96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99763" y="1"/>
            <a:ext cx="1080000" cy="851695"/>
          </a:xfrm>
          <a:custGeom>
            <a:avLst/>
            <a:gdLst>
              <a:gd name="connsiteX0" fmla="*/ 100289 w 1080000"/>
              <a:gd name="connsiteY0" fmla="*/ 0 h 851695"/>
              <a:gd name="connsiteX1" fmla="*/ 979711 w 1080000"/>
              <a:gd name="connsiteY1" fmla="*/ 0 h 851695"/>
              <a:gd name="connsiteX2" fmla="*/ 987777 w 1080000"/>
              <a:gd name="connsiteY2" fmla="*/ 9776 h 851695"/>
              <a:gd name="connsiteX3" fmla="*/ 1080000 w 1080000"/>
              <a:gd name="connsiteY3" fmla="*/ 311695 h 851695"/>
              <a:gd name="connsiteX4" fmla="*/ 540000 w 1080000"/>
              <a:gd name="connsiteY4" fmla="*/ 851695 h 851695"/>
              <a:gd name="connsiteX5" fmla="*/ 0 w 1080000"/>
              <a:gd name="connsiteY5" fmla="*/ 311695 h 851695"/>
              <a:gd name="connsiteX6" fmla="*/ 92224 w 1080000"/>
              <a:gd name="connsiteY6" fmla="*/ 9776 h 85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80000" h="851695">
                <a:moveTo>
                  <a:pt x="100289" y="0"/>
                </a:moveTo>
                <a:lnTo>
                  <a:pt x="979711" y="0"/>
                </a:lnTo>
                <a:lnTo>
                  <a:pt x="987777" y="9776"/>
                </a:lnTo>
                <a:cubicBezTo>
                  <a:pt x="1046002" y="95960"/>
                  <a:pt x="1080000" y="199857"/>
                  <a:pt x="1080000" y="311695"/>
                </a:cubicBezTo>
                <a:cubicBezTo>
                  <a:pt x="1080000" y="609929"/>
                  <a:pt x="838234" y="851695"/>
                  <a:pt x="540000" y="851695"/>
                </a:cubicBezTo>
                <a:cubicBezTo>
                  <a:pt x="241766" y="851695"/>
                  <a:pt x="0" y="609929"/>
                  <a:pt x="0" y="311695"/>
                </a:cubicBezTo>
                <a:cubicBezTo>
                  <a:pt x="0" y="199857"/>
                  <a:pt x="33998" y="95960"/>
                  <a:pt x="92224" y="9776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E724B59-C987-4078-AE71-65FA4BBEB9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 flipV="1">
            <a:off x="-883665" y="3459490"/>
            <a:ext cx="3707936" cy="1853969"/>
          </a:xfrm>
          <a:custGeom>
            <a:avLst/>
            <a:gdLst>
              <a:gd name="connsiteX0" fmla="*/ 3707936 w 3707936"/>
              <a:gd name="connsiteY0" fmla="*/ 1853969 h 1853969"/>
              <a:gd name="connsiteX1" fmla="*/ 2780951 w 3707936"/>
              <a:gd name="connsiteY1" fmla="*/ 1853969 h 1853969"/>
              <a:gd name="connsiteX2" fmla="*/ 1853968 w 3707936"/>
              <a:gd name="connsiteY2" fmla="*/ 926985 h 1853969"/>
              <a:gd name="connsiteX3" fmla="*/ 926985 w 3707936"/>
              <a:gd name="connsiteY3" fmla="*/ 1853969 h 1853969"/>
              <a:gd name="connsiteX4" fmla="*/ 0 w 3707936"/>
              <a:gd name="connsiteY4" fmla="*/ 1853969 h 1853969"/>
              <a:gd name="connsiteX5" fmla="*/ 1853968 w 3707936"/>
              <a:gd name="connsiteY5" fmla="*/ 0 h 1853969"/>
              <a:gd name="connsiteX6" fmla="*/ 2227607 w 3707936"/>
              <a:gd name="connsiteY6" fmla="*/ 37666 h 1853969"/>
              <a:gd name="connsiteX7" fmla="*/ 2374682 w 3707936"/>
              <a:gd name="connsiteY7" fmla="*/ 75483 h 1853969"/>
              <a:gd name="connsiteX8" fmla="*/ 3632453 w 3707936"/>
              <a:gd name="connsiteY8" fmla="*/ 1333254 h 1853969"/>
              <a:gd name="connsiteX9" fmla="*/ 3670270 w 3707936"/>
              <a:gd name="connsiteY9" fmla="*/ 1480330 h 1853969"/>
              <a:gd name="connsiteX10" fmla="*/ 3707936 w 3707936"/>
              <a:gd name="connsiteY10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07936" h="1853969">
                <a:moveTo>
                  <a:pt x="3707936" y="1853969"/>
                </a:moveTo>
                <a:lnTo>
                  <a:pt x="2780951" y="1853969"/>
                </a:lnTo>
                <a:cubicBezTo>
                  <a:pt x="2780951" y="1342010"/>
                  <a:pt x="2365927" y="926985"/>
                  <a:pt x="1853968" y="926985"/>
                </a:cubicBezTo>
                <a:cubicBezTo>
                  <a:pt x="1342009" y="926985"/>
                  <a:pt x="926985" y="1342010"/>
                  <a:pt x="926985" y="1853969"/>
                </a:cubicBezTo>
                <a:lnTo>
                  <a:pt x="0" y="1853969"/>
                </a:lnTo>
                <a:cubicBezTo>
                  <a:pt x="0" y="830051"/>
                  <a:pt x="830050" y="0"/>
                  <a:pt x="1853968" y="0"/>
                </a:cubicBezTo>
                <a:cubicBezTo>
                  <a:pt x="1981958" y="0"/>
                  <a:pt x="2106918" y="12969"/>
                  <a:pt x="2227607" y="37666"/>
                </a:cubicBezTo>
                <a:lnTo>
                  <a:pt x="2374682" y="75483"/>
                </a:lnTo>
                <a:lnTo>
                  <a:pt x="3632453" y="1333254"/>
                </a:lnTo>
                <a:lnTo>
                  <a:pt x="3670270" y="1480330"/>
                </a:lnTo>
                <a:cubicBezTo>
                  <a:pt x="3694966" y="1601019"/>
                  <a:pt x="3707936" y="1725979"/>
                  <a:pt x="3707936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4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508000" dist="101600" dir="96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AA24D124-0A58-4832-8637-3B30AE7195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 flipV="1">
            <a:off x="-779088" y="3226929"/>
            <a:ext cx="3707936" cy="2149759"/>
          </a:xfrm>
          <a:custGeom>
            <a:avLst/>
            <a:gdLst>
              <a:gd name="connsiteX0" fmla="*/ 3707936 w 3707936"/>
              <a:gd name="connsiteY0" fmla="*/ 2149759 h 2149759"/>
              <a:gd name="connsiteX1" fmla="*/ 2780951 w 3707936"/>
              <a:gd name="connsiteY1" fmla="*/ 2149759 h 2149759"/>
              <a:gd name="connsiteX2" fmla="*/ 1853968 w 3707936"/>
              <a:gd name="connsiteY2" fmla="*/ 1074880 h 2149759"/>
              <a:gd name="connsiteX3" fmla="*/ 926985 w 3707936"/>
              <a:gd name="connsiteY3" fmla="*/ 2149759 h 2149759"/>
              <a:gd name="connsiteX4" fmla="*/ 0 w 3707936"/>
              <a:gd name="connsiteY4" fmla="*/ 2149759 h 2149759"/>
              <a:gd name="connsiteX5" fmla="*/ 1853968 w 3707936"/>
              <a:gd name="connsiteY5" fmla="*/ 0 h 2149759"/>
              <a:gd name="connsiteX6" fmla="*/ 2227607 w 3707936"/>
              <a:gd name="connsiteY6" fmla="*/ 43676 h 2149759"/>
              <a:gd name="connsiteX7" fmla="*/ 2391840 w 3707936"/>
              <a:gd name="connsiteY7" fmla="*/ 92641 h 2149759"/>
              <a:gd name="connsiteX8" fmla="*/ 3526755 w 3707936"/>
              <a:gd name="connsiteY8" fmla="*/ 1227557 h 2149759"/>
              <a:gd name="connsiteX9" fmla="*/ 3562242 w 3707936"/>
              <a:gd name="connsiteY9" fmla="*/ 1312976 h 2149759"/>
              <a:gd name="connsiteX10" fmla="*/ 3707936 w 3707936"/>
              <a:gd name="connsiteY10" fmla="*/ 2149759 h 2149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07936" h="2149759">
                <a:moveTo>
                  <a:pt x="3707936" y="2149759"/>
                </a:moveTo>
                <a:lnTo>
                  <a:pt x="2780951" y="2149759"/>
                </a:lnTo>
                <a:cubicBezTo>
                  <a:pt x="2780951" y="1556120"/>
                  <a:pt x="2365927" y="1074880"/>
                  <a:pt x="1853968" y="1074880"/>
                </a:cubicBezTo>
                <a:cubicBezTo>
                  <a:pt x="1342009" y="1074880"/>
                  <a:pt x="926985" y="1556120"/>
                  <a:pt x="926985" y="2149759"/>
                </a:cubicBezTo>
                <a:lnTo>
                  <a:pt x="0" y="2149759"/>
                </a:lnTo>
                <a:cubicBezTo>
                  <a:pt x="0" y="962480"/>
                  <a:pt x="830050" y="0"/>
                  <a:pt x="1853968" y="0"/>
                </a:cubicBezTo>
                <a:cubicBezTo>
                  <a:pt x="1981958" y="0"/>
                  <a:pt x="2106918" y="15039"/>
                  <a:pt x="2227607" y="43676"/>
                </a:cubicBezTo>
                <a:lnTo>
                  <a:pt x="2391840" y="92641"/>
                </a:lnTo>
                <a:lnTo>
                  <a:pt x="3526755" y="1227557"/>
                </a:lnTo>
                <a:lnTo>
                  <a:pt x="3562242" y="1312976"/>
                </a:lnTo>
                <a:cubicBezTo>
                  <a:pt x="3656058" y="1570170"/>
                  <a:pt x="3707936" y="1852939"/>
                  <a:pt x="3707936" y="2149759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6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118B356-D175-4209-BEF2-024CCE89F2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 flipH="1" flipV="1">
            <a:off x="540596" y="2280445"/>
            <a:ext cx="214196" cy="933178"/>
          </a:xfrm>
          <a:prstGeom prst="ellipse">
            <a:avLst/>
          </a:prstGeom>
          <a:solidFill>
            <a:schemeClr val="bg2"/>
          </a:solidFill>
          <a:ln>
            <a:noFill/>
          </a:ln>
          <a:effectLst>
            <a:innerShdw blurRad="63500" dist="2540000">
              <a:schemeClr val="accent1">
                <a:lumMod val="40000"/>
                <a:lumOff val="60000"/>
                <a:alpha val="2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CB542020-4D2E-46FE-A3F2-D57E88263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3905314" y="3027455"/>
            <a:ext cx="540001" cy="631474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5000"/>
                  <a:lumOff val="5000"/>
                </a:schemeClr>
              </a:gs>
              <a:gs pos="30000">
                <a:schemeClr val="bg2">
                  <a:lumMod val="95000"/>
                  <a:lumOff val="5000"/>
                </a:schemeClr>
              </a:gs>
              <a:gs pos="40000">
                <a:schemeClr val="bg2">
                  <a:lumMod val="85000"/>
                  <a:lumOff val="15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600000" scaled="0"/>
          </a:gradFill>
          <a:ln>
            <a:noFill/>
          </a:ln>
          <a:effectLst>
            <a:innerShdw blurRad="101600" dist="50800" dir="7320000">
              <a:schemeClr val="accent1">
                <a:lumMod val="60000"/>
                <a:lumOff val="40000"/>
                <a:alpha val="6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6F8FE930-94C1-41F5-91E7-AFEE93C81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3912514" y="2945391"/>
            <a:ext cx="270000" cy="540001"/>
          </a:xfrm>
          <a:prstGeom prst="ellipse">
            <a:avLst/>
          </a:prstGeom>
          <a:gradFill>
            <a:gsLst>
              <a:gs pos="97000">
                <a:schemeClr val="bg2"/>
              </a:gs>
              <a:gs pos="0">
                <a:schemeClr val="bg2">
                  <a:lumMod val="90000"/>
                  <a:lumOff val="10000"/>
                </a:schemeClr>
              </a:gs>
            </a:gsLst>
            <a:lin ang="150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0302BC9-31AF-4AD2-AF80-D0AD26F64A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 flipH="1" flipV="1">
            <a:off x="2502647" y="4242496"/>
            <a:ext cx="214196" cy="933178"/>
          </a:xfrm>
          <a:prstGeom prst="ellipse">
            <a:avLst/>
          </a:prstGeom>
          <a:solidFill>
            <a:schemeClr val="bg2"/>
          </a:solidFill>
          <a:ln>
            <a:noFill/>
          </a:ln>
          <a:effectLst>
            <a:innerShdw blurRad="63500" dist="2540000">
              <a:schemeClr val="accent1">
                <a:lumMod val="40000"/>
                <a:lumOff val="60000"/>
                <a:alpha val="2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97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E92E1-DD98-45A7-A34D-D8DDA5BB6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03812"/>
            <a:ext cx="4500562" cy="1056482"/>
          </a:xfrm>
        </p:spPr>
        <p:txBody>
          <a:bodyPr/>
          <a:lstStyle/>
          <a:p>
            <a:r>
              <a:rPr lang="en-GB" dirty="0">
                <a:latin typeface="ACADEMY ENGRAVED LET PLAIN:1.0" panose="02000000000000000000" pitchFamily="2" charset="0"/>
              </a:rPr>
              <a:t>democracy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094588A8-0EC5-4BB5-8889-5C6DBAF8FAB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2402" r="22402"/>
          <a:stretch/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65625D-95A4-4D44-8A54-9171FFDE85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2865336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</a:rPr>
              <a:t>In Athens all citizens were expected to vote. You were only allowed to vote if you were a male. All men were treated equally and had an equal political right.  Athens liked to read and write. They thought teaching and learning was a key to </a:t>
            </a:r>
            <a:r>
              <a:rPr lang="en-GB" dirty="0" err="1">
                <a:solidFill>
                  <a:srgbClr val="FFFFFF">
                    <a:alpha val="60000"/>
                  </a:srgbClr>
                </a:solidFill>
              </a:rPr>
              <a:t>sucess</a:t>
            </a:r>
            <a:r>
              <a:rPr lang="en-GB" dirty="0">
                <a:solidFill>
                  <a:srgbClr val="FFFFFF">
                    <a:alpha val="60000"/>
                  </a:srgbClr>
                </a:solidFill>
              </a:rPr>
              <a:t>.</a:t>
            </a:r>
          </a:p>
          <a:p>
            <a:r>
              <a:rPr lang="en-GB" dirty="0">
                <a:solidFill>
                  <a:srgbClr val="FFFFFF">
                    <a:alpha val="60000"/>
                  </a:srgbClr>
                </a:solidFill>
              </a:rPr>
              <a:t>Sparta, however,  were more into agriculture and conquering.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50D10E-5CE6-4C35-83B0-1088DC917665}"/>
              </a:ext>
            </a:extLst>
          </p:cNvPr>
          <p:cNvSpPr txBox="1"/>
          <p:nvPr/>
        </p:nvSpPr>
        <p:spPr>
          <a:xfrm>
            <a:off x="5267325" y="6308725"/>
            <a:ext cx="6373813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r>
              <a:rPr lang="en-US"/>
              <a:t>Democracy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455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B9BA8-6E09-374F-A705-7BE3AC5DC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6373812" cy="984885"/>
          </a:xfrm>
        </p:spPr>
        <p:txBody>
          <a:bodyPr vert="horz" wrap="square" lIns="0" tIns="0" rIns="0" bIns="0" rtlCol="0" anchor="ctr" anchorCtr="0">
            <a:normAutofit/>
          </a:bodyPr>
          <a:lstStyle/>
          <a:p>
            <a:r>
              <a:rPr lang="en-US" dirty="0">
                <a:latin typeface="ACADEMY ENGRAVED LET PLAIN:1.0" panose="02000000000000000000" pitchFamily="2" charset="0"/>
              </a:rPr>
              <a:t>Schools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ACE9CC-FA52-49A8-A8CB-4C6772C48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83434"/>
            <a:ext cx="12192000" cy="4774566"/>
          </a:xfrm>
          <a:prstGeom prst="rect">
            <a:avLst/>
          </a:prstGeom>
          <a:solidFill>
            <a:schemeClr val="bg2">
              <a:lumMod val="50000"/>
              <a:lumOff val="5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Books">
            <a:extLst>
              <a:ext uri="{FF2B5EF4-FFF2-40B4-BE49-F238E27FC236}">
                <a16:creationId xmlns:a16="http://schemas.microsoft.com/office/drawing/2014/main" id="{D16B6C34-0B42-4DDB-8EAC-657F20A7A5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83355" y="2083435"/>
            <a:ext cx="4225290" cy="4225290"/>
          </a:xfrm>
          <a:custGeom>
            <a:avLst/>
            <a:gdLst/>
            <a:ahLst/>
            <a:cxnLst/>
            <a:rect l="l" t="t" r="r" b="b"/>
            <a:pathLst>
              <a:path w="12192000" h="4225290">
                <a:moveTo>
                  <a:pt x="0" y="0"/>
                </a:moveTo>
                <a:lnTo>
                  <a:pt x="12192000" y="0"/>
                </a:lnTo>
                <a:lnTo>
                  <a:pt x="12192000" y="4225290"/>
                </a:lnTo>
                <a:lnTo>
                  <a:pt x="0" y="4225290"/>
                </a:lnTo>
                <a:close/>
              </a:path>
            </a:pathLst>
          </a:cu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28B56926-F216-4281-9196-1495BD3061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7246D1-3453-8546-BBCD-C2E6E5444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209116" y="-1"/>
            <a:ext cx="4982884" cy="256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100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7D386D-12DA-6541-9CAB-00AA979F7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1412" y="549275"/>
            <a:ext cx="5437185" cy="1997855"/>
          </a:xfrm>
        </p:spPr>
        <p:txBody>
          <a:bodyPr wrap="square" anchor="b">
            <a:normAutofit/>
          </a:bodyPr>
          <a:lstStyle/>
          <a:p>
            <a:r>
              <a:rPr lang="en-GB" dirty="0">
                <a:latin typeface="Lucida Blackletter" pitchFamily="2" charset="77"/>
              </a:rPr>
              <a:t>School</a:t>
            </a:r>
            <a:br>
              <a:rPr lang="en-GB" dirty="0"/>
            </a:br>
            <a:endParaRPr lang="en-GB" dirty="0"/>
          </a:p>
        </p:txBody>
      </p:sp>
      <p:pic>
        <p:nvPicPr>
          <p:cNvPr id="8" name="Picture 7" descr="Text, letter&#10;&#10;Description automatically generated">
            <a:extLst>
              <a:ext uri="{FF2B5EF4-FFF2-40B4-BE49-F238E27FC236}">
                <a16:creationId xmlns:a16="http://schemas.microsoft.com/office/drawing/2014/main" id="{84E46038-1A5B-674D-B3BC-51FF021412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53403" y="205483"/>
            <a:ext cx="5092062" cy="6246687"/>
          </a:xfrm>
          <a:custGeom>
            <a:avLst/>
            <a:gdLst/>
            <a:ahLst/>
            <a:cxnLst/>
            <a:rect l="l" t="t" r="r" b="b"/>
            <a:pathLst>
              <a:path w="5092062" h="5759450">
                <a:moveTo>
                  <a:pt x="0" y="0"/>
                </a:moveTo>
                <a:lnTo>
                  <a:pt x="5092062" y="0"/>
                </a:lnTo>
                <a:lnTo>
                  <a:pt x="5092062" y="5759450"/>
                </a:lnTo>
                <a:lnTo>
                  <a:pt x="0" y="575945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9C17B-7EB2-4341-877C-2825EB03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1410" y="2677306"/>
            <a:ext cx="5437187" cy="3415519"/>
          </a:xfrm>
        </p:spPr>
        <p:txBody>
          <a:bodyPr anchor="t">
            <a:normAutofit/>
          </a:bodyPr>
          <a:lstStyle/>
          <a:p>
            <a:r>
              <a:rPr lang="en-GB" sz="2000" dirty="0">
                <a:latin typeface="ACADEMY ENGRAVED LET PLAIN:1.0" panose="02000000000000000000" pitchFamily="2" charset="0"/>
              </a:rPr>
              <a:t>In Athens, they particularly liked schools. Ancient Greek schools were usually minute. They only accepted boys from a wealthy background and aged 7-14. they had hardly any equipment and only one teacher! </a:t>
            </a:r>
          </a:p>
          <a:p>
            <a:r>
              <a:rPr lang="en-GB" sz="2000" dirty="0">
                <a:latin typeface="ACADEMY ENGRAVED LET PLAIN:1.0" panose="02000000000000000000" pitchFamily="2" charset="0"/>
              </a:rPr>
              <a:t>Sparta liked to put things like fighting ahead of </a:t>
            </a:r>
            <a:r>
              <a:rPr lang="en-GB" sz="2000" dirty="0" err="1">
                <a:latin typeface="ACADEMY ENGRAVED LET PLAIN:1.0" panose="02000000000000000000" pitchFamily="2" charset="0"/>
              </a:rPr>
              <a:t>knowlage</a:t>
            </a:r>
            <a:r>
              <a:rPr lang="en-GB" sz="2000" dirty="0">
                <a:latin typeface="ACADEMY ENGRAVED LET PLAIN:1.0" panose="02000000000000000000" pitchFamily="2" charset="0"/>
              </a:rPr>
              <a:t>.  This is why they always won battles.</a:t>
            </a:r>
          </a:p>
        </p:txBody>
      </p:sp>
    </p:spTree>
    <p:extLst>
      <p:ext uri="{BB962C8B-B14F-4D97-AF65-F5344CB8AC3E}">
        <p14:creationId xmlns:p14="http://schemas.microsoft.com/office/powerpoint/2010/main" val="23719354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A picture containing text, kylix, cup, tableware&#10;&#10;Description automatically generated">
            <a:extLst>
              <a:ext uri="{FF2B5EF4-FFF2-40B4-BE49-F238E27FC236}">
                <a16:creationId xmlns:a16="http://schemas.microsoft.com/office/drawing/2014/main" id="{59BF97A6-CAF2-3C49-BF82-492F5835BB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258" r="12186"/>
          <a:stretch/>
        </p:blipFill>
        <p:spPr>
          <a:xfrm>
            <a:off x="20" y="0"/>
            <a:ext cx="1219198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3C64A91D-E535-4C24-A0E3-96A3810E3F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26FC4867-BA3E-4F8E-AB23-684F34DF3D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B81DFC-A4F4-BE4B-AFA8-516BAF3BC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5437187" cy="2986234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r>
              <a:rPr lang="en-US" sz="6400" kern="1200" dirty="0">
                <a:solidFill>
                  <a:schemeClr val="tx1"/>
                </a:solidFill>
                <a:latin typeface="ACADEMY ENGRAVED LET PLAIN:1.0" panose="02000000000000000000" pitchFamily="2" charset="0"/>
              </a:rPr>
              <a:t>Warfare</a:t>
            </a:r>
          </a:p>
        </p:txBody>
      </p:sp>
    </p:spTree>
    <p:extLst>
      <p:ext uri="{BB962C8B-B14F-4D97-AF65-F5344CB8AC3E}">
        <p14:creationId xmlns:p14="http://schemas.microsoft.com/office/powerpoint/2010/main" val="1148532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BA52E7-10BD-0144-AE5B-03FD06048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5524" cy="1997855"/>
          </a:xfrm>
        </p:spPr>
        <p:txBody>
          <a:bodyPr wrap="square" anchor="b">
            <a:normAutofit/>
          </a:bodyPr>
          <a:lstStyle/>
          <a:p>
            <a:r>
              <a:rPr lang="en-GB" dirty="0">
                <a:latin typeface="ACADEMY ENGRAVED LET PLAIN:1.0" panose="02000000000000000000" pitchFamily="2" charset="0"/>
              </a:rPr>
              <a:t>WAR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D68DB-47B7-BA4C-BF68-D84A22530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678400"/>
            <a:ext cx="3565525" cy="3414425"/>
          </a:xfrm>
        </p:spPr>
        <p:txBody>
          <a:bodyPr anchor="t">
            <a:noAutofit/>
          </a:bodyPr>
          <a:lstStyle/>
          <a:p>
            <a:r>
              <a:rPr lang="en-GB" sz="1600" dirty="0"/>
              <a:t>During 490bc, the battle of Marathon, a man named Herodotus ran to Sparta to ask for help. He ran 25 miles to get help while Athens was under attack. </a:t>
            </a:r>
          </a:p>
          <a:p>
            <a:r>
              <a:rPr lang="en-GB" sz="1600" dirty="0"/>
              <a:t>This is why we have the London marathon.</a:t>
            </a:r>
          </a:p>
          <a:p>
            <a:r>
              <a:rPr lang="en-GB" sz="1600" dirty="0"/>
              <a:t>FUN FACT</a:t>
            </a:r>
          </a:p>
          <a:p>
            <a:r>
              <a:rPr lang="en-GB" sz="1600" dirty="0"/>
              <a:t>Once in 431-405 BC there was a ferocious war. This war was between Athens and Sparta .It was named the Peloponnesian war</a:t>
            </a:r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5" name="Picture 4" descr="A person standing in a field&#10;&#10;Description automatically generated with low confidence">
            <a:extLst>
              <a:ext uri="{FF2B5EF4-FFF2-40B4-BE49-F238E27FC236}">
                <a16:creationId xmlns:a16="http://schemas.microsoft.com/office/drawing/2014/main" id="{58FCD706-E08B-9547-A03C-0799120D2B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2809" r="10692" b="1"/>
          <a:stretch/>
        </p:blipFill>
        <p:spPr>
          <a:xfrm>
            <a:off x="5588000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183B29DA-9BB8-4BA8-B8E1-8C2B544078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D02496F8-166D-469A-8040-08608013BF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23E648A7-A02A-4DC7-9FEC-489F1BA6F7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4EF573B1-38BC-4C7B-894C-BE3864A04A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647A77D8-817B-4A9F-86AA-FE781E813D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A813B1-C140-DF4F-A5AA-B7BC85B296AB}"/>
              </a:ext>
            </a:extLst>
          </p:cNvPr>
          <p:cNvSpPr txBox="1"/>
          <p:nvPr/>
        </p:nvSpPr>
        <p:spPr>
          <a:xfrm>
            <a:off x="9423293" y="6657945"/>
            <a:ext cx="276870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brewminate.com/the-graeco-persian-wars-athens-and-sparta-unite-against-a-common-enemy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017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4F37D-7419-3640-8B7E-91D642D4B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The big difference</a:t>
            </a:r>
            <a:br>
              <a:rPr lang="en-GB" dirty="0"/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3DB2AE-2B78-AC46-9170-7410D73416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0423E7-102D-9345-A5A7-56FFE9AF343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Everyone has a say</a:t>
            </a:r>
          </a:p>
          <a:p>
            <a:r>
              <a:rPr lang="en-GB" dirty="0"/>
              <a:t>Girls go to school </a:t>
            </a:r>
          </a:p>
          <a:p>
            <a:r>
              <a:rPr lang="en-GB" dirty="0"/>
              <a:t>You don’t always have to pay for school</a:t>
            </a:r>
          </a:p>
          <a:p>
            <a:r>
              <a:rPr lang="en-GB" dirty="0"/>
              <a:t>We don’t own slaves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2F4BA6-DCBB-744E-AF14-5878F5D422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then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DF793-DC62-9F40-A1D6-6BA43C633D6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Only boys at school</a:t>
            </a:r>
          </a:p>
          <a:p>
            <a:r>
              <a:rPr lang="en-GB" dirty="0"/>
              <a:t>Men only in democracy</a:t>
            </a:r>
          </a:p>
          <a:p>
            <a:r>
              <a:rPr lang="en-GB" dirty="0"/>
              <a:t>All citizens expected to vote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79744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E9E03-4CC2-9A4E-9516-B5AB891AC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Great Impact</a:t>
            </a:r>
          </a:p>
        </p:txBody>
      </p:sp>
    </p:spTree>
    <p:extLst>
      <p:ext uri="{BB962C8B-B14F-4D97-AF65-F5344CB8AC3E}">
        <p14:creationId xmlns:p14="http://schemas.microsoft.com/office/powerpoint/2010/main" val="7274451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B8B15-6FD3-EA47-A64F-DD373F4A5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900113"/>
            <a:ext cx="11090274" cy="5192711"/>
          </a:xfrm>
        </p:spPr>
        <p:txBody>
          <a:bodyPr/>
          <a:lstStyle/>
          <a:p>
            <a:r>
              <a:rPr lang="en-GB" dirty="0"/>
              <a:t>If the Greeks had not ever lived, we would not have: </a:t>
            </a:r>
          </a:p>
          <a:p>
            <a:r>
              <a:rPr lang="en-GB" dirty="0"/>
              <a:t>Schools</a:t>
            </a:r>
          </a:p>
          <a:p>
            <a:r>
              <a:rPr lang="en-GB" dirty="0"/>
              <a:t>Medicine</a:t>
            </a:r>
          </a:p>
          <a:p>
            <a:r>
              <a:rPr lang="en-GB" dirty="0"/>
              <a:t>The Olympics</a:t>
            </a:r>
          </a:p>
          <a:p>
            <a:r>
              <a:rPr lang="en-GB" dirty="0"/>
              <a:t> the marathon </a:t>
            </a:r>
          </a:p>
          <a:p>
            <a:r>
              <a:rPr lang="en-GB" dirty="0"/>
              <a:t>And finally Democracy</a:t>
            </a:r>
          </a:p>
        </p:txBody>
      </p:sp>
    </p:spTree>
    <p:extLst>
      <p:ext uri="{BB962C8B-B14F-4D97-AF65-F5344CB8AC3E}">
        <p14:creationId xmlns:p14="http://schemas.microsoft.com/office/powerpoint/2010/main" val="3465987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FF3363CD-C76A-174E-AA01-61D39F77B51D}"/>
                  </a:ext>
                </a:extLst>
              </p14:cNvPr>
              <p14:cNvContentPartPr/>
              <p14:nvPr/>
            </p14:nvContentPartPr>
            <p14:xfrm>
              <a:off x="1221547" y="2373142"/>
              <a:ext cx="360" cy="3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FF3363CD-C76A-174E-AA01-61D39F77B51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12907" y="2364502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9B861AF1-9555-E845-BCE9-A72EAD8F6A13}"/>
              </a:ext>
            </a:extLst>
          </p:cNvPr>
          <p:cNvSpPr txBox="1"/>
          <p:nvPr/>
        </p:nvSpPr>
        <p:spPr>
          <a:xfrm>
            <a:off x="0" y="957262"/>
            <a:ext cx="1219164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2"/>
                </a:solidFill>
              </a:rPr>
              <a:t>You see the Greeks had a lot of impact on </a:t>
            </a:r>
            <a:r>
              <a:rPr lang="en-GB" sz="3300" dirty="0">
                <a:solidFill>
                  <a:schemeClr val="bg2"/>
                </a:solidFill>
              </a:rPr>
              <a:t>the modern                   world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9B200D9-A733-CC44-B533-CCB024BF15A4}"/>
              </a:ext>
            </a:extLst>
          </p:cNvPr>
          <p:cNvGrpSpPr/>
          <p:nvPr/>
        </p:nvGrpSpPr>
        <p:grpSpPr>
          <a:xfrm>
            <a:off x="4601587" y="3103222"/>
            <a:ext cx="5721840" cy="2970720"/>
            <a:chOff x="4601587" y="3103222"/>
            <a:chExt cx="5721840" cy="2970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53323913-208B-9F41-A711-7DC6E1707595}"/>
                    </a:ext>
                  </a:extLst>
                </p14:cNvPr>
                <p14:cNvContentPartPr/>
                <p14:nvPr/>
              </p14:nvContentPartPr>
              <p14:xfrm>
                <a:off x="4601587" y="3103222"/>
                <a:ext cx="2160360" cy="38520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53323913-208B-9F41-A711-7DC6E170759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592947" y="3094582"/>
                  <a:ext cx="2178000" cy="40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D081F8CE-2941-AE48-A784-690E058F33EB}"/>
                    </a:ext>
                  </a:extLst>
                </p14:cNvPr>
                <p14:cNvContentPartPr/>
                <p14:nvPr/>
              </p14:nvContentPartPr>
              <p14:xfrm>
                <a:off x="6006307" y="3210502"/>
                <a:ext cx="1843920" cy="181008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D081F8CE-2941-AE48-A784-690E058F33EB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997667" y="3201862"/>
                  <a:ext cx="1861560" cy="182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D336B631-4FCB-1A48-8CAF-B770E1B577D0}"/>
                    </a:ext>
                  </a:extLst>
                </p14:cNvPr>
                <p14:cNvContentPartPr/>
                <p14:nvPr/>
              </p14:nvContentPartPr>
              <p14:xfrm>
                <a:off x="7489147" y="5271142"/>
                <a:ext cx="2834280" cy="80280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D336B631-4FCB-1A48-8CAF-B770E1B577D0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480507" y="5262142"/>
                  <a:ext cx="2851920" cy="8204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7E8F0AA6-B8E9-454B-A449-0ADE908DDE00}"/>
                  </a:ext>
                </a:extLst>
              </p14:cNvPr>
              <p14:cNvContentPartPr/>
              <p14:nvPr/>
            </p14:nvContentPartPr>
            <p14:xfrm>
              <a:off x="11059627" y="4185742"/>
              <a:ext cx="468360" cy="12445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7E8F0AA6-B8E9-454B-A449-0ADE908DDE0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050987" y="4176742"/>
                <a:ext cx="486000" cy="1262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12044316"/>
      </p:ext>
    </p:extLst>
  </p:cSld>
  <p:clrMapOvr>
    <a:masterClrMapping/>
  </p:clrMapOvr>
  <p:transition spd="slow"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7720686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27B92EBDD75C4AA383A9A7C987D4E3" ma:contentTypeVersion="10" ma:contentTypeDescription="Create a new document." ma:contentTypeScope="" ma:versionID="a162778c6ea20dcc0feab0dbe23c0f53">
  <xsd:schema xmlns:xsd="http://www.w3.org/2001/XMLSchema" xmlns:xs="http://www.w3.org/2001/XMLSchema" xmlns:p="http://schemas.microsoft.com/office/2006/metadata/properties" xmlns:ns2="c28dded0-a1c5-4911-bd7d-bbb04b5c2e92" targetNamespace="http://schemas.microsoft.com/office/2006/metadata/properties" ma:root="true" ma:fieldsID="8d023c11a30d74b4af3a476efcb1b68f" ns2:_="">
    <xsd:import namespace="c28dded0-a1c5-4911-bd7d-bbb04b5c2e92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8dded0-a1c5-4911-bd7d-bbb04b5c2e92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c28dded0-a1c5-4911-bd7d-bbb04b5c2e92" xsi:nil="true"/>
  </documentManagement>
</p:properties>
</file>

<file path=customXml/itemProps1.xml><?xml version="1.0" encoding="utf-8"?>
<ds:datastoreItem xmlns:ds="http://schemas.openxmlformats.org/officeDocument/2006/customXml" ds:itemID="{FD661FCA-F310-425F-929F-3388FD2361CB}"/>
</file>

<file path=customXml/itemProps2.xml><?xml version="1.0" encoding="utf-8"?>
<ds:datastoreItem xmlns:ds="http://schemas.openxmlformats.org/officeDocument/2006/customXml" ds:itemID="{3760593A-78B4-401B-B641-E892039AC8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ECE2AB-AD63-42BD-AF89-33FE2FAE742B}">
  <ds:schemaRefs>
    <ds:schemaRef ds:uri="http://schemas.microsoft.com/office/2006/metadata/properties"/>
    <ds:schemaRef ds:uri="http://schemas.microsoft.com/office/infopath/2007/PartnerControls"/>
    <ds:schemaRef ds:uri="c28dded0-a1c5-4911-bd7d-bbb04b5c2e9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</TotalTime>
  <Words>404</Words>
  <Application>Microsoft Macintosh PowerPoint</Application>
  <PresentationFormat>Widescreen</PresentationFormat>
  <Paragraphs>48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ACADEMY ENGRAVED LET PLAIN:1.0</vt:lpstr>
      <vt:lpstr>Arial</vt:lpstr>
      <vt:lpstr>Avenir Next LT Pro</vt:lpstr>
      <vt:lpstr>Calibri</vt:lpstr>
      <vt:lpstr>Lucida Blackletter</vt:lpstr>
      <vt:lpstr>3DFloatVTI</vt:lpstr>
      <vt:lpstr>THE ANCIENT GREEKs</vt:lpstr>
      <vt:lpstr>    Sport from then to now </vt:lpstr>
      <vt:lpstr>sport</vt:lpstr>
      <vt:lpstr>Medicine </vt:lpstr>
      <vt:lpstr>medicine</vt:lpstr>
      <vt:lpstr>Ancient democracy </vt:lpstr>
      <vt:lpstr>democracy</vt:lpstr>
      <vt:lpstr>Schools</vt:lpstr>
      <vt:lpstr>School </vt:lpstr>
      <vt:lpstr>Warfare</vt:lpstr>
      <vt:lpstr>WAR</vt:lpstr>
      <vt:lpstr> The big difference </vt:lpstr>
      <vt:lpstr>The Great Impact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ANCIENT GREEKS</dc:title>
  <dc:creator>Taiyibha Ahmed</dc:creator>
  <cp:lastModifiedBy>Microsoft Office User</cp:lastModifiedBy>
  <cp:revision>9</cp:revision>
  <dcterms:created xsi:type="dcterms:W3CDTF">2021-12-13T10:15:13Z</dcterms:created>
  <dcterms:modified xsi:type="dcterms:W3CDTF">2021-12-14T11:37:50Z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0x010100AA27B92EBDD75C4AA383A9A7C987D4E3</vt:lpwstr>
  </property>
  <property fmtid="{D5CDD505-2E9C-101B-9397-08002B2CF9AE}" pid="3" name="Order">
    <vt:r8>2100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ComplianceAssetId">
    <vt:lpwstr/>
  </property>
</Properties>
</file>