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6" r:id="rId6"/>
    <p:sldId id="258" r:id="rId7"/>
    <p:sldId id="259" r:id="rId8"/>
    <p:sldId id="260" r:id="rId9"/>
    <p:sldId id="263" r:id="rId10"/>
    <p:sldId id="264" r:id="rId11"/>
    <p:sldId id="261"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106454-88C9-E846-477A-1B2682A70D04}" v="24" dt="2020-10-04T20:35:11.216"/>
    <p1510:client id="{848DDB93-B788-1B2C-04A7-695F28D16C91}" v="4" dt="2020-10-05T13:05:12.2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ael Norman" userId="S::rachael.norman@binfieldschool.com::fe833d76-2705-4ac1-beac-5db7ad3d5fba" providerId="AD" clId="Web-{D82090E6-FC39-4945-BD58-34C2B25F79D2}"/>
    <pc:docChg chg="delSld modSld">
      <pc:chgData name="Rachael Norman" userId="S::rachael.norman@binfieldschool.com::fe833d76-2705-4ac1-beac-5db7ad3d5fba" providerId="AD" clId="Web-{D82090E6-FC39-4945-BD58-34C2B25F79D2}" dt="2018-10-01T19:26:01.689" v="30"/>
      <pc:docMkLst>
        <pc:docMk/>
      </pc:docMkLst>
      <pc:sldChg chg="modSp">
        <pc:chgData name="Rachael Norman" userId="S::rachael.norman@binfieldschool.com::fe833d76-2705-4ac1-beac-5db7ad3d5fba" providerId="AD" clId="Web-{D82090E6-FC39-4945-BD58-34C2B25F79D2}" dt="2018-10-01T19:24:26.971" v="4" actId="20577"/>
        <pc:sldMkLst>
          <pc:docMk/>
          <pc:sldMk cId="0" sldId="257"/>
        </pc:sldMkLst>
        <pc:spChg chg="mod">
          <ac:chgData name="Rachael Norman" userId="S::rachael.norman@binfieldschool.com::fe833d76-2705-4ac1-beac-5db7ad3d5fba" providerId="AD" clId="Web-{D82090E6-FC39-4945-BD58-34C2B25F79D2}" dt="2018-10-01T19:24:26.971" v="4" actId="20577"/>
          <ac:spMkLst>
            <pc:docMk/>
            <pc:sldMk cId="0" sldId="257"/>
            <ac:spMk id="3" creationId="{00000000-0000-0000-0000-000000000000}"/>
          </ac:spMkLst>
        </pc:spChg>
      </pc:sldChg>
      <pc:sldChg chg="modSp">
        <pc:chgData name="Rachael Norman" userId="S::rachael.norman@binfieldschool.com::fe833d76-2705-4ac1-beac-5db7ad3d5fba" providerId="AD" clId="Web-{D82090E6-FC39-4945-BD58-34C2B25F79D2}" dt="2018-10-01T19:25:01.627" v="20" actId="20577"/>
        <pc:sldMkLst>
          <pc:docMk/>
          <pc:sldMk cId="0" sldId="259"/>
        </pc:sldMkLst>
        <pc:spChg chg="mod">
          <ac:chgData name="Rachael Norman" userId="S::rachael.norman@binfieldschool.com::fe833d76-2705-4ac1-beac-5db7ad3d5fba" providerId="AD" clId="Web-{D82090E6-FC39-4945-BD58-34C2B25F79D2}" dt="2018-10-01T19:25:01.627" v="20" actId="20577"/>
          <ac:spMkLst>
            <pc:docMk/>
            <pc:sldMk cId="0" sldId="259"/>
            <ac:spMk id="3" creationId="{00000000-0000-0000-0000-000000000000}"/>
          </ac:spMkLst>
        </pc:spChg>
      </pc:sldChg>
      <pc:sldChg chg="modSp">
        <pc:chgData name="Rachael Norman" userId="S::rachael.norman@binfieldschool.com::fe833d76-2705-4ac1-beac-5db7ad3d5fba" providerId="AD" clId="Web-{D82090E6-FC39-4945-BD58-34C2B25F79D2}" dt="2018-10-01T19:25:23.814" v="28" actId="20577"/>
        <pc:sldMkLst>
          <pc:docMk/>
          <pc:sldMk cId="0" sldId="260"/>
        </pc:sldMkLst>
        <pc:spChg chg="mod">
          <ac:chgData name="Rachael Norman" userId="S::rachael.norman@binfieldschool.com::fe833d76-2705-4ac1-beac-5db7ad3d5fba" providerId="AD" clId="Web-{D82090E6-FC39-4945-BD58-34C2B25F79D2}" dt="2018-10-01T19:25:23.814" v="28" actId="20577"/>
          <ac:spMkLst>
            <pc:docMk/>
            <pc:sldMk cId="0" sldId="260"/>
            <ac:spMk id="3" creationId="{00000000-0000-0000-0000-000000000000}"/>
          </ac:spMkLst>
        </pc:spChg>
      </pc:sldChg>
      <pc:sldChg chg="del">
        <pc:chgData name="Rachael Norman" userId="S::rachael.norman@binfieldschool.com::fe833d76-2705-4ac1-beac-5db7ad3d5fba" providerId="AD" clId="Web-{D82090E6-FC39-4945-BD58-34C2B25F79D2}" dt="2018-10-01T19:26:01.689" v="30"/>
        <pc:sldMkLst>
          <pc:docMk/>
          <pc:sldMk cId="0" sldId="262"/>
        </pc:sldMkLst>
      </pc:sldChg>
    </pc:docChg>
  </pc:docChgLst>
  <pc:docChgLst>
    <pc:chgData name="Alice Watton" userId="S::alice.watton@binfieldschool.com::6069b4f6-8cea-49bf-a38a-e31e2340431d" providerId="AD" clId="Web-{7C106454-88C9-E846-477A-1B2682A70D04}"/>
    <pc:docChg chg="modSld">
      <pc:chgData name="Alice Watton" userId="S::alice.watton@binfieldschool.com::6069b4f6-8cea-49bf-a38a-e31e2340431d" providerId="AD" clId="Web-{7C106454-88C9-E846-477A-1B2682A70D04}" dt="2020-10-04T20:35:11.216" v="23" actId="20577"/>
      <pc:docMkLst>
        <pc:docMk/>
      </pc:docMkLst>
      <pc:sldChg chg="modSp">
        <pc:chgData name="Alice Watton" userId="S::alice.watton@binfieldschool.com::6069b4f6-8cea-49bf-a38a-e31e2340431d" providerId="AD" clId="Web-{7C106454-88C9-E846-477A-1B2682A70D04}" dt="2020-10-04T20:35:11.216" v="22" actId="20577"/>
        <pc:sldMkLst>
          <pc:docMk/>
          <pc:sldMk cId="0" sldId="257"/>
        </pc:sldMkLst>
        <pc:spChg chg="mod">
          <ac:chgData name="Alice Watton" userId="S::alice.watton@binfieldschool.com::6069b4f6-8cea-49bf-a38a-e31e2340431d" providerId="AD" clId="Web-{7C106454-88C9-E846-477A-1B2682A70D04}" dt="2020-10-04T20:35:11.216" v="22" actId="20577"/>
          <ac:spMkLst>
            <pc:docMk/>
            <pc:sldMk cId="0" sldId="257"/>
            <ac:spMk id="3" creationId="{00000000-0000-0000-0000-000000000000}"/>
          </ac:spMkLst>
        </pc:spChg>
      </pc:sldChg>
    </pc:docChg>
  </pc:docChgLst>
  <pc:docChgLst>
    <pc:chgData name="Alice Watton" userId="S::alice.watton@binfieldschool.com::6069b4f6-8cea-49bf-a38a-e31e2340431d" providerId="AD" clId="Web-{848DDB93-B788-1B2C-04A7-695F28D16C91}"/>
    <pc:docChg chg="modSld">
      <pc:chgData name="Alice Watton" userId="S::alice.watton@binfieldschool.com::6069b4f6-8cea-49bf-a38a-e31e2340431d" providerId="AD" clId="Web-{848DDB93-B788-1B2C-04A7-695F28D16C91}" dt="2020-10-05T13:05:12.239" v="2" actId="20577"/>
      <pc:docMkLst>
        <pc:docMk/>
      </pc:docMkLst>
      <pc:sldChg chg="modSp">
        <pc:chgData name="Alice Watton" userId="S::alice.watton@binfieldschool.com::6069b4f6-8cea-49bf-a38a-e31e2340431d" providerId="AD" clId="Web-{848DDB93-B788-1B2C-04A7-695F28D16C91}" dt="2020-10-05T13:05:10.349" v="0" actId="20577"/>
        <pc:sldMkLst>
          <pc:docMk/>
          <pc:sldMk cId="0" sldId="257"/>
        </pc:sldMkLst>
        <pc:spChg chg="mod">
          <ac:chgData name="Alice Watton" userId="S::alice.watton@binfieldschool.com::6069b4f6-8cea-49bf-a38a-e31e2340431d" providerId="AD" clId="Web-{848DDB93-B788-1B2C-04A7-695F28D16C91}" dt="2020-10-05T13:05:10.349" v="0" actId="20577"/>
          <ac:spMkLst>
            <pc:docMk/>
            <pc:sldMk cId="0" sldId="257"/>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48AEA2B-C8F8-4009-A6FF-4426F5D8C9CD}" type="datetimeFigureOut">
              <a:rPr lang="en-GB" smtClean="0"/>
              <a:pPr/>
              <a:t>05/10/2020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60FA3F-B053-4CDE-B26D-AF2DCAE3A1A2}"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AEA2B-C8F8-4009-A6FF-4426F5D8C9CD}" type="datetimeFigureOut">
              <a:rPr lang="en-GB" smtClean="0"/>
              <a:pPr/>
              <a:t>05/10/2020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60FA3F-B053-4CDE-B26D-AF2DCAE3A1A2}"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8AEA2B-C8F8-4009-A6FF-4426F5D8C9CD}" type="datetimeFigureOut">
              <a:rPr lang="en-GB" smtClean="0"/>
              <a:pPr/>
              <a:t>05/10/2020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60FA3F-B053-4CDE-B26D-AF2DCAE3A1A2}"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48AEA2B-C8F8-4009-A6FF-4426F5D8C9CD}" type="datetimeFigureOut">
              <a:rPr lang="en-GB" smtClean="0"/>
              <a:pPr/>
              <a:t>05/10/2020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60FA3F-B053-4CDE-B26D-AF2DCAE3A1A2}"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48AEA2B-C8F8-4009-A6FF-4426F5D8C9CD}" type="datetimeFigureOut">
              <a:rPr lang="en-GB" smtClean="0"/>
              <a:pPr/>
              <a:t>05/10/2020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60FA3F-B053-4CDE-B26D-AF2DCAE3A1A2}"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48AEA2B-C8F8-4009-A6FF-4426F5D8C9CD}" type="datetimeFigureOut">
              <a:rPr lang="en-GB" smtClean="0"/>
              <a:pPr/>
              <a:t>05/10/2020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60FA3F-B053-4CDE-B26D-AF2DCAE3A1A2}"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AEA2B-C8F8-4009-A6FF-4426F5D8C9CD}" type="datetimeFigureOut">
              <a:rPr lang="en-GB" smtClean="0"/>
              <a:pPr/>
              <a:t>05/10/2020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60FA3F-B053-4CDE-B26D-AF2DCAE3A1A2}"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8AEA2B-C8F8-4009-A6FF-4426F5D8C9CD}" type="datetimeFigureOut">
              <a:rPr lang="en-GB" smtClean="0"/>
              <a:pPr/>
              <a:t>05/10/2020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60FA3F-B053-4CDE-B26D-AF2DCAE3A1A2}"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8AEA2B-C8F8-4009-A6FF-4426F5D8C9CD}" type="datetimeFigureOut">
              <a:rPr lang="en-GB" smtClean="0"/>
              <a:pPr/>
              <a:t>05/10/2020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60FA3F-B053-4CDE-B26D-AF2DCAE3A1A2}"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AEA2B-C8F8-4009-A6FF-4426F5D8C9CD}" type="datetimeFigureOut">
              <a:rPr lang="en-GB" smtClean="0"/>
              <a:pPr/>
              <a:t>05/10/2020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60FA3F-B053-4CDE-B26D-AF2DCAE3A1A2}"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AEA2B-C8F8-4009-A6FF-4426F5D8C9CD}" type="datetimeFigureOut">
              <a:rPr lang="en-GB" smtClean="0"/>
              <a:pPr/>
              <a:t>05/10/2020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60FA3F-B053-4CDE-B26D-AF2DCAE3A1A2}"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8AEA2B-C8F8-4009-A6FF-4426F5D8C9CD}" type="datetimeFigureOut">
              <a:rPr lang="en-GB" smtClean="0"/>
              <a:pPr/>
              <a:t>05/10/2020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60FA3F-B053-4CDE-B26D-AF2DCAE3A1A2}"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vert="horz" lIns="91440" tIns="45720" rIns="91440" bIns="45720" rtlCol="0" anchor="t">
            <a:normAutofit/>
          </a:bodyPr>
          <a:lstStyle/>
          <a:p>
            <a:pPr>
              <a:buNone/>
            </a:pPr>
            <a:r>
              <a:rPr lang="en-GB" u="sng" dirty="0"/>
              <a:t>Monday 5th October 2020</a:t>
            </a:r>
          </a:p>
          <a:p>
            <a:pPr>
              <a:buNone/>
            </a:pPr>
            <a:endParaRPr lang="en-GB" u="sng"/>
          </a:p>
          <a:p>
            <a:pPr fontAlgn="base">
              <a:buNone/>
            </a:pPr>
            <a:r>
              <a:rPr lang="en-GB" u="sng" dirty="0"/>
              <a:t>LO: </a:t>
            </a:r>
            <a:r>
              <a:rPr lang="en-US" u="sng" dirty="0"/>
              <a:t>To build an overview of world history. </a:t>
            </a:r>
            <a:endParaRPr lang="en-US" u="sng" dirty="0">
              <a:cs typeface="Calibri"/>
            </a:endParaRPr>
          </a:p>
          <a:p>
            <a:pPr fontAlgn="base">
              <a:buNone/>
            </a:pPr>
            <a:r>
              <a:rPr lang="en-US" u="sng" dirty="0"/>
              <a:t>C: beliefs and seasons </a:t>
            </a:r>
            <a:endParaRPr lang="en-US" u="sng" dirty="0">
              <a:cs typeface="Calibri"/>
            </a:endParaRPr>
          </a:p>
          <a:p>
            <a:pPr>
              <a:buNone/>
            </a:pP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6"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 name="TextBox 5"/>
          <p:cNvSpPr txBox="1"/>
          <p:nvPr/>
        </p:nvSpPr>
        <p:spPr>
          <a:xfrm>
            <a:off x="323528" y="548680"/>
            <a:ext cx="8208912" cy="1754326"/>
          </a:xfrm>
          <a:prstGeom prst="rect">
            <a:avLst/>
          </a:prstGeom>
          <a:noFill/>
        </p:spPr>
        <p:txBody>
          <a:bodyPr wrap="square" rtlCol="0">
            <a:spAutoFit/>
          </a:bodyPr>
          <a:lstStyle/>
          <a:p>
            <a:r>
              <a:rPr lang="en-GB" sz="3600" b="1">
                <a:latin typeface="Bradley Hand ITC" pitchFamily="66" charset="0"/>
              </a:rPr>
              <a:t>"Why might the Ancient Egyptians have thought the yearly flooding of The Nile was a gift from God?" </a:t>
            </a:r>
          </a:p>
        </p:txBody>
      </p:sp>
      <p:pic>
        <p:nvPicPr>
          <p:cNvPr id="1027" name="Picture 3"/>
          <p:cNvPicPr>
            <a:picLocks noChangeAspect="1" noChangeArrowheads="1"/>
          </p:cNvPicPr>
          <p:nvPr/>
        </p:nvPicPr>
        <p:blipFill>
          <a:blip r:embed="rId3" cstate="print"/>
          <a:srcRect/>
          <a:stretch>
            <a:fillRect/>
          </a:stretch>
        </p:blipFill>
        <p:spPr bwMode="auto">
          <a:xfrm>
            <a:off x="5548139" y="4273024"/>
            <a:ext cx="3595861" cy="2584976"/>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6" name="Picture 2"/>
          <p:cNvPicPr>
            <a:picLocks noChangeAspect="1" noChangeArrowheads="1"/>
          </p:cNvPicPr>
          <p:nvPr/>
        </p:nvPicPr>
        <p:blipFill>
          <a:blip r:embed="rId2" cstate="print"/>
          <a:srcRect/>
          <a:stretch>
            <a:fillRect/>
          </a:stretch>
        </p:blipFill>
        <p:spPr bwMode="auto">
          <a:xfrm>
            <a:off x="152400" y="152400"/>
            <a:ext cx="9144000" cy="6858000"/>
          </a:xfrm>
          <a:prstGeom prst="rect">
            <a:avLst/>
          </a:prstGeom>
          <a:noFill/>
          <a:ln w="9525">
            <a:noFill/>
            <a:miter lim="800000"/>
            <a:headEnd/>
            <a:tailEnd/>
          </a:ln>
        </p:spPr>
      </p:pic>
      <p:sp>
        <p:nvSpPr>
          <p:cNvPr id="7" name="TextBox 6"/>
          <p:cNvSpPr txBox="1"/>
          <p:nvPr/>
        </p:nvSpPr>
        <p:spPr>
          <a:xfrm>
            <a:off x="467544" y="548680"/>
            <a:ext cx="7992888" cy="1754326"/>
          </a:xfrm>
          <a:prstGeom prst="rect">
            <a:avLst/>
          </a:prstGeom>
          <a:noFill/>
        </p:spPr>
        <p:txBody>
          <a:bodyPr wrap="square" rtlCol="0">
            <a:spAutoFit/>
          </a:bodyPr>
          <a:lstStyle/>
          <a:p>
            <a:r>
              <a:rPr lang="en-GB" sz="3600" b="1">
                <a:latin typeface="Bradley Hand ITC" pitchFamily="66" charset="0"/>
              </a:rPr>
              <a:t>The Egyptians believed in many different God’s. Lets look at the story of Isis and her gift of The Nile.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a:solidFill>
                  <a:srgbClr val="002060"/>
                </a:solidFill>
                <a:latin typeface="Bradley Hand ITC" pitchFamily="66" charset="0"/>
              </a:rPr>
              <a:t>So how did the flooding influence Seasons?</a:t>
            </a:r>
          </a:p>
        </p:txBody>
      </p:sp>
      <p:sp>
        <p:nvSpPr>
          <p:cNvPr id="3" name="Content Placeholder 2"/>
          <p:cNvSpPr>
            <a:spLocks noGrp="1"/>
          </p:cNvSpPr>
          <p:nvPr>
            <p:ph idx="1"/>
          </p:nvPr>
        </p:nvSpPr>
        <p:spPr/>
        <p:txBody>
          <a:bodyPr vert="horz" lIns="91440" tIns="45720" rIns="91440" bIns="45720" rtlCol="0" anchor="t">
            <a:normAutofit/>
          </a:bodyPr>
          <a:lstStyle/>
          <a:p>
            <a:pPr>
              <a:buNone/>
            </a:pPr>
            <a:r>
              <a:rPr lang="en-GB"/>
              <a:t>There were three main seasons:</a:t>
            </a:r>
          </a:p>
          <a:p>
            <a:endParaRPr lang="en-GB"/>
          </a:p>
          <a:p>
            <a:r>
              <a:rPr lang="en-GB"/>
              <a:t>The growing season </a:t>
            </a:r>
          </a:p>
          <a:p>
            <a:r>
              <a:rPr lang="en-GB"/>
              <a:t>The farming season </a:t>
            </a:r>
            <a:endParaRPr lang="en-GB">
              <a:cs typeface="Calibri"/>
            </a:endParaRPr>
          </a:p>
          <a:p>
            <a:r>
              <a:rPr lang="en-GB"/>
              <a:t>The flooding season             </a:t>
            </a:r>
            <a:endParaRPr lang="en-GB">
              <a:cs typeface="Calibri"/>
            </a:endParaRPr>
          </a:p>
        </p:txBody>
      </p:sp>
      <p:pic>
        <p:nvPicPr>
          <p:cNvPr id="2051" name="Picture 3"/>
          <p:cNvPicPr>
            <a:picLocks noChangeAspect="1" noChangeArrowheads="1"/>
          </p:cNvPicPr>
          <p:nvPr/>
        </p:nvPicPr>
        <p:blipFill>
          <a:blip r:embed="rId2" cstate="print"/>
          <a:srcRect/>
          <a:stretch>
            <a:fillRect/>
          </a:stretch>
        </p:blipFill>
        <p:spPr bwMode="auto">
          <a:xfrm>
            <a:off x="4829175" y="3257550"/>
            <a:ext cx="4314825" cy="360045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0" y="260351"/>
            <a:ext cx="8291513" cy="3168650"/>
          </a:xfrm>
        </p:spPr>
        <p:txBody>
          <a:bodyPr vert="horz" lIns="91440" tIns="45720" rIns="91440" bIns="45720" rtlCol="0" anchor="t">
            <a:normAutofit/>
          </a:bodyPr>
          <a:lstStyle/>
          <a:p>
            <a:pPr>
              <a:buNone/>
            </a:pPr>
            <a:r>
              <a:rPr lang="en-GB" b="1"/>
              <a:t>   </a:t>
            </a:r>
            <a:r>
              <a:rPr lang="en-GB" sz="2800" b="1" err="1"/>
              <a:t>Akhet</a:t>
            </a:r>
            <a:r>
              <a:rPr lang="en-GB" sz="2800"/>
              <a:t> - the </a:t>
            </a:r>
            <a:r>
              <a:rPr lang="en-GB" sz="2800" b="1"/>
              <a:t>inundation</a:t>
            </a:r>
            <a:r>
              <a:rPr lang="en-GB" sz="2800"/>
              <a:t> (June-September): The Flooding Season. </a:t>
            </a:r>
            <a:br>
              <a:rPr lang="en-GB" sz="2800">
                <a:cs typeface="Calibri"/>
              </a:rPr>
            </a:br>
            <a:r>
              <a:rPr lang="en-GB" sz="2800"/>
              <a:t>No farming was done at this time, as all the fields were flooded. Instead, many farmers worked for the Pharaoh (King), building pyramids or temples. Some of the time was spent mending their tools and looking after animals.</a:t>
            </a:r>
          </a:p>
          <a:p>
            <a:pPr>
              <a:buNone/>
            </a:pPr>
            <a:endParaRPr lang="en-GB"/>
          </a:p>
        </p:txBody>
      </p:sp>
      <p:pic>
        <p:nvPicPr>
          <p:cNvPr id="2051" name="Picture 3"/>
          <p:cNvPicPr>
            <a:picLocks noChangeAspect="1" noChangeArrowheads="1"/>
          </p:cNvPicPr>
          <p:nvPr/>
        </p:nvPicPr>
        <p:blipFill>
          <a:blip r:embed="rId2" cstate="print"/>
          <a:srcRect/>
          <a:stretch>
            <a:fillRect/>
          </a:stretch>
        </p:blipFill>
        <p:spPr bwMode="auto">
          <a:xfrm>
            <a:off x="2555776" y="3429000"/>
            <a:ext cx="4400720" cy="2598415"/>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980728"/>
            <a:ext cx="7560840" cy="1815882"/>
          </a:xfrm>
          <a:prstGeom prst="rect">
            <a:avLst/>
          </a:prstGeom>
        </p:spPr>
        <p:txBody>
          <a:bodyPr wrap="square">
            <a:spAutoFit/>
          </a:bodyPr>
          <a:lstStyle/>
          <a:p>
            <a:r>
              <a:rPr lang="en-GB" sz="2800" b="1" err="1"/>
              <a:t>Peret</a:t>
            </a:r>
            <a:r>
              <a:rPr lang="en-GB" sz="2800"/>
              <a:t> (October-February): The Growing Season. </a:t>
            </a:r>
            <a:br>
              <a:rPr lang="en-GB" sz="2800"/>
            </a:br>
            <a:r>
              <a:rPr lang="en-GB" sz="2800"/>
              <a:t>In October the floodwaters receded, leaving behind a layer of rich, black soil. This fertile soil was then ploughed and seeded.</a:t>
            </a:r>
          </a:p>
        </p:txBody>
      </p:sp>
      <p:pic>
        <p:nvPicPr>
          <p:cNvPr id="20482" name="Picture 2"/>
          <p:cNvPicPr>
            <a:picLocks noChangeAspect="1" noChangeArrowheads="1"/>
          </p:cNvPicPr>
          <p:nvPr/>
        </p:nvPicPr>
        <p:blipFill>
          <a:blip r:embed="rId2" cstate="print"/>
          <a:srcRect/>
          <a:stretch>
            <a:fillRect/>
          </a:stretch>
        </p:blipFill>
        <p:spPr bwMode="auto">
          <a:xfrm>
            <a:off x="2051720" y="3212975"/>
            <a:ext cx="5328592" cy="3487093"/>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576" y="476672"/>
            <a:ext cx="7632848" cy="2246769"/>
          </a:xfrm>
          <a:prstGeom prst="rect">
            <a:avLst/>
          </a:prstGeom>
        </p:spPr>
        <p:txBody>
          <a:bodyPr wrap="square">
            <a:spAutoFit/>
          </a:bodyPr>
          <a:lstStyle/>
          <a:p>
            <a:r>
              <a:rPr lang="en-GB" sz="2800" b="1" err="1"/>
              <a:t>Shemu</a:t>
            </a:r>
            <a:r>
              <a:rPr lang="en-GB" sz="2800"/>
              <a:t> (March-May): The Harvesting Season. </a:t>
            </a:r>
            <a:br>
              <a:rPr lang="en-GB" sz="2800"/>
            </a:br>
            <a:r>
              <a:rPr lang="en-GB" sz="2800"/>
              <a:t>The fully grown crops had to be cut down (harvested) and removed before the Nile flooded again. It was also the time to repair the canals ready for the next flood.</a:t>
            </a:r>
          </a:p>
        </p:txBody>
      </p:sp>
      <p:pic>
        <p:nvPicPr>
          <p:cNvPr id="21506" name="Picture 2"/>
          <p:cNvPicPr>
            <a:picLocks noChangeAspect="1" noChangeArrowheads="1"/>
          </p:cNvPicPr>
          <p:nvPr/>
        </p:nvPicPr>
        <p:blipFill>
          <a:blip r:embed="rId2" cstate="print"/>
          <a:srcRect/>
          <a:stretch>
            <a:fillRect/>
          </a:stretch>
        </p:blipFill>
        <p:spPr bwMode="auto">
          <a:xfrm>
            <a:off x="2843808" y="2708920"/>
            <a:ext cx="3295650" cy="3933825"/>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611560" y="260646"/>
          <a:ext cx="8064896" cy="6336705"/>
        </p:xfrm>
        <a:graphic>
          <a:graphicData uri="http://schemas.openxmlformats.org/drawingml/2006/table">
            <a:tbl>
              <a:tblPr/>
              <a:tblGrid>
                <a:gridCol w="8064896">
                  <a:extLst>
                    <a:ext uri="{9D8B030D-6E8A-4147-A177-3AD203B41FA5}">
                      <a16:colId xmlns:a16="http://schemas.microsoft.com/office/drawing/2014/main" val="20000"/>
                    </a:ext>
                  </a:extLst>
                </a:gridCol>
              </a:tblGrid>
              <a:tr h="2254038">
                <a:tc>
                  <a:txBody>
                    <a:bodyPr/>
                    <a:lstStyle/>
                    <a:p>
                      <a:pPr algn="ctr" rtl="0" fontAlgn="base"/>
                      <a:r>
                        <a:rPr lang="en-GB" sz="2000" b="1" i="0">
                          <a:latin typeface="Comic Sans MS"/>
                        </a:rPr>
                        <a:t>Paddling:</a:t>
                      </a:r>
                      <a:r>
                        <a:rPr lang="en-GB" sz="2000" b="0" i="0">
                          <a:latin typeface="Comic Sans MS"/>
                        </a:rPr>
                        <a:t> </a:t>
                      </a:r>
                      <a:endParaRPr lang="en-GB" sz="2000" b="0" i="0"/>
                    </a:p>
                    <a:p>
                      <a:pPr algn="ctr" rtl="0" fontAlgn="base"/>
                      <a:r>
                        <a:rPr lang="en-GB" sz="2000" b="0" i="0">
                          <a:latin typeface="Comic Sans MS"/>
                        </a:rPr>
                        <a:t>Draw seasons and use key words from the handout to write bullet points about the seasons.  </a:t>
                      </a:r>
                      <a:endParaRPr lang="en-GB" sz="2000" b="0" i="0"/>
                    </a:p>
                    <a:p>
                      <a:pPr algn="ctr" rtl="0" fontAlgn="base"/>
                      <a:r>
                        <a:rPr lang="en-GB" sz="2000" b="0" i="0">
                          <a:latin typeface="Comic Sans MS"/>
                        </a:rPr>
                        <a:t> </a:t>
                      </a:r>
                      <a:endParaRPr lang="en-GB" sz="2000" b="0" i="0"/>
                    </a:p>
                  </a:txBody>
                  <a:tcPr marL="90985" marR="90985" marT="45493" marB="45493" anchor="ctr">
                    <a:lnL>
                      <a:noFill/>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254038">
                <a:tc>
                  <a:txBody>
                    <a:bodyPr/>
                    <a:lstStyle/>
                    <a:p>
                      <a:pPr algn="ctr" rtl="0" fontAlgn="base"/>
                      <a:r>
                        <a:rPr lang="en-GB" sz="2000" b="1" i="0" err="1">
                          <a:latin typeface="Comic Sans MS"/>
                        </a:rPr>
                        <a:t>Snorkeling</a:t>
                      </a:r>
                      <a:r>
                        <a:rPr lang="en-GB" sz="2000" b="1" i="0">
                          <a:latin typeface="Comic Sans MS"/>
                        </a:rPr>
                        <a:t>:</a:t>
                      </a:r>
                      <a:r>
                        <a:rPr lang="en-GB" sz="2000" b="0" i="0">
                          <a:latin typeface="Comic Sans MS"/>
                        </a:rPr>
                        <a:t> </a:t>
                      </a:r>
                      <a:endParaRPr lang="en-GB" sz="2000" b="0" i="0"/>
                    </a:p>
                    <a:p>
                      <a:pPr algn="ctr" rtl="0" fontAlgn="base"/>
                      <a:r>
                        <a:rPr lang="en-GB" sz="2000" b="0" i="0">
                          <a:latin typeface="Comic Sans MS"/>
                        </a:rPr>
                        <a:t> </a:t>
                      </a:r>
                      <a:endParaRPr lang="en-GB" sz="2000" b="0" i="0"/>
                    </a:p>
                    <a:p>
                      <a:pPr algn="ctr" rtl="0" fontAlgn="base"/>
                      <a:r>
                        <a:rPr lang="en-GB" sz="2000" b="0" i="0">
                          <a:latin typeface="Comic Sans MS"/>
                        </a:rPr>
                        <a:t>Draw seasons and use key words from the handout to write facts about the seasons. </a:t>
                      </a:r>
                      <a:endParaRPr lang="en-GB" sz="2000" b="0" i="0"/>
                    </a:p>
                  </a:txBody>
                  <a:tcPr marL="90985" marR="90985" marT="45493" marB="45493" anchor="ctr">
                    <a:lnL>
                      <a:noFill/>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828629">
                <a:tc>
                  <a:txBody>
                    <a:bodyPr/>
                    <a:lstStyle/>
                    <a:p>
                      <a:pPr algn="ctr" rtl="0" fontAlgn="base"/>
                      <a:r>
                        <a:rPr lang="en-GB" sz="2000" b="1" i="0">
                          <a:latin typeface="Comic Sans MS"/>
                        </a:rPr>
                        <a:t>Diving:</a:t>
                      </a:r>
                      <a:r>
                        <a:rPr lang="en-GB" sz="2000" b="0" i="0">
                          <a:latin typeface="Comic Sans MS"/>
                        </a:rPr>
                        <a:t> </a:t>
                      </a:r>
                      <a:endParaRPr lang="en-GB" sz="2000" b="0" i="0"/>
                    </a:p>
                    <a:p>
                      <a:pPr algn="ctr" rtl="0" fontAlgn="base"/>
                      <a:r>
                        <a:rPr lang="en-GB" sz="2000" b="0" i="0">
                          <a:latin typeface="Comic Sans MS"/>
                        </a:rPr>
                        <a:t>Draw and use technical language to describe the three seasons. </a:t>
                      </a:r>
                      <a:endParaRPr lang="en-GB" sz="2000" b="0" i="0"/>
                    </a:p>
                  </a:txBody>
                  <a:tcPr marL="90985" marR="90985" marT="45493" marB="45493" anchor="ctr">
                    <a:lnL>
                      <a:noFill/>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9ECAE97-AE6D-4D70-822E-CABC4DE6AAF0}">
  <ds:schemaRefs>
    <ds:schemaRef ds:uri="4c58708a-cea2-4726-9f23-42248670324b"/>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A26A1D7E-F93B-44E6-991C-87043D72250E}">
  <ds:schemaRefs>
    <ds:schemaRef ds:uri="http://schemas.microsoft.com/sharepoint/v3/contenttype/forms"/>
  </ds:schemaRefs>
</ds:datastoreItem>
</file>

<file path=customXml/itemProps3.xml><?xml version="1.0" encoding="utf-8"?>
<ds:datastoreItem xmlns:ds="http://schemas.openxmlformats.org/officeDocument/2006/customXml" ds:itemID="{D4F92078-1934-41EA-812E-D21423E1E06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8</Slides>
  <Notes>0</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PowerPoint Presentation</vt:lpstr>
      <vt:lpstr>PowerPoint Presentation</vt:lpstr>
      <vt:lpstr>PowerPoint Presentation</vt:lpstr>
      <vt:lpstr>So how did the flooding influence Seasons?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teacher</dc:creator>
  <cp:revision>8</cp:revision>
  <dcterms:created xsi:type="dcterms:W3CDTF">2017-09-28T13:03:10Z</dcterms:created>
  <dcterms:modified xsi:type="dcterms:W3CDTF">2020-10-05T13:05:15Z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y fmtid="{D5CDD505-2E9C-101B-9397-08002B2CF9AE}" pid="3" name="Order">
    <vt:r8>6400</vt:r8>
  </property>
  <property fmtid="{D5CDD505-2E9C-101B-9397-08002B2CF9AE}" pid="4" name="xd_Signature">
    <vt:bool>false</vt:bool>
  </property>
  <property fmtid="{D5CDD505-2E9C-101B-9397-08002B2CF9AE}" pid="5" name="xd_ProgID">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TemplateUrl">
    <vt:lpwstr/>
  </property>
</Properties>
</file>