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68" r:id="rId6"/>
    <p:sldId id="269" r:id="rId7"/>
    <p:sldId id="261" r:id="rId8"/>
    <p:sldId id="265" r:id="rId9"/>
    <p:sldId id="257" r:id="rId10"/>
    <p:sldId id="258" r:id="rId11"/>
    <p:sldId id="259" r:id="rId12"/>
    <p:sldId id="260" r:id="rId13"/>
    <p:sldId id="267"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94660"/>
  </p:normalViewPr>
  <p:slideViewPr>
    <p:cSldViewPr>
      <p:cViewPr varScale="1">
        <p:scale>
          <a:sx n="69" d="100"/>
          <a:sy n="69" d="100"/>
        </p:scale>
        <p:origin x="1434"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E0F5DE-3E72-4816-95F6-3D58D8DB4F46}" type="datetimeFigureOut">
              <a:rPr lang="en-GB" smtClean="0"/>
              <a:t>26/01/2022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7A6ECD-656A-41B9-BFC1-747F2F970FF3}"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B77A6ECD-656A-41B9-BFC1-747F2F970FF3}" type="slidenum">
              <a:rPr lang="en-GB" smtClean="0"/>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876B52BF-AAE1-4ED8-8D6D-E37F55B15F47}" type="slidenum">
              <a:rPr lang="en-GB" smtClean="0"/>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876B52BF-AAE1-4ED8-8D6D-E37F55B15F47}" type="slidenum">
              <a:rPr lang="en-GB" smtClean="0"/>
              <a:t>3</a:t>
            </a:fld>
            <a:endParaRPr lang="en-GB"/>
          </a:p>
        </p:txBody>
      </p:sp>
    </p:spTree>
    <p:extLst>
      <p:ext uri="{BB962C8B-B14F-4D97-AF65-F5344CB8AC3E}">
        <p14:creationId xmlns:p14="http://schemas.microsoft.com/office/powerpoint/2010/main" val="210639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Compare</a:t>
            </a:r>
            <a:r>
              <a:rPr lang="en-GB" baseline="0" dirty="0"/>
              <a:t> photograph and diagram</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D2BB4F1-28E1-4191-AAFE-F5B2B8C49A0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876B52BF-AAE1-4ED8-8D6D-E37F55B15F47}" type="slidenum">
              <a:rPr lang="en-GB" smtClean="0"/>
              <a:t>11</a:t>
            </a:fld>
            <a:endParaRPr lang="en-GB"/>
          </a:p>
        </p:txBody>
      </p:sp>
    </p:spTree>
    <p:extLst>
      <p:ext uri="{BB962C8B-B14F-4D97-AF65-F5344CB8AC3E}">
        <p14:creationId xmlns:p14="http://schemas.microsoft.com/office/powerpoint/2010/main" val="440768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E94F4B2-BD12-48F7-A7CF-5CBDD1FD956C}"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94F4B2-BD12-48F7-A7CF-5CBDD1FD956C}"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94F4B2-BD12-48F7-A7CF-5CBDD1FD956C}"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94F4B2-BD12-48F7-A7CF-5CBDD1FD956C}"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E94F4B2-BD12-48F7-A7CF-5CBDD1FD956C}" type="datetimeFigureOut">
              <a:rPr lang="en-GB" smtClean="0"/>
              <a:t>26/01/2022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94F4B2-BD12-48F7-A7CF-5CBDD1FD956C}" type="datetimeFigureOut">
              <a:rPr lang="en-GB" smtClean="0"/>
              <a:t>26/01/2022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94F4B2-BD12-48F7-A7CF-5CBDD1FD956C}" type="datetimeFigureOut">
              <a:rPr lang="en-GB" smtClean="0"/>
              <a:t>26/01/2022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94F4B2-BD12-48F7-A7CF-5CBDD1FD956C}"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94F4B2-BD12-48F7-A7CF-5CBDD1FD956C}"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94F4B2-BD12-48F7-A7CF-5CBDD1FD956C}"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94F4B2-BD12-48F7-A7CF-5CBDD1FD956C}"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E5246-8933-4554-8690-573EAD868C2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4F4B2-BD12-48F7-A7CF-5CBDD1FD956C}" type="datetimeFigureOut">
              <a:rPr lang="en-GB" smtClean="0"/>
              <a:t>26/01/2022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E5246-8933-4554-8690-573EAD868C27}"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25602" name="Picture 2" descr="http://i1.squidoocdn.com/resize/squidoo_images/590/draft_lens13182681module117907911photo_1296627271Amazon_river_rainforest.j"/>
          <p:cNvPicPr>
            <a:picLocks noChangeAspect="1" noChangeArrowheads="1"/>
          </p:cNvPicPr>
          <p:nvPr/>
        </p:nvPicPr>
        <p:blipFill>
          <a:blip r:embed="rId4" cstate="print"/>
          <a:srcRect/>
          <a:stretch>
            <a:fillRect/>
          </a:stretch>
        </p:blipFill>
        <p:spPr bwMode="auto">
          <a:xfrm>
            <a:off x="0" y="0"/>
            <a:ext cx="9147696" cy="6858000"/>
          </a:xfrm>
          <a:prstGeom prst="rect">
            <a:avLst/>
          </a:prstGeom>
          <a:noFill/>
        </p:spPr>
      </p:pic>
      <p:sp>
        <p:nvSpPr>
          <p:cNvPr id="4" name="TextBox 3"/>
          <p:cNvSpPr txBox="1"/>
          <p:nvPr/>
        </p:nvSpPr>
        <p:spPr>
          <a:xfrm>
            <a:off x="1371600" y="2130425"/>
            <a:ext cx="6008712" cy="1323439"/>
          </a:xfrm>
          <a:prstGeom prst="rect">
            <a:avLst/>
          </a:prstGeom>
          <a:solidFill>
            <a:schemeClr val="bg1"/>
          </a:solidFill>
        </p:spPr>
        <p:txBody>
          <a:bodyPr wrap="square" rtlCol="0">
            <a:spAutoFit/>
          </a:bodyPr>
          <a:lstStyle/>
          <a:p>
            <a:r>
              <a:rPr lang="en-GB" sz="4000" u="sng" dirty="0"/>
              <a:t>LO: To investigate places.</a:t>
            </a:r>
          </a:p>
          <a:p>
            <a:r>
              <a:rPr lang="en-GB" sz="4000" u="sng" dirty="0"/>
              <a:t>C: Layers of the rainforest</a:t>
            </a:r>
            <a:r>
              <a:rPr lang="en-GB" sz="4000" dirty="0"/>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23528" y="1628800"/>
            <a:ext cx="8606760" cy="2246769"/>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sz="2800" dirty="0">
                <a:latin typeface="Comic Sans MS" pitchFamily="66" charset="0"/>
              </a:rPr>
              <a:t>What can you remember about rainforests so far?</a:t>
            </a:r>
          </a:p>
          <a:p>
            <a:endParaRPr lang="en-GB" sz="2800" dirty="0">
              <a:latin typeface="Comic Sans MS" pitchFamily="66" charset="0"/>
            </a:endParaRPr>
          </a:p>
          <a:p>
            <a:r>
              <a:rPr lang="en-GB" sz="2800" dirty="0">
                <a:latin typeface="Comic Sans MS" pitchFamily="66" charset="0"/>
              </a:rPr>
              <a:t>Location?</a:t>
            </a:r>
          </a:p>
          <a:p>
            <a:endParaRPr lang="en-GB" sz="2800" dirty="0">
              <a:latin typeface="Comic Sans MS" pitchFamily="66" charset="0"/>
            </a:endParaRPr>
          </a:p>
          <a:p>
            <a:r>
              <a:rPr lang="en-GB" sz="2800" dirty="0">
                <a:latin typeface="Comic Sans MS" pitchFamily="66" charset="0"/>
              </a:rPr>
              <a:t>Climate?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51520" y="476672"/>
            <a:ext cx="8606760" cy="58785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sz="2800" dirty="0"/>
              <a:t>Rainforests are perhaps the most complicated ecosystems on the Earth. They are very old and were there thousands of years ago in dinosaur times.</a:t>
            </a:r>
          </a:p>
          <a:p>
            <a:endParaRPr lang="en-GB" sz="2800" dirty="0"/>
          </a:p>
          <a:p>
            <a:r>
              <a:rPr lang="en-US" sz="2800" dirty="0"/>
              <a:t>They contain the largest variety of plant and animal species anywhere on Earth. </a:t>
            </a:r>
          </a:p>
          <a:p>
            <a:endParaRPr lang="en-US" sz="2800" dirty="0"/>
          </a:p>
          <a:p>
            <a:r>
              <a:rPr lang="en-US" sz="2800" dirty="0"/>
              <a:t>Scientists are discovering new ones all the time. There are 50-200 different types of tree in 1 hectare of rainforest! </a:t>
            </a:r>
          </a:p>
          <a:p>
            <a:endParaRPr lang="en-US" sz="2800" dirty="0"/>
          </a:p>
          <a:p>
            <a:r>
              <a:rPr lang="en-US" sz="2800" dirty="0"/>
              <a:t>Today we will learn about the different layers of the rainforest.</a:t>
            </a:r>
            <a:endParaRPr lang="en-GB" sz="2800" dirty="0"/>
          </a:p>
          <a:p>
            <a:endParaRPr lang="en-GB" sz="4000" dirty="0">
              <a:latin typeface="Comic Sans MS" pitchFamily="66" charset="0"/>
            </a:endParaRPr>
          </a:p>
        </p:txBody>
      </p:sp>
    </p:spTree>
    <p:extLst>
      <p:ext uri="{BB962C8B-B14F-4D97-AF65-F5344CB8AC3E}">
        <p14:creationId xmlns:p14="http://schemas.microsoft.com/office/powerpoint/2010/main" val="3366421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64088" y="274638"/>
            <a:ext cx="3322712" cy="1143000"/>
          </a:xfrm>
        </p:spPr>
        <p:txBody>
          <a:bodyPr>
            <a:normAutofit fontScale="90000"/>
          </a:bodyPr>
          <a:lstStyle/>
          <a:p>
            <a:r>
              <a:rPr lang="en-GB" sz="4800" b="1" dirty="0">
                <a:effectLst>
                  <a:outerShdw blurRad="38100" dist="38100" dir="2700000" algn="tl">
                    <a:srgbClr val="FFFFFF"/>
                  </a:outerShdw>
                </a:effectLst>
                <a:latin typeface="Comic Sans MS" pitchFamily="66" charset="0"/>
              </a:rPr>
              <a:t>Bird’s eye view</a:t>
            </a:r>
            <a:endParaRPr lang="en-US" sz="4800" b="1" dirty="0">
              <a:effectLst>
                <a:outerShdw blurRad="38100" dist="38100" dir="2700000" algn="tl">
                  <a:srgbClr val="FFFFFF"/>
                </a:outerShdw>
              </a:effectLst>
              <a:latin typeface="Comic Sans MS" pitchFamily="66" charset="0"/>
            </a:endParaRPr>
          </a:p>
        </p:txBody>
      </p:sp>
      <p:sp>
        <p:nvSpPr>
          <p:cNvPr id="7171" name="Rectangle 3"/>
          <p:cNvSpPr>
            <a:spLocks noGrp="1" noChangeArrowheads="1"/>
          </p:cNvSpPr>
          <p:nvPr>
            <p:ph type="body" idx="1"/>
          </p:nvPr>
        </p:nvSpPr>
        <p:spPr>
          <a:xfrm>
            <a:off x="179388" y="4941168"/>
            <a:ext cx="8497068" cy="1512168"/>
          </a:xfrm>
        </p:spPr>
        <p:txBody>
          <a:bodyPr>
            <a:normAutofit/>
          </a:bodyPr>
          <a:lstStyle/>
          <a:p>
            <a:pPr algn="ctr">
              <a:lnSpc>
                <a:spcPct val="80000"/>
              </a:lnSpc>
              <a:buFontTx/>
              <a:buNone/>
            </a:pPr>
            <a:r>
              <a:rPr lang="en-US" sz="2400" dirty="0">
                <a:solidFill>
                  <a:schemeClr val="bg1"/>
                </a:solidFill>
                <a:latin typeface="Comic Sans MS" pitchFamily="66" charset="0"/>
              </a:rPr>
              <a:t>This is a picture of a rainforest from a birds eye view.</a:t>
            </a:r>
          </a:p>
          <a:p>
            <a:pPr algn="ctr">
              <a:lnSpc>
                <a:spcPct val="80000"/>
              </a:lnSpc>
              <a:buFontTx/>
              <a:buNone/>
            </a:pPr>
            <a:endParaRPr lang="en-US" sz="2400" dirty="0">
              <a:solidFill>
                <a:schemeClr val="bg1"/>
              </a:solidFill>
              <a:latin typeface="Comic Sans MS" pitchFamily="66" charset="0"/>
            </a:endParaRPr>
          </a:p>
          <a:p>
            <a:pPr algn="ctr">
              <a:lnSpc>
                <a:spcPct val="80000"/>
              </a:lnSpc>
              <a:buFontTx/>
              <a:buNone/>
            </a:pPr>
            <a:r>
              <a:rPr lang="en-US" sz="2400" dirty="0">
                <a:solidFill>
                  <a:schemeClr val="bg1"/>
                </a:solidFill>
                <a:latin typeface="Comic Sans MS" pitchFamily="66" charset="0"/>
              </a:rPr>
              <a:t>How many layers do you think there might be in a rainforest based on this picture? </a:t>
            </a:r>
          </a:p>
        </p:txBody>
      </p:sp>
      <p:pic>
        <p:nvPicPr>
          <p:cNvPr id="7174" name="Picture 6" descr="11_canopy"/>
          <p:cNvPicPr>
            <a:picLocks noChangeAspect="1" noChangeArrowheads="1"/>
          </p:cNvPicPr>
          <p:nvPr/>
        </p:nvPicPr>
        <p:blipFill>
          <a:blip r:embed="rId3" cstate="print"/>
          <a:srcRect/>
          <a:stretch>
            <a:fillRect/>
          </a:stretch>
        </p:blipFill>
        <p:spPr bwMode="auto">
          <a:xfrm>
            <a:off x="467544" y="188640"/>
            <a:ext cx="5184576" cy="469522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http://www.tigerhomes.org/animal/images/rainforest-layers.gif"/>
          <p:cNvPicPr>
            <a:picLocks noChangeAspect="1" noChangeArrowheads="1"/>
          </p:cNvPicPr>
          <p:nvPr/>
        </p:nvPicPr>
        <p:blipFill>
          <a:blip r:embed="rId3" cstate="print"/>
          <a:srcRect/>
          <a:stretch>
            <a:fillRect/>
          </a:stretch>
        </p:blipFill>
        <p:spPr bwMode="auto">
          <a:xfrm>
            <a:off x="571472" y="1000108"/>
            <a:ext cx="3544516" cy="55721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p:cNvSpPr txBox="1"/>
          <p:nvPr/>
        </p:nvSpPr>
        <p:spPr>
          <a:xfrm>
            <a:off x="4644008" y="428604"/>
            <a:ext cx="4214272" cy="5632311"/>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A rainforest is made up of 4 different layers.</a:t>
            </a:r>
          </a:p>
          <a:p>
            <a:endParaRPr lang="en-GB" dirty="0">
              <a:latin typeface="Comic Sans MS" pitchFamily="66" charset="0"/>
            </a:endParaRPr>
          </a:p>
          <a:p>
            <a:r>
              <a:rPr lang="en-GB" dirty="0">
                <a:latin typeface="Comic Sans MS" pitchFamily="66" charset="0"/>
              </a:rPr>
              <a:t>They are:</a:t>
            </a:r>
          </a:p>
          <a:p>
            <a:endParaRPr lang="en-GB" dirty="0">
              <a:latin typeface="Comic Sans MS" pitchFamily="66" charset="0"/>
            </a:endParaRPr>
          </a:p>
          <a:p>
            <a:r>
              <a:rPr lang="en-GB" dirty="0">
                <a:latin typeface="Comic Sans MS" pitchFamily="66" charset="0"/>
              </a:rPr>
              <a:t>Emergent Layer – right at the top, emerging into the sunlight.</a:t>
            </a:r>
          </a:p>
          <a:p>
            <a:endParaRPr lang="en-GB" dirty="0">
              <a:latin typeface="Comic Sans MS" pitchFamily="66" charset="0"/>
            </a:endParaRPr>
          </a:p>
          <a:p>
            <a:r>
              <a:rPr lang="en-GB" dirty="0">
                <a:latin typeface="Comic Sans MS" pitchFamily="66" charset="0"/>
              </a:rPr>
              <a:t>Canopy Layer – very thick layer, forming a ‘roof’ to the lower layers, often the plants roots don’t reach the floor. </a:t>
            </a:r>
          </a:p>
          <a:p>
            <a:endParaRPr lang="en-GB" dirty="0">
              <a:latin typeface="Comic Sans MS" pitchFamily="66" charset="0"/>
            </a:endParaRPr>
          </a:p>
          <a:p>
            <a:r>
              <a:rPr lang="en-GB" dirty="0">
                <a:latin typeface="Comic Sans MS" pitchFamily="66" charset="0"/>
              </a:rPr>
              <a:t>Understory Layer – little light, just below the Canopy Layer. </a:t>
            </a:r>
          </a:p>
          <a:p>
            <a:endParaRPr lang="en-GB" dirty="0">
              <a:latin typeface="Comic Sans MS" pitchFamily="66" charset="0"/>
            </a:endParaRPr>
          </a:p>
          <a:p>
            <a:r>
              <a:rPr lang="en-GB" dirty="0">
                <a:latin typeface="Comic Sans MS" pitchFamily="66" charset="0"/>
              </a:rPr>
              <a:t>Forest Floor – Is the bottom of the rainforest, sees only 2% of sunlight. </a:t>
            </a:r>
          </a:p>
          <a:p>
            <a:endParaRPr lang="en-GB" dirty="0">
              <a:latin typeface="Comic Sans MS" pitchFamily="66" charset="0"/>
            </a:endParaRPr>
          </a:p>
          <a:p>
            <a:endParaRPr lang="en-GB" dirty="0">
              <a:latin typeface="Comic Sans MS" pitchFamily="66" charset="0"/>
            </a:endParaRPr>
          </a:p>
        </p:txBody>
      </p:sp>
      <p:sp>
        <p:nvSpPr>
          <p:cNvPr id="6" name="TextBox 5"/>
          <p:cNvSpPr txBox="1"/>
          <p:nvPr/>
        </p:nvSpPr>
        <p:spPr>
          <a:xfrm>
            <a:off x="214282" y="6215082"/>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a:latin typeface="Comic Sans MS" pitchFamily="66" charset="0"/>
            </a:endParaRPr>
          </a:p>
        </p:txBody>
      </p:sp>
      <p:sp>
        <p:nvSpPr>
          <p:cNvPr id="10" name="TextBox 9"/>
          <p:cNvSpPr txBox="1"/>
          <p:nvPr/>
        </p:nvSpPr>
        <p:spPr>
          <a:xfrm>
            <a:off x="214282" y="4286256"/>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a:latin typeface="Comic Sans MS" pitchFamily="66" charset="0"/>
            </a:endParaRPr>
          </a:p>
        </p:txBody>
      </p:sp>
      <p:sp>
        <p:nvSpPr>
          <p:cNvPr id="11" name="TextBox 10"/>
          <p:cNvSpPr txBox="1"/>
          <p:nvPr/>
        </p:nvSpPr>
        <p:spPr>
          <a:xfrm>
            <a:off x="285720" y="2643182"/>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a:latin typeface="Comic Sans MS" pitchFamily="66" charset="0"/>
            </a:endParaRPr>
          </a:p>
        </p:txBody>
      </p:sp>
      <p:sp>
        <p:nvSpPr>
          <p:cNvPr id="12" name="TextBox 11"/>
          <p:cNvSpPr txBox="1"/>
          <p:nvPr/>
        </p:nvSpPr>
        <p:spPr>
          <a:xfrm>
            <a:off x="285720" y="1357298"/>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11"/>
                                        </p:tgtEl>
                                        <p:attrNameLst>
                                          <p:attrName>ppt_x</p:attrName>
                                        </p:attrNameLst>
                                      </p:cBhvr>
                                      <p:tavLst>
                                        <p:tav tm="0">
                                          <p:val>
                                            <p:strVal val="ppt_x"/>
                                          </p:val>
                                        </p:tav>
                                        <p:tav tm="100000">
                                          <p:val>
                                            <p:strVal val="ppt_x"/>
                                          </p:val>
                                        </p:tav>
                                      </p:tavLst>
                                    </p:anim>
                                    <p:anim calcmode="lin" valueType="num">
                                      <p:cBhvr additive="base">
                                        <p:cTn id="13" dur="500"/>
                                        <p:tgtEl>
                                          <p:spTgt spid="11"/>
                                        </p:tgtEl>
                                        <p:attrNameLst>
                                          <p:attrName>ppt_y</p:attrName>
                                        </p:attrNameLst>
                                      </p:cBhvr>
                                      <p:tavLst>
                                        <p:tav tm="0">
                                          <p:val>
                                            <p:strVal val="ppt_y"/>
                                          </p:val>
                                        </p:tav>
                                        <p:tav tm="100000">
                                          <p:val>
                                            <p:strVal val="1+ppt_h/2"/>
                                          </p:val>
                                        </p:tav>
                                      </p:tavLst>
                                    </p:anim>
                                    <p:set>
                                      <p:cBhvr>
                                        <p:cTn id="14" dur="1" fill="hold">
                                          <p:stCondLst>
                                            <p:cond delay="499"/>
                                          </p:stCondLst>
                                        </p:cTn>
                                        <p:tgtEl>
                                          <p:spTgt spid="1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10"/>
                                        </p:tgtEl>
                                        <p:attrNameLst>
                                          <p:attrName>ppt_x</p:attrName>
                                        </p:attrNameLst>
                                      </p:cBhvr>
                                      <p:tavLst>
                                        <p:tav tm="0">
                                          <p:val>
                                            <p:strVal val="ppt_x"/>
                                          </p:val>
                                        </p:tav>
                                        <p:tav tm="100000">
                                          <p:val>
                                            <p:strVal val="ppt_x"/>
                                          </p:val>
                                        </p:tav>
                                      </p:tavLst>
                                    </p:anim>
                                    <p:anim calcmode="lin" valueType="num">
                                      <p:cBhvr additive="base">
                                        <p:cTn id="19" dur="500"/>
                                        <p:tgtEl>
                                          <p:spTgt spid="10"/>
                                        </p:tgtEl>
                                        <p:attrNameLst>
                                          <p:attrName>ppt_y</p:attrName>
                                        </p:attrNameLst>
                                      </p:cBhvr>
                                      <p:tavLst>
                                        <p:tav tm="0">
                                          <p:val>
                                            <p:strVal val="ppt_y"/>
                                          </p:val>
                                        </p:tav>
                                        <p:tav tm="100000">
                                          <p:val>
                                            <p:strVal val="1+ppt_h/2"/>
                                          </p:val>
                                        </p:tav>
                                      </p:tavLst>
                                    </p:anim>
                                    <p:set>
                                      <p:cBhvr>
                                        <p:cTn id="20" dur="1" fill="hold">
                                          <p:stCondLst>
                                            <p:cond delay="499"/>
                                          </p:stCondLst>
                                        </p:cTn>
                                        <p:tgtEl>
                                          <p:spTgt spid="10"/>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6"/>
                                        </p:tgtEl>
                                        <p:attrNameLst>
                                          <p:attrName>ppt_x</p:attrName>
                                        </p:attrNameLst>
                                      </p:cBhvr>
                                      <p:tavLst>
                                        <p:tav tm="0">
                                          <p:val>
                                            <p:strVal val="ppt_x"/>
                                          </p:val>
                                        </p:tav>
                                        <p:tav tm="100000">
                                          <p:val>
                                            <p:strVal val="ppt_x"/>
                                          </p:val>
                                        </p:tav>
                                      </p:tavLst>
                                    </p:anim>
                                    <p:anim calcmode="lin" valueType="num">
                                      <p:cBhvr additive="base">
                                        <p:cTn id="25" dur="500"/>
                                        <p:tgtEl>
                                          <p:spTgt spid="6"/>
                                        </p:tgtEl>
                                        <p:attrNameLst>
                                          <p:attrName>ppt_y</p:attrName>
                                        </p:attrNameLst>
                                      </p:cBhvr>
                                      <p:tavLst>
                                        <p:tav tm="0">
                                          <p:val>
                                            <p:strVal val="ppt_y"/>
                                          </p:val>
                                        </p:tav>
                                        <p:tav tm="100000">
                                          <p:val>
                                            <p:strVal val="1+ppt_h/2"/>
                                          </p:val>
                                        </p:tav>
                                      </p:tavLst>
                                    </p:anim>
                                    <p:set>
                                      <p:cBhvr>
                                        <p:cTn id="26"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0"/>
            <a:ext cx="8229600" cy="836613"/>
          </a:xfrm>
        </p:spPr>
        <p:txBody>
          <a:bodyPr/>
          <a:lstStyle/>
          <a:p>
            <a:r>
              <a:rPr lang="en-GB" b="1">
                <a:effectLst>
                  <a:outerShdw blurRad="38100" dist="38100" dir="2700000" algn="tl">
                    <a:srgbClr val="FFFFFF"/>
                  </a:outerShdw>
                </a:effectLst>
                <a:latin typeface="Comic Sans MS" pitchFamily="66" charset="0"/>
              </a:rPr>
              <a:t>The Layers</a:t>
            </a:r>
            <a:endParaRPr lang="en-US" b="1">
              <a:effectLst>
                <a:outerShdw blurRad="38100" dist="38100" dir="2700000" algn="tl">
                  <a:srgbClr val="FFFFFF"/>
                </a:outerShdw>
              </a:effectLst>
              <a:latin typeface="Comic Sans MS" pitchFamily="66" charset="0"/>
            </a:endParaRPr>
          </a:p>
        </p:txBody>
      </p:sp>
      <p:sp>
        <p:nvSpPr>
          <p:cNvPr id="14339" name="Rectangle 3"/>
          <p:cNvSpPr>
            <a:spLocks noGrp="1" noChangeArrowheads="1"/>
          </p:cNvSpPr>
          <p:nvPr>
            <p:ph type="body" idx="1"/>
          </p:nvPr>
        </p:nvSpPr>
        <p:spPr>
          <a:xfrm>
            <a:off x="468313" y="836613"/>
            <a:ext cx="8229600" cy="1036637"/>
          </a:xfrm>
        </p:spPr>
        <p:txBody>
          <a:bodyPr/>
          <a:lstStyle/>
          <a:p>
            <a:pPr algn="ctr">
              <a:buFontTx/>
              <a:buNone/>
            </a:pPr>
            <a:r>
              <a:rPr lang="en-GB" sz="3000">
                <a:latin typeface="Comic Sans MS" pitchFamily="66" charset="0"/>
              </a:rPr>
              <a:t>There are four layers to Tropical Rainforests:</a:t>
            </a:r>
          </a:p>
        </p:txBody>
      </p:sp>
      <p:pic>
        <p:nvPicPr>
          <p:cNvPr id="14341" name="Picture 5" descr="whlay1.gif (24019 bytes)">
            <a:hlinkClick r:id="" action="ppaction://hlinkshowjump?jump=nextslide"/>
          </p:cNvPr>
          <p:cNvPicPr>
            <a:picLocks noChangeAspect="1" noChangeArrowheads="1"/>
          </p:cNvPicPr>
          <p:nvPr/>
        </p:nvPicPr>
        <p:blipFill>
          <a:blip r:embed="rId3" cstate="print"/>
          <a:srcRect/>
          <a:stretch>
            <a:fillRect/>
          </a:stretch>
        </p:blipFill>
        <p:spPr bwMode="auto">
          <a:xfrm>
            <a:off x="684213" y="1773238"/>
            <a:ext cx="3190875" cy="1052512"/>
          </a:xfrm>
          <a:prstGeom prst="rect">
            <a:avLst/>
          </a:prstGeom>
          <a:noFill/>
        </p:spPr>
      </p:pic>
      <p:pic>
        <p:nvPicPr>
          <p:cNvPr id="14343" name="Picture 7" descr="whlay2.gif (42639 bytes)"/>
          <p:cNvPicPr>
            <a:picLocks noChangeAspect="1" noChangeArrowheads="1"/>
          </p:cNvPicPr>
          <p:nvPr/>
        </p:nvPicPr>
        <p:blipFill>
          <a:blip r:embed="rId4" cstate="print"/>
          <a:srcRect/>
          <a:stretch>
            <a:fillRect/>
          </a:stretch>
        </p:blipFill>
        <p:spPr bwMode="auto">
          <a:xfrm>
            <a:off x="684213" y="2852738"/>
            <a:ext cx="3190875" cy="1238250"/>
          </a:xfrm>
          <a:prstGeom prst="rect">
            <a:avLst/>
          </a:prstGeom>
          <a:noFill/>
        </p:spPr>
      </p:pic>
      <p:pic>
        <p:nvPicPr>
          <p:cNvPr id="14345" name="Picture 9" descr="whlay3.gif (58054 bytes)"/>
          <p:cNvPicPr>
            <a:picLocks noChangeAspect="1" noChangeArrowheads="1"/>
          </p:cNvPicPr>
          <p:nvPr/>
        </p:nvPicPr>
        <p:blipFill>
          <a:blip r:embed="rId5" cstate="print"/>
          <a:srcRect/>
          <a:stretch>
            <a:fillRect/>
          </a:stretch>
        </p:blipFill>
        <p:spPr bwMode="auto">
          <a:xfrm>
            <a:off x="684213" y="4076700"/>
            <a:ext cx="3190875" cy="1238250"/>
          </a:xfrm>
          <a:prstGeom prst="rect">
            <a:avLst/>
          </a:prstGeom>
          <a:noFill/>
        </p:spPr>
      </p:pic>
      <p:pic>
        <p:nvPicPr>
          <p:cNvPr id="14347" name="Picture 11" descr="whlay4.gif (47267 bytes)"/>
          <p:cNvPicPr>
            <a:picLocks noChangeAspect="1" noChangeArrowheads="1"/>
          </p:cNvPicPr>
          <p:nvPr/>
        </p:nvPicPr>
        <p:blipFill>
          <a:blip r:embed="rId6" cstate="print"/>
          <a:srcRect/>
          <a:stretch>
            <a:fillRect/>
          </a:stretch>
        </p:blipFill>
        <p:spPr bwMode="auto">
          <a:xfrm>
            <a:off x="684213" y="5300663"/>
            <a:ext cx="3190875" cy="1238250"/>
          </a:xfrm>
          <a:prstGeom prst="rect">
            <a:avLst/>
          </a:prstGeom>
          <a:noFill/>
        </p:spPr>
      </p:pic>
      <p:sp>
        <p:nvSpPr>
          <p:cNvPr id="14348" name="Text Box 12"/>
          <p:cNvSpPr txBox="1">
            <a:spLocks noChangeArrowheads="1"/>
          </p:cNvSpPr>
          <p:nvPr/>
        </p:nvSpPr>
        <p:spPr bwMode="auto">
          <a:xfrm>
            <a:off x="4067175" y="2060575"/>
            <a:ext cx="4176713" cy="519113"/>
          </a:xfrm>
          <a:prstGeom prst="rect">
            <a:avLst/>
          </a:prstGeom>
          <a:noFill/>
          <a:ln w="9525">
            <a:noFill/>
            <a:miter lim="800000"/>
            <a:headEnd/>
            <a:tailEnd/>
          </a:ln>
          <a:effectLst/>
        </p:spPr>
        <p:txBody>
          <a:bodyPr>
            <a:spAutoFit/>
          </a:bodyPr>
          <a:lstStyle/>
          <a:p>
            <a:pPr>
              <a:spcBef>
                <a:spcPct val="50000"/>
              </a:spcBef>
            </a:pPr>
            <a:r>
              <a:rPr lang="en-GB" sz="2800" b="1">
                <a:solidFill>
                  <a:schemeClr val="bg1"/>
                </a:solidFill>
                <a:effectLst>
                  <a:outerShdw blurRad="38100" dist="38100" dir="2700000" algn="tl">
                    <a:srgbClr val="000000"/>
                  </a:outerShdw>
                </a:effectLst>
                <a:latin typeface="Comic Sans MS" pitchFamily="66" charset="0"/>
              </a:rPr>
              <a:t>Emergent Layer</a:t>
            </a:r>
            <a:endParaRPr lang="en-US" sz="2800" b="1">
              <a:solidFill>
                <a:schemeClr val="bg1"/>
              </a:solidFill>
              <a:effectLst>
                <a:outerShdw blurRad="38100" dist="38100" dir="2700000" algn="tl">
                  <a:srgbClr val="000000"/>
                </a:outerShdw>
              </a:effectLst>
              <a:latin typeface="Comic Sans MS" pitchFamily="66" charset="0"/>
            </a:endParaRPr>
          </a:p>
        </p:txBody>
      </p:sp>
      <p:sp>
        <p:nvSpPr>
          <p:cNvPr id="14349" name="Text Box 13"/>
          <p:cNvSpPr txBox="1">
            <a:spLocks noChangeArrowheads="1"/>
          </p:cNvSpPr>
          <p:nvPr/>
        </p:nvSpPr>
        <p:spPr bwMode="auto">
          <a:xfrm>
            <a:off x="4140200" y="3141663"/>
            <a:ext cx="2592388" cy="519112"/>
          </a:xfrm>
          <a:prstGeom prst="rect">
            <a:avLst/>
          </a:prstGeom>
          <a:noFill/>
          <a:ln w="9525">
            <a:noFill/>
            <a:miter lim="800000"/>
            <a:headEnd/>
            <a:tailEnd/>
          </a:ln>
          <a:effectLst/>
        </p:spPr>
        <p:txBody>
          <a:bodyPr>
            <a:spAutoFit/>
          </a:bodyPr>
          <a:lstStyle/>
          <a:p>
            <a:pPr>
              <a:spcBef>
                <a:spcPct val="50000"/>
              </a:spcBef>
            </a:pPr>
            <a:r>
              <a:rPr lang="en-GB" sz="2800" b="1" dirty="0">
                <a:solidFill>
                  <a:schemeClr val="bg1"/>
                </a:solidFill>
                <a:effectLst>
                  <a:outerShdw blurRad="38100" dist="38100" dir="2700000" algn="tl">
                    <a:srgbClr val="000000"/>
                  </a:outerShdw>
                </a:effectLst>
                <a:latin typeface="Comic Sans MS" pitchFamily="66" charset="0"/>
              </a:rPr>
              <a:t>Canopy Layer</a:t>
            </a:r>
            <a:endParaRPr lang="en-US" sz="2800" b="1" dirty="0">
              <a:solidFill>
                <a:schemeClr val="bg1"/>
              </a:solidFill>
              <a:effectLst>
                <a:outerShdw blurRad="38100" dist="38100" dir="2700000" algn="tl">
                  <a:srgbClr val="000000"/>
                </a:outerShdw>
              </a:effectLst>
              <a:latin typeface="Comic Sans MS" pitchFamily="66" charset="0"/>
            </a:endParaRPr>
          </a:p>
        </p:txBody>
      </p:sp>
      <p:sp>
        <p:nvSpPr>
          <p:cNvPr id="14350" name="Text Box 14"/>
          <p:cNvSpPr txBox="1">
            <a:spLocks noChangeArrowheads="1"/>
          </p:cNvSpPr>
          <p:nvPr/>
        </p:nvSpPr>
        <p:spPr bwMode="auto">
          <a:xfrm>
            <a:off x="4067175" y="4365625"/>
            <a:ext cx="4176713" cy="519113"/>
          </a:xfrm>
          <a:prstGeom prst="rect">
            <a:avLst/>
          </a:prstGeom>
          <a:noFill/>
          <a:ln w="9525">
            <a:noFill/>
            <a:miter lim="800000"/>
            <a:headEnd/>
            <a:tailEnd/>
          </a:ln>
          <a:effectLst/>
        </p:spPr>
        <p:txBody>
          <a:bodyPr>
            <a:spAutoFit/>
          </a:bodyPr>
          <a:lstStyle/>
          <a:p>
            <a:pPr>
              <a:spcBef>
                <a:spcPct val="50000"/>
              </a:spcBef>
            </a:pPr>
            <a:r>
              <a:rPr lang="en-GB" sz="2800" b="1">
                <a:solidFill>
                  <a:schemeClr val="bg1"/>
                </a:solidFill>
                <a:effectLst>
                  <a:outerShdw blurRad="38100" dist="38100" dir="2700000" algn="tl">
                    <a:srgbClr val="000000"/>
                  </a:outerShdw>
                </a:effectLst>
                <a:latin typeface="Comic Sans MS" pitchFamily="66" charset="0"/>
              </a:rPr>
              <a:t>Understory Layer</a:t>
            </a:r>
            <a:endParaRPr lang="en-US" sz="2800" b="1">
              <a:solidFill>
                <a:schemeClr val="bg1"/>
              </a:solidFill>
              <a:effectLst>
                <a:outerShdw blurRad="38100" dist="38100" dir="2700000" algn="tl">
                  <a:srgbClr val="000000"/>
                </a:outerShdw>
              </a:effectLst>
              <a:latin typeface="Comic Sans MS" pitchFamily="66" charset="0"/>
            </a:endParaRPr>
          </a:p>
        </p:txBody>
      </p:sp>
      <p:sp>
        <p:nvSpPr>
          <p:cNvPr id="14351" name="Text Box 15"/>
          <p:cNvSpPr txBox="1">
            <a:spLocks noChangeArrowheads="1"/>
          </p:cNvSpPr>
          <p:nvPr/>
        </p:nvSpPr>
        <p:spPr bwMode="auto">
          <a:xfrm>
            <a:off x="4211638" y="5589588"/>
            <a:ext cx="4176712" cy="519112"/>
          </a:xfrm>
          <a:prstGeom prst="rect">
            <a:avLst/>
          </a:prstGeom>
          <a:noFill/>
          <a:ln w="9525">
            <a:noFill/>
            <a:miter lim="800000"/>
            <a:headEnd/>
            <a:tailEnd/>
          </a:ln>
          <a:effectLst/>
        </p:spPr>
        <p:txBody>
          <a:bodyPr>
            <a:spAutoFit/>
          </a:bodyPr>
          <a:lstStyle/>
          <a:p>
            <a:pPr>
              <a:spcBef>
                <a:spcPct val="50000"/>
              </a:spcBef>
            </a:pPr>
            <a:r>
              <a:rPr lang="en-GB" sz="2800" b="1">
                <a:solidFill>
                  <a:schemeClr val="bg1"/>
                </a:solidFill>
                <a:effectLst>
                  <a:outerShdw blurRad="38100" dist="38100" dir="2700000" algn="tl">
                    <a:srgbClr val="000000"/>
                  </a:outerShdw>
                </a:effectLst>
                <a:latin typeface="Comic Sans MS" pitchFamily="66" charset="0"/>
              </a:rPr>
              <a:t>Forest Floor</a:t>
            </a:r>
            <a:endParaRPr lang="en-US" sz="2800" b="1">
              <a:solidFill>
                <a:schemeClr val="bg1"/>
              </a:solidFill>
              <a:effectLst>
                <a:outerShdw blurRad="38100" dist="38100" dir="2700000" algn="tl">
                  <a:srgbClr val="000000"/>
                </a:outerShdw>
              </a:effectLst>
              <a:latin typeface="Comic Sans MS" pitchFamily="66" charset="0"/>
            </a:endParaRPr>
          </a:p>
        </p:txBody>
      </p:sp>
    </p:spTree>
  </p:cSld>
  <p:clrMapOvr>
    <a:masterClrMapping/>
  </p:clrMapOvr>
  <p:transition advClick="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0"/>
            <a:ext cx="8229600" cy="836613"/>
          </a:xfrm>
        </p:spPr>
        <p:txBody>
          <a:bodyPr/>
          <a:lstStyle/>
          <a:p>
            <a:r>
              <a:rPr lang="en-GB" b="1">
                <a:effectLst>
                  <a:outerShdw blurRad="38100" dist="38100" dir="2700000" algn="tl">
                    <a:srgbClr val="FFFFFF"/>
                  </a:outerShdw>
                </a:effectLst>
                <a:latin typeface="Comic Sans MS" pitchFamily="66" charset="0"/>
              </a:rPr>
              <a:t>The Layers</a:t>
            </a:r>
            <a:endParaRPr lang="en-US" b="1">
              <a:effectLst>
                <a:outerShdw blurRad="38100" dist="38100" dir="2700000" algn="tl">
                  <a:srgbClr val="FFFFFF"/>
                </a:outerShdw>
              </a:effectLst>
              <a:latin typeface="Comic Sans MS" pitchFamily="66" charset="0"/>
            </a:endParaRPr>
          </a:p>
        </p:txBody>
      </p:sp>
      <p:sp>
        <p:nvSpPr>
          <p:cNvPr id="16387" name="Rectangle 3"/>
          <p:cNvSpPr>
            <a:spLocks noGrp="1" noChangeArrowheads="1"/>
          </p:cNvSpPr>
          <p:nvPr>
            <p:ph type="body" idx="1"/>
          </p:nvPr>
        </p:nvSpPr>
        <p:spPr>
          <a:xfrm>
            <a:off x="468313" y="836613"/>
            <a:ext cx="8229600" cy="1036637"/>
          </a:xfrm>
        </p:spPr>
        <p:txBody>
          <a:bodyPr/>
          <a:lstStyle/>
          <a:p>
            <a:pPr algn="ctr">
              <a:buFontTx/>
              <a:buNone/>
            </a:pPr>
            <a:r>
              <a:rPr lang="en-GB" sz="3000">
                <a:solidFill>
                  <a:schemeClr val="bg1"/>
                </a:solidFill>
                <a:latin typeface="Comic Sans MS" pitchFamily="66" charset="0"/>
              </a:rPr>
              <a:t>There are four layers to Tropical Rainforests:</a:t>
            </a:r>
          </a:p>
        </p:txBody>
      </p:sp>
      <p:pic>
        <p:nvPicPr>
          <p:cNvPr id="16388" name="Picture 4" descr="whlay1.gif (24019 bytes)"/>
          <p:cNvPicPr>
            <a:picLocks noChangeAspect="1" noChangeArrowheads="1"/>
          </p:cNvPicPr>
          <p:nvPr/>
        </p:nvPicPr>
        <p:blipFill>
          <a:blip r:embed="rId3" cstate="print"/>
          <a:srcRect/>
          <a:stretch>
            <a:fillRect/>
          </a:stretch>
        </p:blipFill>
        <p:spPr bwMode="auto">
          <a:xfrm>
            <a:off x="684213" y="1773238"/>
            <a:ext cx="3190875" cy="1052512"/>
          </a:xfrm>
          <a:prstGeom prst="rect">
            <a:avLst/>
          </a:prstGeom>
          <a:noFill/>
        </p:spPr>
      </p:pic>
      <p:pic>
        <p:nvPicPr>
          <p:cNvPr id="16389" name="Picture 5" descr="whlay2.gif (42639 bytes)">
            <a:hlinkClick r:id="" action="ppaction://hlinkshowjump?jump=nextslide"/>
          </p:cNvPr>
          <p:cNvPicPr>
            <a:picLocks noChangeAspect="1" noChangeArrowheads="1"/>
          </p:cNvPicPr>
          <p:nvPr/>
        </p:nvPicPr>
        <p:blipFill>
          <a:blip r:embed="rId4" cstate="print"/>
          <a:srcRect/>
          <a:stretch>
            <a:fillRect/>
          </a:stretch>
        </p:blipFill>
        <p:spPr bwMode="auto">
          <a:xfrm>
            <a:off x="684213" y="2852738"/>
            <a:ext cx="3190875" cy="1238250"/>
          </a:xfrm>
          <a:prstGeom prst="rect">
            <a:avLst/>
          </a:prstGeom>
          <a:noFill/>
        </p:spPr>
      </p:pic>
      <p:pic>
        <p:nvPicPr>
          <p:cNvPr id="16390" name="Picture 6" descr="whlay3.gif (58054 bytes)"/>
          <p:cNvPicPr>
            <a:picLocks noChangeAspect="1" noChangeArrowheads="1"/>
          </p:cNvPicPr>
          <p:nvPr/>
        </p:nvPicPr>
        <p:blipFill>
          <a:blip r:embed="rId5" cstate="print"/>
          <a:srcRect/>
          <a:stretch>
            <a:fillRect/>
          </a:stretch>
        </p:blipFill>
        <p:spPr bwMode="auto">
          <a:xfrm>
            <a:off x="684213" y="4076700"/>
            <a:ext cx="3190875" cy="1238250"/>
          </a:xfrm>
          <a:prstGeom prst="rect">
            <a:avLst/>
          </a:prstGeom>
          <a:noFill/>
        </p:spPr>
      </p:pic>
      <p:pic>
        <p:nvPicPr>
          <p:cNvPr id="16391" name="Picture 7" descr="whlay4.gif (47267 bytes)"/>
          <p:cNvPicPr>
            <a:picLocks noChangeAspect="1" noChangeArrowheads="1"/>
          </p:cNvPicPr>
          <p:nvPr/>
        </p:nvPicPr>
        <p:blipFill>
          <a:blip r:embed="rId6" cstate="print"/>
          <a:srcRect/>
          <a:stretch>
            <a:fillRect/>
          </a:stretch>
        </p:blipFill>
        <p:spPr bwMode="auto">
          <a:xfrm>
            <a:off x="684213" y="5300663"/>
            <a:ext cx="3190875" cy="1238250"/>
          </a:xfrm>
          <a:prstGeom prst="rect">
            <a:avLst/>
          </a:prstGeom>
          <a:noFill/>
        </p:spPr>
      </p:pic>
      <p:sp>
        <p:nvSpPr>
          <p:cNvPr id="16392" name="Text Box 8"/>
          <p:cNvSpPr txBox="1">
            <a:spLocks noChangeArrowheads="1"/>
          </p:cNvSpPr>
          <p:nvPr/>
        </p:nvSpPr>
        <p:spPr bwMode="auto">
          <a:xfrm>
            <a:off x="4067175" y="2060575"/>
            <a:ext cx="4176713" cy="519113"/>
          </a:xfrm>
          <a:prstGeom prst="rect">
            <a:avLst/>
          </a:prstGeom>
          <a:noFill/>
          <a:ln w="9525">
            <a:noFill/>
            <a:miter lim="800000"/>
            <a:headEnd/>
            <a:tailEnd/>
          </a:ln>
          <a:effectLst/>
        </p:spPr>
        <p:txBody>
          <a:bodyPr>
            <a:spAutoFit/>
          </a:bodyPr>
          <a:lstStyle/>
          <a:p>
            <a:pPr>
              <a:spcBef>
                <a:spcPct val="50000"/>
              </a:spcBef>
            </a:pPr>
            <a:r>
              <a:rPr lang="en-GB" sz="2800" b="1">
                <a:solidFill>
                  <a:schemeClr val="bg1"/>
                </a:solidFill>
                <a:effectLst>
                  <a:outerShdw blurRad="38100" dist="38100" dir="2700000" algn="tl">
                    <a:srgbClr val="000000"/>
                  </a:outerShdw>
                </a:effectLst>
                <a:latin typeface="Comic Sans MS" pitchFamily="66" charset="0"/>
              </a:rPr>
              <a:t>Emergent Layer</a:t>
            </a:r>
            <a:endParaRPr lang="en-US" sz="2800" b="1">
              <a:solidFill>
                <a:schemeClr val="bg1"/>
              </a:solidFill>
              <a:effectLst>
                <a:outerShdw blurRad="38100" dist="38100" dir="2700000" algn="tl">
                  <a:srgbClr val="000000"/>
                </a:outerShdw>
              </a:effectLst>
              <a:latin typeface="Comic Sans MS" pitchFamily="66" charset="0"/>
            </a:endParaRPr>
          </a:p>
        </p:txBody>
      </p:sp>
      <p:sp>
        <p:nvSpPr>
          <p:cNvPr id="16396" name="Text Box 12"/>
          <p:cNvSpPr txBox="1">
            <a:spLocks noChangeArrowheads="1"/>
          </p:cNvSpPr>
          <p:nvPr/>
        </p:nvSpPr>
        <p:spPr bwMode="auto">
          <a:xfrm>
            <a:off x="4140200" y="2852738"/>
            <a:ext cx="4464050" cy="3170099"/>
          </a:xfrm>
          <a:prstGeom prst="rect">
            <a:avLst/>
          </a:prstGeom>
          <a:noFill/>
          <a:ln w="9525">
            <a:noFill/>
            <a:miter lim="800000"/>
            <a:headEnd/>
            <a:tailEnd/>
          </a:ln>
          <a:effectLst/>
        </p:spPr>
        <p:txBody>
          <a:bodyPr>
            <a:spAutoFit/>
          </a:bodyPr>
          <a:lstStyle/>
          <a:p>
            <a:pPr>
              <a:spcBef>
                <a:spcPct val="50000"/>
              </a:spcBef>
            </a:pPr>
            <a:r>
              <a:rPr lang="en-GB" sz="2000" dirty="0">
                <a:solidFill>
                  <a:schemeClr val="bg1"/>
                </a:solidFill>
                <a:latin typeface="Comic Sans MS" pitchFamily="66" charset="0"/>
              </a:rPr>
              <a:t>This is the top layer.  </a:t>
            </a:r>
          </a:p>
          <a:p>
            <a:pPr>
              <a:spcBef>
                <a:spcPct val="50000"/>
              </a:spcBef>
            </a:pPr>
            <a:r>
              <a:rPr lang="en-GB" sz="2000" dirty="0">
                <a:solidFill>
                  <a:schemeClr val="bg1"/>
                </a:solidFill>
                <a:latin typeface="Comic Sans MS" pitchFamily="66" charset="0"/>
              </a:rPr>
              <a:t>Tall trees as high as 240 feet make up this layer. </a:t>
            </a:r>
            <a:endParaRPr lang="en-US" sz="2000" dirty="0">
              <a:solidFill>
                <a:schemeClr val="bg1"/>
              </a:solidFill>
              <a:latin typeface="Comic Sans MS" pitchFamily="66" charset="0"/>
            </a:endParaRPr>
          </a:p>
          <a:p>
            <a:pPr>
              <a:spcBef>
                <a:spcPct val="50000"/>
              </a:spcBef>
            </a:pPr>
            <a:r>
              <a:rPr lang="en-GB" sz="2000" dirty="0">
                <a:solidFill>
                  <a:schemeClr val="bg1"/>
                </a:solidFill>
                <a:latin typeface="Comic Sans MS" pitchFamily="66" charset="0"/>
              </a:rPr>
              <a:t>This layer gets the most sunlight, and the most rain.</a:t>
            </a:r>
          </a:p>
          <a:p>
            <a:pPr>
              <a:spcBef>
                <a:spcPct val="50000"/>
              </a:spcBef>
            </a:pPr>
            <a:r>
              <a:rPr lang="en-GB" sz="2000" dirty="0">
                <a:solidFill>
                  <a:schemeClr val="bg1"/>
                </a:solidFill>
                <a:latin typeface="Comic Sans MS" pitchFamily="66" charset="0"/>
              </a:rPr>
              <a:t>It is where animals like butterflies, bids, eagles and bats live.  </a:t>
            </a:r>
          </a:p>
          <a:p>
            <a:pPr>
              <a:spcBef>
                <a:spcPct val="50000"/>
              </a:spcBef>
            </a:pPr>
            <a:endParaRPr lang="en-GB" sz="2000" dirty="0">
              <a:solidFill>
                <a:schemeClr val="bg1"/>
              </a:solidFill>
            </a:endParaRPr>
          </a:p>
        </p:txBody>
      </p:sp>
      <p:sp>
        <p:nvSpPr>
          <p:cNvPr id="16397" name="Rectangle 13"/>
          <p:cNvSpPr>
            <a:spLocks noChangeArrowheads="1"/>
          </p:cNvSpPr>
          <p:nvPr/>
        </p:nvSpPr>
        <p:spPr bwMode="auto">
          <a:xfrm>
            <a:off x="684213" y="1773238"/>
            <a:ext cx="3167062" cy="1079500"/>
          </a:xfrm>
          <a:prstGeom prst="rect">
            <a:avLst/>
          </a:prstGeom>
          <a:noFill/>
          <a:ln w="50800">
            <a:solidFill>
              <a:srgbClr val="FFCC00"/>
            </a:solidFill>
            <a:miter lim="800000"/>
            <a:headEnd/>
            <a:tailEnd/>
          </a:ln>
          <a:effectLst/>
        </p:spPr>
        <p:txBody>
          <a:bodyPr wrap="none" anchor="ctr"/>
          <a:lstStyle/>
          <a:p>
            <a:endParaRPr lang="en-GB"/>
          </a:p>
        </p:txBody>
      </p:sp>
    </p:spTree>
  </p:cSld>
  <p:clrMapOvr>
    <a:masterClrMapping/>
  </p:clrMapOvr>
  <p:transition advClick="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0"/>
            <a:ext cx="8229600" cy="836613"/>
          </a:xfrm>
        </p:spPr>
        <p:txBody>
          <a:bodyPr/>
          <a:lstStyle/>
          <a:p>
            <a:r>
              <a:rPr lang="en-GB" b="1">
                <a:effectLst>
                  <a:outerShdw blurRad="38100" dist="38100" dir="2700000" algn="tl">
                    <a:srgbClr val="FFFFFF"/>
                  </a:outerShdw>
                </a:effectLst>
                <a:latin typeface="Comic Sans MS" pitchFamily="66" charset="0"/>
              </a:rPr>
              <a:t>The Layers</a:t>
            </a:r>
            <a:endParaRPr lang="en-US" b="1">
              <a:effectLst>
                <a:outerShdw blurRad="38100" dist="38100" dir="2700000" algn="tl">
                  <a:srgbClr val="FFFFFF"/>
                </a:outerShdw>
              </a:effectLst>
              <a:latin typeface="Comic Sans MS" pitchFamily="66" charset="0"/>
            </a:endParaRPr>
          </a:p>
        </p:txBody>
      </p:sp>
      <p:sp>
        <p:nvSpPr>
          <p:cNvPr id="17411" name="Rectangle 3"/>
          <p:cNvSpPr>
            <a:spLocks noGrp="1" noChangeArrowheads="1"/>
          </p:cNvSpPr>
          <p:nvPr>
            <p:ph type="body" idx="1"/>
          </p:nvPr>
        </p:nvSpPr>
        <p:spPr>
          <a:xfrm>
            <a:off x="468313" y="836613"/>
            <a:ext cx="8229600" cy="1036637"/>
          </a:xfrm>
        </p:spPr>
        <p:txBody>
          <a:bodyPr/>
          <a:lstStyle/>
          <a:p>
            <a:pPr algn="ctr">
              <a:buFontTx/>
              <a:buNone/>
            </a:pPr>
            <a:r>
              <a:rPr lang="en-GB" sz="3000">
                <a:solidFill>
                  <a:schemeClr val="bg1"/>
                </a:solidFill>
                <a:latin typeface="Comic Sans MS" pitchFamily="66" charset="0"/>
              </a:rPr>
              <a:t>There are four layers to Tropical Rainforests:</a:t>
            </a:r>
          </a:p>
        </p:txBody>
      </p:sp>
      <p:pic>
        <p:nvPicPr>
          <p:cNvPr id="17412" name="Picture 4" descr="whlay1.gif (24019 bytes)"/>
          <p:cNvPicPr>
            <a:picLocks noChangeAspect="1" noChangeArrowheads="1"/>
          </p:cNvPicPr>
          <p:nvPr/>
        </p:nvPicPr>
        <p:blipFill>
          <a:blip r:embed="rId3" cstate="print"/>
          <a:srcRect/>
          <a:stretch>
            <a:fillRect/>
          </a:stretch>
        </p:blipFill>
        <p:spPr bwMode="auto">
          <a:xfrm>
            <a:off x="684213" y="1773238"/>
            <a:ext cx="3190875" cy="1052512"/>
          </a:xfrm>
          <a:prstGeom prst="rect">
            <a:avLst/>
          </a:prstGeom>
          <a:noFill/>
        </p:spPr>
      </p:pic>
      <p:pic>
        <p:nvPicPr>
          <p:cNvPr id="17413" name="Picture 5" descr="whlay2.gif (42639 bytes)"/>
          <p:cNvPicPr>
            <a:picLocks noChangeAspect="1" noChangeArrowheads="1"/>
          </p:cNvPicPr>
          <p:nvPr/>
        </p:nvPicPr>
        <p:blipFill>
          <a:blip r:embed="rId4" cstate="print"/>
          <a:srcRect/>
          <a:stretch>
            <a:fillRect/>
          </a:stretch>
        </p:blipFill>
        <p:spPr bwMode="auto">
          <a:xfrm>
            <a:off x="684213" y="2852738"/>
            <a:ext cx="3190875" cy="1238250"/>
          </a:xfrm>
          <a:prstGeom prst="rect">
            <a:avLst/>
          </a:prstGeom>
          <a:noFill/>
        </p:spPr>
      </p:pic>
      <p:pic>
        <p:nvPicPr>
          <p:cNvPr id="17414" name="Picture 6" descr="whlay3.gif (58054 bytes)">
            <a:hlinkClick r:id="" action="ppaction://hlinkshowjump?jump=nextslide"/>
          </p:cNvPr>
          <p:cNvPicPr>
            <a:picLocks noChangeAspect="1" noChangeArrowheads="1"/>
          </p:cNvPicPr>
          <p:nvPr/>
        </p:nvPicPr>
        <p:blipFill>
          <a:blip r:embed="rId5" cstate="print"/>
          <a:srcRect/>
          <a:stretch>
            <a:fillRect/>
          </a:stretch>
        </p:blipFill>
        <p:spPr bwMode="auto">
          <a:xfrm>
            <a:off x="684213" y="4076700"/>
            <a:ext cx="3190875" cy="1238250"/>
          </a:xfrm>
          <a:prstGeom prst="rect">
            <a:avLst/>
          </a:prstGeom>
          <a:noFill/>
        </p:spPr>
      </p:pic>
      <p:pic>
        <p:nvPicPr>
          <p:cNvPr id="17415" name="Picture 7" descr="whlay4.gif (47267 bytes)"/>
          <p:cNvPicPr>
            <a:picLocks noChangeAspect="1" noChangeArrowheads="1"/>
          </p:cNvPicPr>
          <p:nvPr/>
        </p:nvPicPr>
        <p:blipFill>
          <a:blip r:embed="rId6" cstate="print"/>
          <a:srcRect/>
          <a:stretch>
            <a:fillRect/>
          </a:stretch>
        </p:blipFill>
        <p:spPr bwMode="auto">
          <a:xfrm>
            <a:off x="684213" y="5300663"/>
            <a:ext cx="3190875" cy="1238250"/>
          </a:xfrm>
          <a:prstGeom prst="rect">
            <a:avLst/>
          </a:prstGeom>
          <a:noFill/>
        </p:spPr>
      </p:pic>
      <p:sp>
        <p:nvSpPr>
          <p:cNvPr id="17418" name="Rectangle 10"/>
          <p:cNvSpPr>
            <a:spLocks noChangeArrowheads="1"/>
          </p:cNvSpPr>
          <p:nvPr/>
        </p:nvSpPr>
        <p:spPr bwMode="auto">
          <a:xfrm>
            <a:off x="684213" y="2852738"/>
            <a:ext cx="3167062" cy="1296987"/>
          </a:xfrm>
          <a:prstGeom prst="rect">
            <a:avLst/>
          </a:prstGeom>
          <a:noFill/>
          <a:ln w="50800">
            <a:solidFill>
              <a:srgbClr val="FFCC00"/>
            </a:solidFill>
            <a:miter lim="800000"/>
            <a:headEnd/>
            <a:tailEnd/>
          </a:ln>
          <a:effectLst/>
        </p:spPr>
        <p:txBody>
          <a:bodyPr wrap="none" anchor="ctr"/>
          <a:lstStyle/>
          <a:p>
            <a:endParaRPr lang="en-GB"/>
          </a:p>
        </p:txBody>
      </p:sp>
      <p:sp>
        <p:nvSpPr>
          <p:cNvPr id="17419" name="Text Box 11"/>
          <p:cNvSpPr txBox="1">
            <a:spLocks noChangeArrowheads="1"/>
          </p:cNvSpPr>
          <p:nvPr/>
        </p:nvSpPr>
        <p:spPr bwMode="auto">
          <a:xfrm>
            <a:off x="4067944" y="2348880"/>
            <a:ext cx="2592388" cy="519112"/>
          </a:xfrm>
          <a:prstGeom prst="rect">
            <a:avLst/>
          </a:prstGeom>
          <a:noFill/>
          <a:ln w="9525">
            <a:noFill/>
            <a:miter lim="800000"/>
            <a:headEnd/>
            <a:tailEnd/>
          </a:ln>
          <a:effectLst/>
        </p:spPr>
        <p:txBody>
          <a:bodyPr>
            <a:spAutoFit/>
          </a:bodyPr>
          <a:lstStyle/>
          <a:p>
            <a:pPr>
              <a:spcBef>
                <a:spcPct val="50000"/>
              </a:spcBef>
            </a:pPr>
            <a:r>
              <a:rPr lang="en-GB" sz="2800" b="1" dirty="0">
                <a:solidFill>
                  <a:schemeClr val="bg1"/>
                </a:solidFill>
                <a:effectLst>
                  <a:outerShdw blurRad="38100" dist="38100" dir="2700000" algn="tl">
                    <a:srgbClr val="000000"/>
                  </a:outerShdw>
                </a:effectLst>
                <a:latin typeface="Comic Sans MS" pitchFamily="66" charset="0"/>
              </a:rPr>
              <a:t>Canopy Layer</a:t>
            </a:r>
            <a:endParaRPr lang="en-US" sz="2800" b="1" dirty="0">
              <a:solidFill>
                <a:schemeClr val="bg1"/>
              </a:solidFill>
              <a:effectLst>
                <a:outerShdw blurRad="38100" dist="38100" dir="2700000" algn="tl">
                  <a:srgbClr val="000000"/>
                </a:outerShdw>
              </a:effectLst>
              <a:latin typeface="Comic Sans MS" pitchFamily="66" charset="0"/>
            </a:endParaRPr>
          </a:p>
        </p:txBody>
      </p:sp>
      <p:sp>
        <p:nvSpPr>
          <p:cNvPr id="17420" name="Rectangle 12"/>
          <p:cNvSpPr>
            <a:spLocks noChangeArrowheads="1"/>
          </p:cNvSpPr>
          <p:nvPr/>
        </p:nvSpPr>
        <p:spPr bwMode="auto">
          <a:xfrm>
            <a:off x="4211638" y="2924944"/>
            <a:ext cx="3744912" cy="3693319"/>
          </a:xfrm>
          <a:prstGeom prst="rect">
            <a:avLst/>
          </a:prstGeom>
          <a:noFill/>
          <a:ln w="9525">
            <a:noFill/>
            <a:miter lim="800000"/>
            <a:headEnd/>
            <a:tailEnd/>
          </a:ln>
          <a:effectLst/>
        </p:spPr>
        <p:txBody>
          <a:bodyPr wrap="square">
            <a:spAutoFit/>
          </a:bodyPr>
          <a:lstStyle/>
          <a:p>
            <a:pPr>
              <a:spcBef>
                <a:spcPct val="50000"/>
              </a:spcBef>
            </a:pPr>
            <a:r>
              <a:rPr lang="en-GB" dirty="0">
                <a:solidFill>
                  <a:schemeClr val="bg1"/>
                </a:solidFill>
              </a:rPr>
              <a:t>This is the second layer. It forms a roof over the rest of the Rainforest.   </a:t>
            </a:r>
          </a:p>
          <a:p>
            <a:pPr>
              <a:spcBef>
                <a:spcPct val="50000"/>
              </a:spcBef>
            </a:pPr>
            <a:r>
              <a:rPr lang="en-GB" dirty="0">
                <a:solidFill>
                  <a:schemeClr val="bg1"/>
                </a:solidFill>
              </a:rPr>
              <a:t>90% of the rainforest animals live here.</a:t>
            </a:r>
          </a:p>
          <a:p>
            <a:pPr>
              <a:spcBef>
                <a:spcPct val="50000"/>
              </a:spcBef>
            </a:pPr>
            <a:r>
              <a:rPr lang="en-GB" dirty="0">
                <a:solidFill>
                  <a:schemeClr val="bg1"/>
                </a:solidFill>
              </a:rPr>
              <a:t>Lots of animals live here because it has plenty of food, and is easy to hide in. </a:t>
            </a:r>
          </a:p>
          <a:p>
            <a:pPr>
              <a:spcBef>
                <a:spcPct val="50000"/>
              </a:spcBef>
            </a:pPr>
            <a:r>
              <a:rPr lang="en-GB" dirty="0">
                <a:solidFill>
                  <a:schemeClr val="bg1"/>
                </a:solidFill>
              </a:rPr>
              <a:t>You will find; snakes, toucans, tree frogs, monkeys and sloths living in this layer. </a:t>
            </a:r>
          </a:p>
          <a:p>
            <a:pPr>
              <a:spcBef>
                <a:spcPct val="50000"/>
              </a:spcBef>
            </a:pPr>
            <a:endParaRPr lang="en-GB" dirty="0">
              <a:solidFill>
                <a:schemeClr val="bg1"/>
              </a:solidFill>
            </a:endParaRPr>
          </a:p>
        </p:txBody>
      </p:sp>
    </p:spTree>
  </p:cSld>
  <p:clrMapOvr>
    <a:masterClrMapping/>
  </p:clrMapOvr>
  <p:transition advClick="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0"/>
            <a:ext cx="8229600" cy="836613"/>
          </a:xfrm>
        </p:spPr>
        <p:txBody>
          <a:bodyPr/>
          <a:lstStyle/>
          <a:p>
            <a:r>
              <a:rPr lang="en-GB" b="1">
                <a:effectLst>
                  <a:outerShdw blurRad="38100" dist="38100" dir="2700000" algn="tl">
                    <a:srgbClr val="FFFFFF"/>
                  </a:outerShdw>
                </a:effectLst>
                <a:latin typeface="Comic Sans MS" pitchFamily="66" charset="0"/>
              </a:rPr>
              <a:t>The Layers</a:t>
            </a:r>
            <a:endParaRPr lang="en-US" b="1">
              <a:effectLst>
                <a:outerShdw blurRad="38100" dist="38100" dir="2700000" algn="tl">
                  <a:srgbClr val="FFFFFF"/>
                </a:outerShdw>
              </a:effectLst>
              <a:latin typeface="Comic Sans MS" pitchFamily="66" charset="0"/>
            </a:endParaRPr>
          </a:p>
        </p:txBody>
      </p:sp>
      <p:sp>
        <p:nvSpPr>
          <p:cNvPr id="18435" name="Rectangle 3"/>
          <p:cNvSpPr>
            <a:spLocks noGrp="1" noChangeArrowheads="1"/>
          </p:cNvSpPr>
          <p:nvPr>
            <p:ph type="body" idx="1"/>
          </p:nvPr>
        </p:nvSpPr>
        <p:spPr>
          <a:xfrm>
            <a:off x="468313" y="836613"/>
            <a:ext cx="8229600" cy="1036637"/>
          </a:xfrm>
        </p:spPr>
        <p:txBody>
          <a:bodyPr/>
          <a:lstStyle/>
          <a:p>
            <a:pPr algn="ctr">
              <a:buFontTx/>
              <a:buNone/>
            </a:pPr>
            <a:r>
              <a:rPr lang="en-GB" sz="3000">
                <a:solidFill>
                  <a:schemeClr val="bg1"/>
                </a:solidFill>
                <a:latin typeface="Comic Sans MS" pitchFamily="66" charset="0"/>
              </a:rPr>
              <a:t>There are four layers to Tropical Rainforests:</a:t>
            </a:r>
          </a:p>
        </p:txBody>
      </p:sp>
      <p:pic>
        <p:nvPicPr>
          <p:cNvPr id="18436" name="Picture 4" descr="whlay1.gif (24019 bytes)"/>
          <p:cNvPicPr>
            <a:picLocks noChangeAspect="1" noChangeArrowheads="1"/>
          </p:cNvPicPr>
          <p:nvPr/>
        </p:nvPicPr>
        <p:blipFill>
          <a:blip r:embed="rId3" cstate="print"/>
          <a:srcRect/>
          <a:stretch>
            <a:fillRect/>
          </a:stretch>
        </p:blipFill>
        <p:spPr bwMode="auto">
          <a:xfrm>
            <a:off x="684213" y="1773238"/>
            <a:ext cx="3190875" cy="1052512"/>
          </a:xfrm>
          <a:prstGeom prst="rect">
            <a:avLst/>
          </a:prstGeom>
          <a:noFill/>
        </p:spPr>
      </p:pic>
      <p:pic>
        <p:nvPicPr>
          <p:cNvPr id="18437" name="Picture 5" descr="whlay2.gif (42639 bytes)"/>
          <p:cNvPicPr>
            <a:picLocks noChangeAspect="1" noChangeArrowheads="1"/>
          </p:cNvPicPr>
          <p:nvPr/>
        </p:nvPicPr>
        <p:blipFill>
          <a:blip r:embed="rId4" cstate="print"/>
          <a:srcRect/>
          <a:stretch>
            <a:fillRect/>
          </a:stretch>
        </p:blipFill>
        <p:spPr bwMode="auto">
          <a:xfrm>
            <a:off x="684213" y="2852738"/>
            <a:ext cx="3190875" cy="1238250"/>
          </a:xfrm>
          <a:prstGeom prst="rect">
            <a:avLst/>
          </a:prstGeom>
          <a:noFill/>
        </p:spPr>
      </p:pic>
      <p:pic>
        <p:nvPicPr>
          <p:cNvPr id="18438" name="Picture 6" descr="whlay3.gif (58054 bytes)"/>
          <p:cNvPicPr>
            <a:picLocks noChangeAspect="1" noChangeArrowheads="1"/>
          </p:cNvPicPr>
          <p:nvPr/>
        </p:nvPicPr>
        <p:blipFill>
          <a:blip r:embed="rId5" cstate="print"/>
          <a:srcRect/>
          <a:stretch>
            <a:fillRect/>
          </a:stretch>
        </p:blipFill>
        <p:spPr bwMode="auto">
          <a:xfrm>
            <a:off x="684213" y="4076700"/>
            <a:ext cx="3190875" cy="1238250"/>
          </a:xfrm>
          <a:prstGeom prst="rect">
            <a:avLst/>
          </a:prstGeom>
          <a:noFill/>
        </p:spPr>
      </p:pic>
      <p:pic>
        <p:nvPicPr>
          <p:cNvPr id="18439" name="Picture 7" descr="whlay4.gif (47267 bytes)">
            <a:hlinkClick r:id="" action="ppaction://hlinkshowjump?jump=nextslide"/>
          </p:cNvPr>
          <p:cNvPicPr>
            <a:picLocks noChangeAspect="1" noChangeArrowheads="1"/>
          </p:cNvPicPr>
          <p:nvPr/>
        </p:nvPicPr>
        <p:blipFill>
          <a:blip r:embed="rId6" cstate="print"/>
          <a:srcRect/>
          <a:stretch>
            <a:fillRect/>
          </a:stretch>
        </p:blipFill>
        <p:spPr bwMode="auto">
          <a:xfrm>
            <a:off x="684213" y="5300663"/>
            <a:ext cx="3190875" cy="1238250"/>
          </a:xfrm>
          <a:prstGeom prst="rect">
            <a:avLst/>
          </a:prstGeom>
          <a:noFill/>
        </p:spPr>
      </p:pic>
      <p:sp>
        <p:nvSpPr>
          <p:cNvPr id="18440" name="Rectangle 8"/>
          <p:cNvSpPr>
            <a:spLocks noChangeArrowheads="1"/>
          </p:cNvSpPr>
          <p:nvPr/>
        </p:nvSpPr>
        <p:spPr bwMode="auto">
          <a:xfrm>
            <a:off x="684213" y="4076700"/>
            <a:ext cx="3167062" cy="1223963"/>
          </a:xfrm>
          <a:prstGeom prst="rect">
            <a:avLst/>
          </a:prstGeom>
          <a:noFill/>
          <a:ln w="50800">
            <a:solidFill>
              <a:srgbClr val="FFCC00"/>
            </a:solidFill>
            <a:miter lim="800000"/>
            <a:headEnd/>
            <a:tailEnd/>
          </a:ln>
          <a:effectLst/>
        </p:spPr>
        <p:txBody>
          <a:bodyPr wrap="none" anchor="ctr"/>
          <a:lstStyle/>
          <a:p>
            <a:endParaRPr lang="en-GB"/>
          </a:p>
        </p:txBody>
      </p:sp>
      <p:sp>
        <p:nvSpPr>
          <p:cNvPr id="18443" name="Text Box 11"/>
          <p:cNvSpPr txBox="1">
            <a:spLocks noChangeArrowheads="1"/>
          </p:cNvSpPr>
          <p:nvPr/>
        </p:nvSpPr>
        <p:spPr bwMode="auto">
          <a:xfrm>
            <a:off x="3875088" y="2290762"/>
            <a:ext cx="4176713" cy="519113"/>
          </a:xfrm>
          <a:prstGeom prst="rect">
            <a:avLst/>
          </a:prstGeom>
          <a:noFill/>
          <a:ln w="9525">
            <a:noFill/>
            <a:miter lim="800000"/>
            <a:headEnd/>
            <a:tailEnd/>
          </a:ln>
          <a:effectLst/>
        </p:spPr>
        <p:txBody>
          <a:bodyPr>
            <a:spAutoFit/>
          </a:bodyPr>
          <a:lstStyle/>
          <a:p>
            <a:pPr>
              <a:spcBef>
                <a:spcPct val="50000"/>
              </a:spcBef>
            </a:pPr>
            <a:r>
              <a:rPr lang="en-GB" sz="2800" b="1" dirty="0">
                <a:solidFill>
                  <a:schemeClr val="bg1"/>
                </a:solidFill>
                <a:effectLst>
                  <a:outerShdw blurRad="38100" dist="38100" dir="2700000" algn="tl">
                    <a:srgbClr val="000000"/>
                  </a:outerShdw>
                </a:effectLst>
                <a:latin typeface="Comic Sans MS" pitchFamily="66" charset="0"/>
              </a:rPr>
              <a:t>Understory Layer</a:t>
            </a:r>
            <a:endParaRPr lang="en-US" sz="2800" b="1" dirty="0">
              <a:solidFill>
                <a:schemeClr val="bg1"/>
              </a:solidFill>
              <a:effectLst>
                <a:outerShdw blurRad="38100" dist="38100" dir="2700000" algn="tl">
                  <a:srgbClr val="000000"/>
                </a:outerShdw>
              </a:effectLst>
              <a:latin typeface="Comic Sans MS" pitchFamily="66" charset="0"/>
            </a:endParaRPr>
          </a:p>
        </p:txBody>
      </p:sp>
      <p:sp>
        <p:nvSpPr>
          <p:cNvPr id="18444" name="Rectangle 12"/>
          <p:cNvSpPr>
            <a:spLocks noChangeArrowheads="1"/>
          </p:cNvSpPr>
          <p:nvPr/>
        </p:nvSpPr>
        <p:spPr bwMode="auto">
          <a:xfrm>
            <a:off x="3978456" y="3385855"/>
            <a:ext cx="4752280" cy="1754326"/>
          </a:xfrm>
          <a:prstGeom prst="rect">
            <a:avLst/>
          </a:prstGeom>
          <a:noFill/>
          <a:ln w="9525">
            <a:noFill/>
            <a:miter lim="800000"/>
            <a:headEnd/>
            <a:tailEnd/>
          </a:ln>
          <a:effectLst/>
        </p:spPr>
        <p:txBody>
          <a:bodyPr wrap="square">
            <a:spAutoFit/>
          </a:bodyPr>
          <a:lstStyle/>
          <a:p>
            <a:pPr>
              <a:spcBef>
                <a:spcPct val="50000"/>
              </a:spcBef>
            </a:pPr>
            <a:r>
              <a:rPr lang="en-GB" dirty="0">
                <a:solidFill>
                  <a:schemeClr val="bg1"/>
                </a:solidFill>
              </a:rPr>
              <a:t>Very little light gets to this area, so the plants have big leaves to reach the sunlight.  </a:t>
            </a:r>
          </a:p>
          <a:p>
            <a:pPr>
              <a:spcBef>
                <a:spcPct val="50000"/>
              </a:spcBef>
            </a:pPr>
            <a:r>
              <a:rPr lang="en-GB" dirty="0">
                <a:solidFill>
                  <a:schemeClr val="bg1"/>
                </a:solidFill>
              </a:rPr>
              <a:t>It is very humid.</a:t>
            </a:r>
          </a:p>
          <a:p>
            <a:pPr>
              <a:spcBef>
                <a:spcPct val="50000"/>
              </a:spcBef>
            </a:pPr>
            <a:r>
              <a:rPr lang="en-GB" dirty="0">
                <a:solidFill>
                  <a:schemeClr val="bg1"/>
                </a:solidFill>
              </a:rPr>
              <a:t>Animals like Jaguars, snakes and lizards live here.  There are also lots of insects.</a:t>
            </a:r>
          </a:p>
        </p:txBody>
      </p:sp>
    </p:spTree>
  </p:cSld>
  <p:clrMapOvr>
    <a:masterClrMapping/>
  </p:clrMapOvr>
  <p:transition advClick="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0"/>
            <a:ext cx="8229600" cy="836613"/>
          </a:xfrm>
        </p:spPr>
        <p:txBody>
          <a:bodyPr/>
          <a:lstStyle/>
          <a:p>
            <a:r>
              <a:rPr lang="en-GB" b="1">
                <a:effectLst>
                  <a:outerShdw blurRad="38100" dist="38100" dir="2700000" algn="tl">
                    <a:srgbClr val="FFFFFF"/>
                  </a:outerShdw>
                </a:effectLst>
                <a:latin typeface="Comic Sans MS" pitchFamily="66" charset="0"/>
              </a:rPr>
              <a:t>The Layers</a:t>
            </a:r>
            <a:endParaRPr lang="en-US" b="1">
              <a:effectLst>
                <a:outerShdw blurRad="38100" dist="38100" dir="2700000" algn="tl">
                  <a:srgbClr val="FFFFFF"/>
                </a:outerShdw>
              </a:effectLst>
              <a:latin typeface="Comic Sans MS" pitchFamily="66" charset="0"/>
            </a:endParaRPr>
          </a:p>
        </p:txBody>
      </p:sp>
      <p:sp>
        <p:nvSpPr>
          <p:cNvPr id="18435" name="Rectangle 3"/>
          <p:cNvSpPr>
            <a:spLocks noGrp="1" noChangeArrowheads="1"/>
          </p:cNvSpPr>
          <p:nvPr>
            <p:ph type="body" idx="1"/>
          </p:nvPr>
        </p:nvSpPr>
        <p:spPr>
          <a:xfrm>
            <a:off x="468313" y="836613"/>
            <a:ext cx="8229600" cy="1036637"/>
          </a:xfrm>
        </p:spPr>
        <p:txBody>
          <a:bodyPr/>
          <a:lstStyle/>
          <a:p>
            <a:pPr algn="ctr">
              <a:buFontTx/>
              <a:buNone/>
            </a:pPr>
            <a:r>
              <a:rPr lang="en-GB" sz="3000">
                <a:solidFill>
                  <a:schemeClr val="bg1"/>
                </a:solidFill>
                <a:latin typeface="Comic Sans MS" pitchFamily="66" charset="0"/>
              </a:rPr>
              <a:t>There are four layers to Tropical Rainforests:</a:t>
            </a:r>
          </a:p>
        </p:txBody>
      </p:sp>
      <p:pic>
        <p:nvPicPr>
          <p:cNvPr id="18436" name="Picture 4" descr="whlay1.gif (24019 bytes)"/>
          <p:cNvPicPr>
            <a:picLocks noChangeAspect="1" noChangeArrowheads="1"/>
          </p:cNvPicPr>
          <p:nvPr/>
        </p:nvPicPr>
        <p:blipFill>
          <a:blip r:embed="rId3" cstate="print"/>
          <a:srcRect/>
          <a:stretch>
            <a:fillRect/>
          </a:stretch>
        </p:blipFill>
        <p:spPr bwMode="auto">
          <a:xfrm>
            <a:off x="684213" y="1773238"/>
            <a:ext cx="3190875" cy="1052512"/>
          </a:xfrm>
          <a:prstGeom prst="rect">
            <a:avLst/>
          </a:prstGeom>
          <a:noFill/>
        </p:spPr>
      </p:pic>
      <p:pic>
        <p:nvPicPr>
          <p:cNvPr id="18437" name="Picture 5" descr="whlay2.gif (42639 bytes)"/>
          <p:cNvPicPr>
            <a:picLocks noChangeAspect="1" noChangeArrowheads="1"/>
          </p:cNvPicPr>
          <p:nvPr/>
        </p:nvPicPr>
        <p:blipFill>
          <a:blip r:embed="rId4" cstate="print"/>
          <a:srcRect/>
          <a:stretch>
            <a:fillRect/>
          </a:stretch>
        </p:blipFill>
        <p:spPr bwMode="auto">
          <a:xfrm>
            <a:off x="684213" y="2852738"/>
            <a:ext cx="3190875" cy="1238250"/>
          </a:xfrm>
          <a:prstGeom prst="rect">
            <a:avLst/>
          </a:prstGeom>
          <a:noFill/>
        </p:spPr>
      </p:pic>
      <p:pic>
        <p:nvPicPr>
          <p:cNvPr id="18438" name="Picture 6" descr="whlay3.gif (58054 bytes)"/>
          <p:cNvPicPr>
            <a:picLocks noChangeAspect="1" noChangeArrowheads="1"/>
          </p:cNvPicPr>
          <p:nvPr/>
        </p:nvPicPr>
        <p:blipFill>
          <a:blip r:embed="rId5" cstate="print"/>
          <a:srcRect/>
          <a:stretch>
            <a:fillRect/>
          </a:stretch>
        </p:blipFill>
        <p:spPr bwMode="auto">
          <a:xfrm>
            <a:off x="683568" y="4077072"/>
            <a:ext cx="3190875" cy="1238250"/>
          </a:xfrm>
          <a:prstGeom prst="rect">
            <a:avLst/>
          </a:prstGeom>
          <a:noFill/>
        </p:spPr>
      </p:pic>
      <p:pic>
        <p:nvPicPr>
          <p:cNvPr id="18439" name="Picture 7" descr="whlay4.gif (47267 bytes)">
            <a:hlinkClick r:id="" action="ppaction://hlinkshowjump?jump=nextslide"/>
          </p:cNvPr>
          <p:cNvPicPr>
            <a:picLocks noChangeAspect="1" noChangeArrowheads="1"/>
          </p:cNvPicPr>
          <p:nvPr/>
        </p:nvPicPr>
        <p:blipFill>
          <a:blip r:embed="rId6" cstate="print"/>
          <a:srcRect/>
          <a:stretch>
            <a:fillRect/>
          </a:stretch>
        </p:blipFill>
        <p:spPr bwMode="auto">
          <a:xfrm>
            <a:off x="684213" y="5300663"/>
            <a:ext cx="3190875" cy="1238250"/>
          </a:xfrm>
          <a:prstGeom prst="rect">
            <a:avLst/>
          </a:prstGeom>
          <a:noFill/>
        </p:spPr>
      </p:pic>
      <p:sp>
        <p:nvSpPr>
          <p:cNvPr id="18440" name="Rectangle 8"/>
          <p:cNvSpPr>
            <a:spLocks noChangeArrowheads="1"/>
          </p:cNvSpPr>
          <p:nvPr/>
        </p:nvSpPr>
        <p:spPr bwMode="auto">
          <a:xfrm>
            <a:off x="683568" y="5301208"/>
            <a:ext cx="3167062" cy="1223963"/>
          </a:xfrm>
          <a:prstGeom prst="rect">
            <a:avLst/>
          </a:prstGeom>
          <a:noFill/>
          <a:ln w="50800">
            <a:solidFill>
              <a:srgbClr val="FFCC00"/>
            </a:solidFill>
            <a:miter lim="800000"/>
            <a:headEnd/>
            <a:tailEnd/>
          </a:ln>
          <a:effectLst/>
        </p:spPr>
        <p:txBody>
          <a:bodyPr wrap="none" anchor="ctr"/>
          <a:lstStyle/>
          <a:p>
            <a:endParaRPr lang="en-GB"/>
          </a:p>
        </p:txBody>
      </p:sp>
      <p:sp>
        <p:nvSpPr>
          <p:cNvPr id="18443" name="Text Box 11"/>
          <p:cNvSpPr txBox="1">
            <a:spLocks noChangeArrowheads="1"/>
          </p:cNvSpPr>
          <p:nvPr/>
        </p:nvSpPr>
        <p:spPr bwMode="auto">
          <a:xfrm>
            <a:off x="4074042" y="2190750"/>
            <a:ext cx="4176713" cy="519113"/>
          </a:xfrm>
          <a:prstGeom prst="rect">
            <a:avLst/>
          </a:prstGeom>
          <a:noFill/>
          <a:ln w="9525">
            <a:noFill/>
            <a:miter lim="800000"/>
            <a:headEnd/>
            <a:tailEnd/>
          </a:ln>
          <a:effectLst/>
        </p:spPr>
        <p:txBody>
          <a:bodyPr>
            <a:spAutoFit/>
          </a:bodyPr>
          <a:lstStyle/>
          <a:p>
            <a:pPr>
              <a:spcBef>
                <a:spcPct val="50000"/>
              </a:spcBef>
            </a:pPr>
            <a:r>
              <a:rPr lang="en-GB" sz="2800" b="1" dirty="0">
                <a:solidFill>
                  <a:schemeClr val="bg1"/>
                </a:solidFill>
                <a:effectLst>
                  <a:outerShdw blurRad="38100" dist="38100" dir="2700000" algn="tl">
                    <a:srgbClr val="000000"/>
                  </a:outerShdw>
                </a:effectLst>
                <a:latin typeface="Comic Sans MS" pitchFamily="66" charset="0"/>
              </a:rPr>
              <a:t>Forest Floor</a:t>
            </a:r>
            <a:endParaRPr lang="en-US" sz="2800" b="1" dirty="0">
              <a:solidFill>
                <a:schemeClr val="bg1"/>
              </a:solidFill>
              <a:effectLst>
                <a:outerShdw blurRad="38100" dist="38100" dir="2700000" algn="tl">
                  <a:srgbClr val="000000"/>
                </a:outerShdw>
              </a:effectLst>
              <a:latin typeface="Comic Sans MS" pitchFamily="66" charset="0"/>
            </a:endParaRPr>
          </a:p>
        </p:txBody>
      </p:sp>
      <p:sp>
        <p:nvSpPr>
          <p:cNvPr id="11" name="Rectangle 12"/>
          <p:cNvSpPr>
            <a:spLocks noChangeArrowheads="1"/>
          </p:cNvSpPr>
          <p:nvPr/>
        </p:nvSpPr>
        <p:spPr bwMode="auto">
          <a:xfrm>
            <a:off x="3907266" y="3055962"/>
            <a:ext cx="5220072" cy="2585323"/>
          </a:xfrm>
          <a:prstGeom prst="rect">
            <a:avLst/>
          </a:prstGeom>
          <a:noFill/>
          <a:ln w="9525">
            <a:noFill/>
            <a:miter lim="800000"/>
            <a:headEnd/>
            <a:tailEnd/>
          </a:ln>
          <a:effectLst/>
        </p:spPr>
        <p:txBody>
          <a:bodyPr wrap="square">
            <a:spAutoFit/>
          </a:bodyPr>
          <a:lstStyle/>
          <a:p>
            <a:pPr>
              <a:spcBef>
                <a:spcPct val="50000"/>
              </a:spcBef>
            </a:pPr>
            <a:r>
              <a:rPr lang="en-GB" dirty="0">
                <a:solidFill>
                  <a:schemeClr val="bg1"/>
                </a:solidFill>
                <a:latin typeface="Comic Sans MS" pitchFamily="66" charset="0"/>
              </a:rPr>
              <a:t>Not many plants live here as it is very dark and they struggle to make their food to survive. </a:t>
            </a:r>
          </a:p>
          <a:p>
            <a:pPr>
              <a:spcBef>
                <a:spcPct val="50000"/>
              </a:spcBef>
            </a:pPr>
            <a:r>
              <a:rPr lang="en-GB" dirty="0">
                <a:solidFill>
                  <a:schemeClr val="bg1"/>
                </a:solidFill>
                <a:latin typeface="Comic Sans MS" pitchFamily="66" charset="0"/>
              </a:rPr>
              <a:t>Less than 1% of sunlight makes it through to this level.</a:t>
            </a:r>
          </a:p>
          <a:p>
            <a:pPr>
              <a:spcBef>
                <a:spcPct val="50000"/>
              </a:spcBef>
            </a:pPr>
            <a:r>
              <a:rPr lang="en-GB" dirty="0">
                <a:solidFill>
                  <a:schemeClr val="bg1"/>
                </a:solidFill>
                <a:latin typeface="Comic Sans MS" pitchFamily="66" charset="0"/>
              </a:rPr>
              <a:t>You will find lots of large mammals living here such as elephants, tigers, leopards and gorillas, depending on the country. You will also find the smallest of insect here such as ants.</a:t>
            </a:r>
          </a:p>
        </p:txBody>
      </p:sp>
    </p:spTree>
  </p:cSld>
  <p:clrMapOvr>
    <a:masterClrMapping/>
  </p:clrMapOvr>
  <p:transition advClick="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707904" y="124990"/>
            <a:ext cx="1440160" cy="110799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sz="2400" dirty="0">
              <a:latin typeface="Comic Sans MS" pitchFamily="66" charset="0"/>
            </a:endParaRPr>
          </a:p>
          <a:p>
            <a:r>
              <a:rPr lang="en-GB" sz="2400" b="1" dirty="0">
                <a:latin typeface="Comic Sans MS" pitchFamily="66" charset="0"/>
              </a:rPr>
              <a:t>  Task</a:t>
            </a:r>
          </a:p>
          <a:p>
            <a:endParaRPr lang="en-GB" dirty="0">
              <a:latin typeface="Comic Sans MS" pitchFamily="66"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957634967"/>
              </p:ext>
            </p:extLst>
          </p:nvPr>
        </p:nvGraphicFramePr>
        <p:xfrm>
          <a:off x="165537" y="1412776"/>
          <a:ext cx="8978463" cy="5229689"/>
        </p:xfrm>
        <a:graphic>
          <a:graphicData uri="http://schemas.openxmlformats.org/drawingml/2006/table">
            <a:tbl>
              <a:tblPr firstRow="1" bandRow="1">
                <a:tableStyleId>{5C22544A-7EE6-4342-B048-85BDC9FD1C3A}</a:tableStyleId>
              </a:tblPr>
              <a:tblGrid>
                <a:gridCol w="2992821">
                  <a:extLst>
                    <a:ext uri="{9D8B030D-6E8A-4147-A177-3AD203B41FA5}">
                      <a16:colId xmlns:a16="http://schemas.microsoft.com/office/drawing/2014/main" val="3012736042"/>
                    </a:ext>
                  </a:extLst>
                </a:gridCol>
                <a:gridCol w="2992821">
                  <a:extLst>
                    <a:ext uri="{9D8B030D-6E8A-4147-A177-3AD203B41FA5}">
                      <a16:colId xmlns:a16="http://schemas.microsoft.com/office/drawing/2014/main" val="3476109582"/>
                    </a:ext>
                  </a:extLst>
                </a:gridCol>
                <a:gridCol w="2992821">
                  <a:extLst>
                    <a:ext uri="{9D8B030D-6E8A-4147-A177-3AD203B41FA5}">
                      <a16:colId xmlns:a16="http://schemas.microsoft.com/office/drawing/2014/main" val="1446775529"/>
                    </a:ext>
                  </a:extLst>
                </a:gridCol>
              </a:tblGrid>
              <a:tr h="1320629">
                <a:tc>
                  <a:txBody>
                    <a:bodyPr/>
                    <a:lstStyle/>
                    <a:p>
                      <a:r>
                        <a:rPr lang="en-GB" sz="2100" b="0" dirty="0">
                          <a:solidFill>
                            <a:schemeClr val="tx1"/>
                          </a:solidFill>
                          <a:latin typeface="Comic Sans MS" panose="030F0702030302020204" pitchFamily="66" charset="0"/>
                        </a:rPr>
                        <a:t>Paddling</a:t>
                      </a:r>
                    </a:p>
                    <a:p>
                      <a:endParaRPr lang="en-GB" sz="1500" b="0" kern="1200" dirty="0">
                        <a:solidFill>
                          <a:schemeClr val="tx1"/>
                        </a:solidFill>
                        <a:latin typeface="Comic Sans MS" panose="030F0702030302020204" pitchFamily="66" charset="0"/>
                        <a:ea typeface="+mn-ea"/>
                        <a:cs typeface="+mn-cs"/>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GB" sz="2100" b="0" dirty="0">
                          <a:solidFill>
                            <a:schemeClr val="tx1"/>
                          </a:solidFill>
                          <a:latin typeface="Comic Sans MS" panose="030F0702030302020204" pitchFamily="66" charset="0"/>
                        </a:rPr>
                        <a:t>Snorkelling</a:t>
                      </a:r>
                    </a:p>
                    <a:p>
                      <a:endParaRPr lang="en-GB" sz="2100" b="0" dirty="0">
                        <a:solidFill>
                          <a:schemeClr val="tx1"/>
                        </a:solidFill>
                        <a:latin typeface="Comic Sans MS" panose="030F0702030302020204" pitchFamily="66"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GB" sz="2100" b="0" dirty="0">
                          <a:solidFill>
                            <a:schemeClr val="tx1"/>
                          </a:solidFill>
                          <a:latin typeface="Comic Sans MS" panose="030F0702030302020204" pitchFamily="66" charset="0"/>
                        </a:rPr>
                        <a:t>Diving</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100373932"/>
                  </a:ext>
                </a:extLst>
              </a:tr>
              <a:tr h="3822872">
                <a:tc>
                  <a:txBody>
                    <a:bodyPr/>
                    <a:lstStyle/>
                    <a:p>
                      <a:r>
                        <a:rPr lang="en-GB" sz="1200" b="0" i="0" baseline="0" dirty="0">
                          <a:solidFill>
                            <a:schemeClr val="tx1"/>
                          </a:solidFill>
                          <a:latin typeface="Comic Sans MS" panose="030F0702030302020204" pitchFamily="66" charset="0"/>
                        </a:rPr>
                        <a:t>Using the sheet, stick the animals onto the correct layer of the rainforest. Can you name each layer?</a:t>
                      </a:r>
                    </a:p>
                    <a:p>
                      <a:endParaRPr lang="en-GB" sz="1200" b="0" i="0" baseline="0" dirty="0">
                        <a:solidFill>
                          <a:schemeClr val="tx1"/>
                        </a:solidFill>
                        <a:latin typeface="Comic Sans MS" panose="030F0702030302020204" pitchFamily="66" charset="0"/>
                      </a:endParaRPr>
                    </a:p>
                    <a:p>
                      <a:r>
                        <a:rPr lang="en-GB" sz="1200" b="0" i="0" baseline="0" dirty="0">
                          <a:solidFill>
                            <a:srgbClr val="FF0000"/>
                          </a:solidFill>
                          <a:latin typeface="Comic Sans MS" panose="030F0702030302020204" pitchFamily="66" charset="0"/>
                        </a:rPr>
                        <a:t>Red Pen: In your opinion, what is the best part of the rainforest and why?</a:t>
                      </a:r>
                    </a:p>
                    <a:p>
                      <a:endParaRPr lang="en-GB" sz="1200" b="0" i="0" baseline="0" dirty="0">
                        <a:solidFill>
                          <a:srgbClr val="FF0000"/>
                        </a:solidFill>
                        <a:latin typeface="Comic Sans MS" panose="030F0702030302020204" pitchFamily="66"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1" kern="1200" baseline="0" dirty="0">
                          <a:solidFill>
                            <a:schemeClr val="tx1"/>
                          </a:solidFill>
                          <a:latin typeface="Comic Sans MS" panose="030F0702030302020204" pitchFamily="66" charset="0"/>
                          <a:ea typeface="+mn-ea"/>
                          <a:cs typeface="+mn-cs"/>
                        </a:rPr>
                        <a:t>Draw the layers diagram into your books. Label with the information you have found out.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baseline="0" dirty="0">
                          <a:solidFill>
                            <a:srgbClr val="FF0000"/>
                          </a:solidFill>
                          <a:latin typeface="Comic Sans MS" panose="030F0702030302020204" pitchFamily="66" charset="0"/>
                        </a:rPr>
                        <a:t>Red Pen: Why do you think the canopy layer has the most living life? What makes it ideal to live in?</a:t>
                      </a: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GB" sz="1200" b="0" i="1" kern="1200" baseline="0" dirty="0">
                          <a:solidFill>
                            <a:schemeClr val="tx1"/>
                          </a:solidFill>
                          <a:latin typeface="Comic Sans MS" panose="030F0702030302020204" pitchFamily="66" charset="0"/>
                          <a:ea typeface="+mn-ea"/>
                          <a:cs typeface="+mn-cs"/>
                        </a:rPr>
                        <a:t>Divide your page into 4 sections and write some facts about each one.</a:t>
                      </a:r>
                    </a:p>
                    <a:p>
                      <a:endParaRPr lang="en-GB" sz="12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baseline="0" dirty="0">
                          <a:solidFill>
                            <a:srgbClr val="FF0000"/>
                          </a:solidFill>
                          <a:latin typeface="Comic Sans MS" panose="030F0702030302020204" pitchFamily="66" charset="0"/>
                        </a:rPr>
                        <a:t>Red Pen: Why do you think the canopy layer has the most living life? What makes it ideal to live in?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kern="1200" baseline="0" dirty="0">
                          <a:solidFill>
                            <a:schemeClr val="tx1"/>
                          </a:solidFill>
                          <a:latin typeface="Comic Sans MS" panose="030F0702030302020204" pitchFamily="66" charset="0"/>
                          <a:ea typeface="+mn-ea"/>
                          <a:cs typeface="+mn-cs"/>
                        </a:rPr>
                        <a:t>If you have time, draw the layers diagram and label it.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latin typeface="Comic Sans MS" panose="030F0702030302020204" pitchFamily="66" charset="0"/>
                        <a:ea typeface="+mn-ea"/>
                        <a:cs typeface="+mn-cs"/>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536103788"/>
                  </a:ext>
                </a:extLst>
              </a:tr>
            </a:tbl>
          </a:graphicData>
        </a:graphic>
      </p:graphicFrame>
      <p:pic>
        <p:nvPicPr>
          <p:cNvPr id="12" name="Picture 11"/>
          <p:cNvPicPr>
            <a:picLocks noChangeAspect="1"/>
          </p:cNvPicPr>
          <p:nvPr/>
        </p:nvPicPr>
        <p:blipFill>
          <a:blip r:embed="rId3"/>
          <a:stretch>
            <a:fillRect/>
          </a:stretch>
        </p:blipFill>
        <p:spPr>
          <a:xfrm>
            <a:off x="3408575" y="2852936"/>
            <a:ext cx="1334052" cy="1949768"/>
          </a:xfrm>
          <a:prstGeom prst="rect">
            <a:avLst/>
          </a:prstGeom>
        </p:spPr>
      </p:pic>
      <p:pic>
        <p:nvPicPr>
          <p:cNvPr id="13" name="Picture 12"/>
          <p:cNvPicPr>
            <a:picLocks noChangeAspect="1"/>
          </p:cNvPicPr>
          <p:nvPr/>
        </p:nvPicPr>
        <p:blipFill>
          <a:blip r:embed="rId3"/>
          <a:stretch>
            <a:fillRect/>
          </a:stretch>
        </p:blipFill>
        <p:spPr>
          <a:xfrm>
            <a:off x="7020272" y="4509120"/>
            <a:ext cx="1334052" cy="1949768"/>
          </a:xfrm>
          <a:prstGeom prst="rect">
            <a:avLst/>
          </a:prstGeom>
        </p:spPr>
      </p:pic>
    </p:spTree>
    <p:extLst>
      <p:ext uri="{BB962C8B-B14F-4D97-AF65-F5344CB8AC3E}">
        <p14:creationId xmlns:p14="http://schemas.microsoft.com/office/powerpoint/2010/main" val="28626236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956FA7-9F60-48B2-B852-CB41299C91CF}">
  <ds:schemaRefs>
    <ds:schemaRef ds:uri="http://schemas.microsoft.com/sharepoint/v3/contenttype/forms"/>
  </ds:schemaRefs>
</ds:datastoreItem>
</file>

<file path=customXml/itemProps2.xml><?xml version="1.0" encoding="utf-8"?>
<ds:datastoreItem xmlns:ds="http://schemas.openxmlformats.org/officeDocument/2006/customXml" ds:itemID="{5C86BB31-1726-42FF-9714-09D07FAAB136}">
  <ds:schemaRef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A56F4A4A-FB3F-4934-9A17-647A325A17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159</TotalTime>
  <Words>650</Words>
  <Application>Microsoft Office PowerPoint</Application>
  <PresentationFormat>On-screen Show (4:3)</PresentationFormat>
  <Paragraphs>101</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Comic Sans MS</vt:lpstr>
      <vt:lpstr>Office Theme</vt:lpstr>
      <vt:lpstr>PowerPoint Presentation</vt:lpstr>
      <vt:lpstr>PowerPoint Presentation</vt:lpstr>
      <vt:lpstr>PowerPoint Presentation</vt:lpstr>
      <vt:lpstr>Bird’s eye view</vt:lpstr>
      <vt:lpstr>PowerPoint Presentation</vt:lpstr>
      <vt:lpstr>The Layers</vt:lpstr>
      <vt:lpstr>The Layers</vt:lpstr>
      <vt:lpstr>The Layers</vt:lpstr>
      <vt:lpstr>The Layers</vt:lpstr>
      <vt:lpstr>The Layers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Knights</dc:creator>
  <cp:lastModifiedBy>Rachael Norman</cp:lastModifiedBy>
  <cp:revision>11</cp:revision>
  <dcterms:created xsi:type="dcterms:W3CDTF">2012-02-04T15:59:55Z</dcterms:created>
  <dcterms:modified xsi:type="dcterms:W3CDTF">2022-01-26T15:57:27Z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