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88" r:id="rId20"/>
    <p:sldId id="274" r:id="rId21"/>
    <p:sldId id="275" r:id="rId22"/>
    <p:sldId id="289" r:id="rId23"/>
    <p:sldId id="290" r:id="rId24"/>
    <p:sldId id="291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4" r:id="rId33"/>
    <p:sldId id="285" r:id="rId34"/>
    <p:sldId id="286" r:id="rId35"/>
    <p:sldId id="287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7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485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05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298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208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660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530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466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066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410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836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EE1B5C8-E0B9-45DB-8020-ABFC89EFEF93}" type="datetimeFigureOut">
              <a:rPr lang="en-GB" smtClean="0"/>
              <a:t>06/05/2021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48B7569-2089-4F73-A92B-DDAAA27C0D22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609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99B4D-D892-479B-BC77-CAF8FCE4DE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Monday 10</a:t>
            </a:r>
            <a:r>
              <a:rPr lang="en-GB" sz="7200" baseline="30000" dirty="0">
                <a:latin typeface="Comic Sans MS" panose="030F0702030302020204" pitchFamily="66" charset="0"/>
              </a:rPr>
              <a:t>th</a:t>
            </a:r>
            <a:r>
              <a:rPr lang="en-GB" sz="7200" dirty="0">
                <a:latin typeface="Comic Sans MS" panose="030F0702030302020204" pitchFamily="66" charset="0"/>
              </a:rPr>
              <a:t> May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1131E1-16C8-4697-8AC6-1B3C8C6D01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Non-Chronological Reports</a:t>
            </a:r>
          </a:p>
        </p:txBody>
      </p:sp>
    </p:spTree>
    <p:extLst>
      <p:ext uri="{BB962C8B-B14F-4D97-AF65-F5344CB8AC3E}">
        <p14:creationId xmlns:p14="http://schemas.microsoft.com/office/powerpoint/2010/main" val="1704990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01B15B-B294-4D48-B145-5755CCDA39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88" t="17778" r="21094" b="54918"/>
          <a:stretch/>
        </p:blipFill>
        <p:spPr>
          <a:xfrm>
            <a:off x="0" y="0"/>
            <a:ext cx="6283061" cy="39843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AB8AF3-5982-4CA9-9DAC-DD09B702C9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88" t="45081" r="21094" b="18889"/>
          <a:stretch/>
        </p:blipFill>
        <p:spPr>
          <a:xfrm>
            <a:off x="5908938" y="1600200"/>
            <a:ext cx="6283061" cy="5257800"/>
          </a:xfrm>
          <a:prstGeom prst="rect">
            <a:avLst/>
          </a:prstGeom>
        </p:spPr>
      </p:pic>
      <p:pic>
        <p:nvPicPr>
          <p:cNvPr id="1026" name="Picture 2" descr="Bronze dragon | Forgotten Realms Wiki | Fandom">
            <a:extLst>
              <a:ext uri="{FF2B5EF4-FFF2-40B4-BE49-F238E27FC236}">
                <a16:creationId xmlns:a16="http://schemas.microsoft.com/office/drawing/2014/main" id="{4FF00855-8671-4654-93A3-2CD859F6F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4380"/>
            <a:ext cx="2612201" cy="2873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ronze dragon | Forgotten Realms Wiki | Fandom">
            <a:extLst>
              <a:ext uri="{FF2B5EF4-FFF2-40B4-BE49-F238E27FC236}">
                <a16:creationId xmlns:a16="http://schemas.microsoft.com/office/drawing/2014/main" id="{F80CACF0-D7B2-4DC8-A332-81C568C62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2650" y="0"/>
            <a:ext cx="2419350" cy="1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582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F5AE8-CFAE-4D66-8426-22D80D7418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75" t="24167" r="20156" b="50000"/>
          <a:stretch/>
        </p:blipFill>
        <p:spPr>
          <a:xfrm>
            <a:off x="0" y="0"/>
            <a:ext cx="6096000" cy="34780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6DA507-6417-4A6E-A25C-C225C0F74A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75" t="50000" r="20156" b="12778"/>
          <a:stretch/>
        </p:blipFill>
        <p:spPr>
          <a:xfrm>
            <a:off x="6096000" y="1846565"/>
            <a:ext cx="6096000" cy="5011435"/>
          </a:xfrm>
          <a:prstGeom prst="rect">
            <a:avLst/>
          </a:prstGeom>
        </p:spPr>
      </p:pic>
      <p:pic>
        <p:nvPicPr>
          <p:cNvPr id="2050" name="Picture 2" descr="Frost Dragon by pixelcharlie on DeviantArt">
            <a:extLst>
              <a:ext uri="{FF2B5EF4-FFF2-40B4-BE49-F238E27FC236}">
                <a16:creationId xmlns:a16="http://schemas.microsoft.com/office/drawing/2014/main" id="{5E1E6F2F-F203-4DCD-967E-1B502BE35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425620"/>
            <a:ext cx="2419350" cy="343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verything We Know About Ice Dragons In Game Of Thrones">
            <a:extLst>
              <a:ext uri="{FF2B5EF4-FFF2-40B4-BE49-F238E27FC236}">
                <a16:creationId xmlns:a16="http://schemas.microsoft.com/office/drawing/2014/main" id="{4C46EC5C-B9FE-461A-975A-90BF7A34E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950" y="1"/>
            <a:ext cx="3829050" cy="215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655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6A9DFE-329B-42B1-B0F3-7327CE10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type of writing is this?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CEA47-A2E0-47C7-9F49-EC1B5FBF2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Thinking Clip Art Pictures Free Clipart Images Transparent - Person Thinking  Clip Art, HD Png Download - kindpng">
            <a:extLst>
              <a:ext uri="{FF2B5EF4-FFF2-40B4-BE49-F238E27FC236}">
                <a16:creationId xmlns:a16="http://schemas.microsoft.com/office/drawing/2014/main" id="{9DF0B0B3-3980-44E6-8798-7F77F79F1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427" y="1845734"/>
            <a:ext cx="4162425" cy="441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972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DACD165-181E-4CC2-BE3B-D5159F8CC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EA14F3A-1507-4919-B073-B8D725794F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424914"/>
            <a:ext cx="4677355" cy="3732181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 non-chronological report is a text which isn’t written in time order.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are normally non-fiction texts which give information on a particular subject or event, without referring to the order in which things happen. </a:t>
            </a:r>
          </a:p>
        </p:txBody>
      </p:sp>
      <p:pic>
        <p:nvPicPr>
          <p:cNvPr id="3074" name="Picture 2" descr="Encourage your class to get creative about their favourite subject with  this fun and in… | Teaching resources primary, Non chronological reports,  Teaching resources">
            <a:extLst>
              <a:ext uri="{FF2B5EF4-FFF2-40B4-BE49-F238E27FC236}">
                <a16:creationId xmlns:a16="http://schemas.microsoft.com/office/drawing/2014/main" id="{0D11E54E-91D5-4D40-9838-7711CA22A4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1" t="16389" r="2778" b="16389"/>
          <a:stretch/>
        </p:blipFill>
        <p:spPr bwMode="auto">
          <a:xfrm>
            <a:off x="5923723" y="2028199"/>
            <a:ext cx="5835052" cy="412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295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87958-6EA9-4258-BB9E-6599A4299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What do you think the features of non-chronological reports are?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BB1CF-4B68-455C-A646-380E00587F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Read the texts again and identify the key features.</a:t>
            </a:r>
          </a:p>
        </p:txBody>
      </p:sp>
      <p:pic>
        <p:nvPicPr>
          <p:cNvPr id="10242" name="Picture 2" descr="Eyeball Clipart Look And Listen - Blue Bird Eyes Clipart, HD Png Download -  1078x1193(#3734529) - PngFind">
            <a:extLst>
              <a:ext uri="{FF2B5EF4-FFF2-40B4-BE49-F238E27FC236}">
                <a16:creationId xmlns:a16="http://schemas.microsoft.com/office/drawing/2014/main" id="{25181BDE-4A66-45E3-9EE6-37408CDCC8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EDEDED"/>
              </a:clrFrom>
              <a:clrTo>
                <a:srgbClr val="EDED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6" b="3443"/>
          <a:stretch/>
        </p:blipFill>
        <p:spPr bwMode="auto">
          <a:xfrm>
            <a:off x="8330660" y="2287987"/>
            <a:ext cx="3679123" cy="4023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048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101B15B-B294-4D48-B145-5755CCDA39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88" t="17778" r="21094" b="54918"/>
          <a:stretch/>
        </p:blipFill>
        <p:spPr>
          <a:xfrm>
            <a:off x="0" y="0"/>
            <a:ext cx="6283061" cy="39843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5AB8AF3-5982-4CA9-9DAC-DD09B702C9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88" t="45081" r="21094" b="18889"/>
          <a:stretch/>
        </p:blipFill>
        <p:spPr>
          <a:xfrm>
            <a:off x="5908938" y="1600200"/>
            <a:ext cx="6283061" cy="5257800"/>
          </a:xfrm>
          <a:prstGeom prst="rect">
            <a:avLst/>
          </a:prstGeom>
        </p:spPr>
      </p:pic>
      <p:pic>
        <p:nvPicPr>
          <p:cNvPr id="1026" name="Picture 2" descr="Bronze dragon | Forgotten Realms Wiki | Fandom">
            <a:extLst>
              <a:ext uri="{FF2B5EF4-FFF2-40B4-BE49-F238E27FC236}">
                <a16:creationId xmlns:a16="http://schemas.microsoft.com/office/drawing/2014/main" id="{4FF00855-8671-4654-93A3-2CD859F6F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84380"/>
            <a:ext cx="2612201" cy="2873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ronze dragon | Forgotten Realms Wiki | Fandom">
            <a:extLst>
              <a:ext uri="{FF2B5EF4-FFF2-40B4-BE49-F238E27FC236}">
                <a16:creationId xmlns:a16="http://schemas.microsoft.com/office/drawing/2014/main" id="{F80CACF0-D7B2-4DC8-A332-81C568C62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2650" y="0"/>
            <a:ext cx="2419350" cy="199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17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F5AE8-CFAE-4D66-8426-22D80D7418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75" t="24167" r="20156" b="50000"/>
          <a:stretch/>
        </p:blipFill>
        <p:spPr>
          <a:xfrm>
            <a:off x="0" y="0"/>
            <a:ext cx="6096000" cy="34780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6DA507-6417-4A6E-A25C-C225C0F74A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75" t="50000" r="20156" b="12778"/>
          <a:stretch/>
        </p:blipFill>
        <p:spPr>
          <a:xfrm>
            <a:off x="6096000" y="1846565"/>
            <a:ext cx="6096000" cy="5011435"/>
          </a:xfrm>
          <a:prstGeom prst="rect">
            <a:avLst/>
          </a:prstGeom>
        </p:spPr>
      </p:pic>
      <p:pic>
        <p:nvPicPr>
          <p:cNvPr id="2050" name="Picture 2" descr="Frost Dragon by pixelcharlie on DeviantArt">
            <a:extLst>
              <a:ext uri="{FF2B5EF4-FFF2-40B4-BE49-F238E27FC236}">
                <a16:creationId xmlns:a16="http://schemas.microsoft.com/office/drawing/2014/main" id="{5E1E6F2F-F203-4DCD-967E-1B502BE35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3425620"/>
            <a:ext cx="2419350" cy="343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verything We Know About Ice Dragons In Game Of Thrones">
            <a:extLst>
              <a:ext uri="{FF2B5EF4-FFF2-40B4-BE49-F238E27FC236}">
                <a16:creationId xmlns:a16="http://schemas.microsoft.com/office/drawing/2014/main" id="{4C46EC5C-B9FE-461A-975A-90BF7A34E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2950" y="1"/>
            <a:ext cx="3829050" cy="215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222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17690-D2E2-49CE-828D-3F3EFAC9A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Features of non-chronological reports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D6C0E-5590-4157-BE44-D58B37674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0248" y="2004760"/>
            <a:ext cx="10531503" cy="40233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- a topic title which covers the whole subject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- a brief introductory paragraph which gives a who/what/where overview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- information grouped into paragraphs, with sub-headings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- individual points supported by extra detail and examples or evidence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- written in the present tense, unless the report is historical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- written in the third person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- formal tone </a:t>
            </a:r>
          </a:p>
        </p:txBody>
      </p:sp>
    </p:spTree>
    <p:extLst>
      <p:ext uri="{BB962C8B-B14F-4D97-AF65-F5344CB8AC3E}">
        <p14:creationId xmlns:p14="http://schemas.microsoft.com/office/powerpoint/2010/main" val="887483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439DC-A3AE-4E03-B5C5-3C540E4A9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63E1D-FEB8-4AFC-BBC3-D9AAFBCF9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722" y="1845733"/>
            <a:ext cx="4395211" cy="4425857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Complete the non-chronological report true or false quiz!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what do you think the benefits (positives) of non-chronological reports are? Are there any weaknesses (negatives) you can think of? 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10D0B6-0F6A-4E8E-8D9A-EA540B8F08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937" t="30277" r="11720" b="11056"/>
          <a:stretch/>
        </p:blipFill>
        <p:spPr>
          <a:xfrm>
            <a:off x="4603934" y="286603"/>
            <a:ext cx="7478736" cy="5828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25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072AD-5DCD-44D4-8798-67694389F4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Tuesday 11</a:t>
            </a:r>
            <a:r>
              <a:rPr lang="en-GB" sz="7200" baseline="30000" dirty="0">
                <a:latin typeface="Comic Sans MS" panose="030F0702030302020204" pitchFamily="66" charset="0"/>
              </a:rPr>
              <a:t>th</a:t>
            </a:r>
            <a:r>
              <a:rPr lang="en-GB" sz="7200" dirty="0">
                <a:latin typeface="Comic Sans MS" panose="030F0702030302020204" pitchFamily="66" charset="0"/>
              </a:rPr>
              <a:t> May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8D0DD5-C148-4387-873C-2ECD1DB76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LO: to use imaginative description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Non-Chronological Reports</a:t>
            </a:r>
          </a:p>
        </p:txBody>
      </p:sp>
    </p:spTree>
    <p:extLst>
      <p:ext uri="{BB962C8B-B14F-4D97-AF65-F5344CB8AC3E}">
        <p14:creationId xmlns:p14="http://schemas.microsoft.com/office/powerpoint/2010/main" val="3815499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45A32-E9BF-48FE-AAE4-112A45EA8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Vocabulary Matching Game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0DCDF-B240-4323-A058-B05340C1EB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Match the simple language with more complex words.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3873097-6BC2-4236-A199-AC211C1F68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824044"/>
              </p:ext>
            </p:extLst>
          </p:nvPr>
        </p:nvGraphicFramePr>
        <p:xfrm>
          <a:off x="1" y="2569510"/>
          <a:ext cx="12192001" cy="3453384"/>
        </p:xfrm>
        <a:graphic>
          <a:graphicData uri="http://schemas.openxmlformats.org/drawingml/2006/table">
            <a:tbl>
              <a:tblPr firstRow="1" firstCol="1" bandRow="1">
                <a:tableStyleId>{0660B408-B3CF-4A94-85FC-2B1E0A45F4A2}</a:tableStyleId>
              </a:tblPr>
              <a:tblGrid>
                <a:gridCol w="2437682">
                  <a:extLst>
                    <a:ext uri="{9D8B030D-6E8A-4147-A177-3AD203B41FA5}">
                      <a16:colId xmlns:a16="http://schemas.microsoft.com/office/drawing/2014/main" val="3351644712"/>
                    </a:ext>
                  </a:extLst>
                </a:gridCol>
                <a:gridCol w="2437682">
                  <a:extLst>
                    <a:ext uri="{9D8B030D-6E8A-4147-A177-3AD203B41FA5}">
                      <a16:colId xmlns:a16="http://schemas.microsoft.com/office/drawing/2014/main" val="459486194"/>
                    </a:ext>
                  </a:extLst>
                </a:gridCol>
                <a:gridCol w="2438879">
                  <a:extLst>
                    <a:ext uri="{9D8B030D-6E8A-4147-A177-3AD203B41FA5}">
                      <a16:colId xmlns:a16="http://schemas.microsoft.com/office/drawing/2014/main" val="2864349047"/>
                    </a:ext>
                  </a:extLst>
                </a:gridCol>
                <a:gridCol w="2438879">
                  <a:extLst>
                    <a:ext uri="{9D8B030D-6E8A-4147-A177-3AD203B41FA5}">
                      <a16:colId xmlns:a16="http://schemas.microsoft.com/office/drawing/2014/main" val="3425266754"/>
                    </a:ext>
                  </a:extLst>
                </a:gridCol>
                <a:gridCol w="2438879">
                  <a:extLst>
                    <a:ext uri="{9D8B030D-6E8A-4147-A177-3AD203B41FA5}">
                      <a16:colId xmlns:a16="http://schemas.microsoft.com/office/drawing/2014/main" val="2838664801"/>
                    </a:ext>
                  </a:extLst>
                </a:gridCol>
              </a:tblGrid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 dirty="0">
                          <a:effectLst/>
                          <a:latin typeface="Comic Sans MS" panose="030F0702030302020204" pitchFamily="66" charset="0"/>
                        </a:rPr>
                        <a:t>tough </a:t>
                      </a:r>
                      <a:endParaRPr lang="en-GB" sz="24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leathery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impenetrable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robust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resilient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2466275081"/>
                  </a:ext>
                </a:extLst>
              </a:tr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ugly 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grotesque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monstrous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hideous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repulsive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28490650"/>
                  </a:ext>
                </a:extLst>
              </a:tr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quick 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agile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nimble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rapid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swift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3671549007"/>
                  </a:ext>
                </a:extLst>
              </a:tr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big 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immense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vast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cumbersome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colossal 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180362206"/>
                  </a:ext>
                </a:extLst>
              </a:tr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sharp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jagged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spikey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 dirty="0">
                          <a:effectLst/>
                          <a:latin typeface="Comic Sans MS" panose="030F0702030302020204" pitchFamily="66" charset="0"/>
                        </a:rPr>
                        <a:t>razor-sharp</a:t>
                      </a:r>
                      <a:endParaRPr lang="en-GB" sz="24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pointed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3617906185"/>
                  </a:ext>
                </a:extLst>
              </a:tr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hot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scorching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fiery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scalding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boiling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4143125103"/>
                  </a:ext>
                </a:extLst>
              </a:tr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poisonous 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toxic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venomous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lethal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noxious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1085238114"/>
                  </a:ext>
                </a:extLst>
              </a:tr>
              <a:tr h="4124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powerful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mighty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formidable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>
                          <a:effectLst/>
                          <a:latin typeface="Comic Sans MS" panose="030F0702030302020204" pitchFamily="66" charset="0"/>
                        </a:rPr>
                        <a:t>sinewy</a:t>
                      </a:r>
                      <a:endParaRPr lang="en-GB" sz="2400" b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0" dirty="0">
                          <a:effectLst/>
                          <a:latin typeface="Comic Sans MS" panose="030F0702030302020204" pitchFamily="66" charset="0"/>
                        </a:rPr>
                        <a:t>robust</a:t>
                      </a:r>
                      <a:endParaRPr lang="en-GB" sz="2400" b="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9640" marR="129640" marT="0" marB="0"/>
                </a:tc>
                <a:extLst>
                  <a:ext uri="{0D108BD9-81ED-4DB2-BD59-A6C34878D82A}">
                    <a16:rowId xmlns:a16="http://schemas.microsoft.com/office/drawing/2014/main" val="914289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2404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7A75F-A4F2-4544-9A0B-B18AFEEF0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Call my Bluff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D</a:t>
            </a:r>
            <a:r>
              <a:rPr lang="en-GB" sz="2400" dirty="0">
                <a:latin typeface="Comic Sans MS" panose="030F0702030302020204" pitchFamily="66" charset="0"/>
              </a:rPr>
              <a:t>ecide from the set of definitions below which one is the correct meaning.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49CED-AD1E-4F8B-B070-6FD6A563CD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1754295"/>
            <a:ext cx="4937760" cy="4425858"/>
          </a:xfrm>
        </p:spPr>
        <p:txBody>
          <a:bodyPr>
            <a:noAutofit/>
          </a:bodyPr>
          <a:lstStyle/>
          <a:p>
            <a:r>
              <a:rPr lang="en-GB" sz="1800" b="1" u="sng" dirty="0">
                <a:latin typeface="Comic Sans MS" panose="030F0702030302020204" pitchFamily="66" charset="0"/>
              </a:rPr>
              <a:t>Grotesque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a) Powerful and strong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b) Ugly and twisted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c) Colourful and bright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d) Very hot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 </a:t>
            </a:r>
          </a:p>
          <a:p>
            <a:r>
              <a:rPr lang="en-GB" sz="1800" b="1" u="sng" dirty="0">
                <a:latin typeface="Comic Sans MS" panose="030F0702030302020204" pitchFamily="66" charset="0"/>
              </a:rPr>
              <a:t>Sinister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a) Large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b) Poisonous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c) Invisible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d) Threatening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5D42D5-3BAE-463F-BE8F-39AC209AF5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7920" y="1781169"/>
            <a:ext cx="4937760" cy="4425858"/>
          </a:xfrm>
        </p:spPr>
        <p:txBody>
          <a:bodyPr>
            <a:noAutofit/>
          </a:bodyPr>
          <a:lstStyle/>
          <a:p>
            <a:r>
              <a:rPr lang="en-GB" sz="1800" b="1" u="sng" dirty="0">
                <a:latin typeface="Comic Sans MS" panose="030F0702030302020204" pitchFamily="66" charset="0"/>
              </a:rPr>
              <a:t>Malicious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a) Bright and shiny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b) Nasty and harmful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c) Hard and strong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d) Bad smell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 </a:t>
            </a:r>
          </a:p>
          <a:p>
            <a:r>
              <a:rPr lang="en-GB" sz="1800" b="1" u="sng" dirty="0">
                <a:latin typeface="Comic Sans MS" panose="030F0702030302020204" pitchFamily="66" charset="0"/>
              </a:rPr>
              <a:t>Impenetrable</a:t>
            </a:r>
            <a:r>
              <a:rPr lang="en-GB" sz="1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a) Jagged and sharp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b) Multi-coloured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c) Impossible to pierce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d) Very tall and thin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546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AD72524-8572-4C3E-9418-E6D1143A2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C82BCD-5C3B-487D-A94F-2B3744282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5416826" cy="40233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 are going to be writing your own non-chronological reports over the next couple of weeks about your very own dragon!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First, you need to create your own dragon and draw it!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 is very important to consider what parts of your dragon you’re going to describe before you draw.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BA41051-2591-4339-8193-29DFA9500732}"/>
              </a:ext>
            </a:extLst>
          </p:cNvPr>
          <p:cNvGrpSpPr/>
          <p:nvPr/>
        </p:nvGrpSpPr>
        <p:grpSpPr>
          <a:xfrm>
            <a:off x="6514106" y="1845734"/>
            <a:ext cx="5532120" cy="4376162"/>
            <a:chOff x="6514106" y="1845734"/>
            <a:chExt cx="5532120" cy="4376162"/>
          </a:xfrm>
        </p:grpSpPr>
        <p:pic>
          <p:nvPicPr>
            <p:cNvPr id="11266" name="Picture 2" descr="How to Draw a Dragon">
              <a:extLst>
                <a:ext uri="{FF2B5EF4-FFF2-40B4-BE49-F238E27FC236}">
                  <a16:creationId xmlns:a16="http://schemas.microsoft.com/office/drawing/2014/main" id="{6E13E9AE-E95D-46A9-9123-0A23273989C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46" r="2998"/>
            <a:stretch/>
          </p:blipFill>
          <p:spPr bwMode="auto">
            <a:xfrm>
              <a:off x="6629400" y="1845734"/>
              <a:ext cx="5416826" cy="43761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782B493-39F6-4247-B6DA-DCA6565CFB6D}"/>
                </a:ext>
              </a:extLst>
            </p:cNvPr>
            <p:cNvSpPr/>
            <p:nvPr/>
          </p:nvSpPr>
          <p:spPr>
            <a:xfrm>
              <a:off x="6514106" y="5869094"/>
              <a:ext cx="1626042" cy="3528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70793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D558F-7081-42C6-B6FD-622FC314A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Look at these dragon pictures.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A2A5D-78C9-4B7E-8A99-00202F830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5696" y="1845734"/>
            <a:ext cx="5864087" cy="4023360"/>
          </a:xfrm>
        </p:spPr>
        <p:txBody>
          <a:bodyPr>
            <a:norm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Think of some expanded noun phrases to describe their features.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BEB4F00-1D77-4768-877F-28B6D2FB9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9" y="3597666"/>
            <a:ext cx="3238613" cy="27349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75D9F7-2995-4DD7-8D94-06AD7CA296B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391" y="2464307"/>
            <a:ext cx="3210370" cy="2500820"/>
          </a:xfrm>
          <a:prstGeom prst="rect">
            <a:avLst/>
          </a:prstGeom>
        </p:spPr>
      </p:pic>
      <p:pic>
        <p:nvPicPr>
          <p:cNvPr id="7172" name="Picture 4" descr="white%20dragon%203">
            <a:extLst>
              <a:ext uri="{FF2B5EF4-FFF2-40B4-BE49-F238E27FC236}">
                <a16:creationId xmlns:a16="http://schemas.microsoft.com/office/drawing/2014/main" id="{D823C123-6DDD-446F-92A4-0D2637597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8236" y="1845734"/>
            <a:ext cx="3798015" cy="3015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://www.aidedd.org/dnd/images/dragonGreen.jpg">
            <a:extLst>
              <a:ext uri="{FF2B5EF4-FFF2-40B4-BE49-F238E27FC236}">
                <a16:creationId xmlns:a16="http://schemas.microsoft.com/office/drawing/2014/main" id="{CE09B304-2E85-4279-895A-C2C3B2165AE4}"/>
              </a:ext>
            </a:extLst>
          </p:cNvPr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756" y="3598160"/>
            <a:ext cx="4568140" cy="27349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82316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47D9B3F-5593-48F0-B99C-BF247EF0F7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22" t="19565" r="2011" b="18116"/>
          <a:stretch/>
        </p:blipFill>
        <p:spPr>
          <a:xfrm>
            <a:off x="2379955" y="0"/>
            <a:ext cx="9812046" cy="559573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D434C7-3C0C-4761-9790-58DA6E850D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780648"/>
            <a:ext cx="10058400" cy="1635024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your dragon going to look like?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features will your dragon have?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expanded noun phrases will you use to describe your dragon?</a:t>
            </a:r>
          </a:p>
        </p:txBody>
      </p:sp>
    </p:spTree>
    <p:extLst>
      <p:ext uri="{BB962C8B-B14F-4D97-AF65-F5344CB8AC3E}">
        <p14:creationId xmlns:p14="http://schemas.microsoft.com/office/powerpoint/2010/main" val="1183463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7F587-9D14-439B-8E71-83F1ECFC4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0DE732-349B-4A02-93D3-F056D5029D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22" t="19565" r="2011" b="18116"/>
          <a:stretch/>
        </p:blipFill>
        <p:spPr>
          <a:xfrm>
            <a:off x="2379955" y="0"/>
            <a:ext cx="9812046" cy="559573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3006E-90CB-422C-9EAA-292D01CC81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246" y="5476461"/>
            <a:ext cx="10058400" cy="89702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Try to use impressive vocabulary to describe your dragon.</a:t>
            </a:r>
          </a:p>
          <a:p>
            <a:r>
              <a:rPr lang="en-GB" dirty="0">
                <a:latin typeface="Comic Sans MS" panose="030F0702030302020204" pitchFamily="66" charset="0"/>
              </a:rPr>
              <a:t>Can you use alliteration, similes and metaphors to describe your dragon in detail?</a:t>
            </a:r>
          </a:p>
        </p:txBody>
      </p:sp>
    </p:spTree>
    <p:extLst>
      <p:ext uri="{BB962C8B-B14F-4D97-AF65-F5344CB8AC3E}">
        <p14:creationId xmlns:p14="http://schemas.microsoft.com/office/powerpoint/2010/main" val="3558856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8C1BD-F86A-485A-B93E-DA8FA18A1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AF989-1F5A-46A5-BC57-CE04431CF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8053" y="4114800"/>
            <a:ext cx="11529390" cy="2017642"/>
          </a:xfrm>
        </p:spPr>
        <p:txBody>
          <a:bodyPr>
            <a:normAutofit fontScale="92500" lnSpcReduction="10000"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using the sentence starters below, write some sentences about your dragon’s appearance using conjunctions.</a:t>
            </a:r>
          </a:p>
          <a:p>
            <a:r>
              <a:rPr lang="en-GB" sz="2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The majority of…</a:t>
            </a:r>
          </a:p>
          <a:p>
            <a:r>
              <a:rPr lang="en-GB" sz="2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Some dragons…</a:t>
            </a:r>
          </a:p>
          <a:p>
            <a:r>
              <a:rPr lang="en-GB" sz="2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The … dragon …</a:t>
            </a:r>
          </a:p>
          <a:p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FD1C17D-A7B1-46FF-8E16-842C2583FC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119458"/>
              </p:ext>
            </p:extLst>
          </p:nvPr>
        </p:nvGraphicFramePr>
        <p:xfrm>
          <a:off x="188844" y="1822910"/>
          <a:ext cx="11767929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2643">
                  <a:extLst>
                    <a:ext uri="{9D8B030D-6E8A-4147-A177-3AD203B41FA5}">
                      <a16:colId xmlns:a16="http://schemas.microsoft.com/office/drawing/2014/main" val="933461108"/>
                    </a:ext>
                  </a:extLst>
                </a:gridCol>
                <a:gridCol w="3922643">
                  <a:extLst>
                    <a:ext uri="{9D8B030D-6E8A-4147-A177-3AD203B41FA5}">
                      <a16:colId xmlns:a16="http://schemas.microsoft.com/office/drawing/2014/main" val="436163009"/>
                    </a:ext>
                  </a:extLst>
                </a:gridCol>
                <a:gridCol w="3922643">
                  <a:extLst>
                    <a:ext uri="{9D8B030D-6E8A-4147-A177-3AD203B41FA5}">
                      <a16:colId xmlns:a16="http://schemas.microsoft.com/office/drawing/2014/main" val="257167657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omic Sans MS" panose="030F0702030302020204" pitchFamily="66" charset="0"/>
                        </a:rPr>
                        <a:t>Paddling: </a:t>
                      </a:r>
                      <a:r>
                        <a:rPr lang="en-GB" sz="2200" b="0" dirty="0">
                          <a:latin typeface="Comic Sans MS" panose="030F0702030302020204" pitchFamily="66" charset="0"/>
                        </a:rPr>
                        <a:t>Draw a picture of your dragon.</a:t>
                      </a:r>
                    </a:p>
                    <a:p>
                      <a:r>
                        <a:rPr lang="en-GB" sz="2200" b="0" dirty="0">
                          <a:latin typeface="Comic Sans MS" panose="030F0702030302020204" pitchFamily="66" charset="0"/>
                        </a:rPr>
                        <a:t>Label your dragon’s features using expanded noun phrases.</a:t>
                      </a:r>
                    </a:p>
                    <a:p>
                      <a:endParaRPr lang="en-GB" sz="2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omic Sans MS" panose="030F0702030302020204" pitchFamily="66" charset="0"/>
                        </a:rPr>
                        <a:t>Snorkelling: </a:t>
                      </a:r>
                      <a:r>
                        <a:rPr lang="en-GB" sz="2200" b="0" dirty="0">
                          <a:latin typeface="Comic Sans MS" panose="030F0702030302020204" pitchFamily="66" charset="0"/>
                        </a:rPr>
                        <a:t>Draw a picture of your dragon.</a:t>
                      </a:r>
                    </a:p>
                    <a:p>
                      <a:r>
                        <a:rPr lang="en-GB" sz="2200" b="0" dirty="0">
                          <a:latin typeface="Comic Sans MS" panose="030F0702030302020204" pitchFamily="66" charset="0"/>
                        </a:rPr>
                        <a:t>Label your dragon’s features using expanded noun phrases and alliteration.</a:t>
                      </a:r>
                    </a:p>
                    <a:p>
                      <a:endParaRPr lang="en-GB" sz="2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200" b="1" dirty="0">
                          <a:latin typeface="Comic Sans MS" panose="030F0702030302020204" pitchFamily="66" charset="0"/>
                        </a:rPr>
                        <a:t>Diving: </a:t>
                      </a:r>
                      <a:r>
                        <a:rPr lang="en-GB" sz="2200" b="0" dirty="0">
                          <a:latin typeface="Comic Sans MS" panose="030F0702030302020204" pitchFamily="66" charset="0"/>
                        </a:rPr>
                        <a:t>Draw a picture of your dragon.</a:t>
                      </a:r>
                    </a:p>
                    <a:p>
                      <a:r>
                        <a:rPr lang="en-GB" sz="2200" b="0" dirty="0">
                          <a:latin typeface="Comic Sans MS" panose="030F0702030302020204" pitchFamily="66" charset="0"/>
                        </a:rPr>
                        <a:t>Label your dragon’s features using expanded noun phrases, alliteration, similes and metaphors.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2352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00191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839721-1D40-430C-BC53-053B9E729A4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522" t="19565" r="2011" b="18116"/>
          <a:stretch/>
        </p:blipFill>
        <p:spPr>
          <a:xfrm>
            <a:off x="1189977" y="631135"/>
            <a:ext cx="9812046" cy="559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7475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D303104-81B0-4F17-9ED5-F62CC7D8B0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Wednesday 12</a:t>
            </a:r>
            <a:r>
              <a:rPr lang="en-GB" sz="6000" baseline="30000" dirty="0">
                <a:latin typeface="Comic Sans MS" panose="030F0702030302020204" pitchFamily="66" charset="0"/>
              </a:rPr>
              <a:t>th</a:t>
            </a:r>
            <a:r>
              <a:rPr lang="en-GB" sz="6000" dirty="0">
                <a:latin typeface="Comic Sans MS" panose="030F0702030302020204" pitchFamily="66" charset="0"/>
              </a:rPr>
              <a:t> May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1FFE95D-294D-4724-A945-43E03B2BFE4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use sentences appropriately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Non-Chronological Reports</a:t>
            </a:r>
          </a:p>
        </p:txBody>
      </p:sp>
    </p:spTree>
    <p:extLst>
      <p:ext uri="{BB962C8B-B14F-4D97-AF65-F5344CB8AC3E}">
        <p14:creationId xmlns:p14="http://schemas.microsoft.com/office/powerpoint/2010/main" val="18154538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CC799-D63E-40D9-BF45-5116B8432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B2673-C47A-4F1C-92F6-714645391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834147" cy="40233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can you remember about simple, compound and complex sentences?</a:t>
            </a:r>
          </a:p>
        </p:txBody>
      </p:sp>
      <p:pic>
        <p:nvPicPr>
          <p:cNvPr id="4" name="Picture 2" descr="Thinking Clip Art Pictures Free Clipart Images Transparent - Person Thinking  Clip Art, HD Png Download - kindpng">
            <a:extLst>
              <a:ext uri="{FF2B5EF4-FFF2-40B4-BE49-F238E27FC236}">
                <a16:creationId xmlns:a16="http://schemas.microsoft.com/office/drawing/2014/main" id="{23C5B815-F54D-4BD2-BD9D-2999D0D3D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427" y="1845734"/>
            <a:ext cx="4162425" cy="441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3602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704E04-D7D2-4C1C-935C-A9B8973716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85" t="18261" r="23206" b="6377"/>
          <a:stretch/>
        </p:blipFill>
        <p:spPr>
          <a:xfrm>
            <a:off x="0" y="-1"/>
            <a:ext cx="12192000" cy="6865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1912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D431F7-C45B-4BFE-848E-377E29C0A7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66" t="18116" r="23207" b="6377"/>
          <a:stretch/>
        </p:blipFill>
        <p:spPr>
          <a:xfrm>
            <a:off x="0" y="-1"/>
            <a:ext cx="12192000" cy="686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80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5D9D704-7B8E-44AF-A566-A24A40F375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66" t="17971" r="23043" b="6377"/>
          <a:stretch/>
        </p:blipFill>
        <p:spPr>
          <a:xfrm>
            <a:off x="0" y="-1"/>
            <a:ext cx="12192000" cy="685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6441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1867FE-74C4-4BB5-874F-49A9E5225E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389" t="15942" r="11139" b="58840"/>
          <a:stretch/>
        </p:blipFill>
        <p:spPr>
          <a:xfrm>
            <a:off x="1107927" y="1162878"/>
            <a:ext cx="9976145" cy="453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4202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1F0085-92D6-403D-9062-E8CB22F19F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09" t="44203" r="25072" b="40434"/>
          <a:stretch/>
        </p:blipFill>
        <p:spPr>
          <a:xfrm>
            <a:off x="1736429" y="1943100"/>
            <a:ext cx="8719141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7896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7C7D8D-BA74-483C-A3D0-9908BEE02E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94" t="62899" r="20769" b="22464"/>
          <a:stretch/>
        </p:blipFill>
        <p:spPr>
          <a:xfrm>
            <a:off x="804893" y="1833769"/>
            <a:ext cx="10582214" cy="319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0553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F5DDF-B290-4870-A093-B28E03070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29CDC-9390-4CFC-9FDC-978FB5335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6834147" cy="40233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things might we want to tell people about our dragons?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questions might our readers want us to answer in our non-chronological report?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E.g. physical appearance, diet, habitat and additional information. </a:t>
            </a:r>
          </a:p>
        </p:txBody>
      </p:sp>
      <p:pic>
        <p:nvPicPr>
          <p:cNvPr id="4" name="Picture 2" descr="Thinking Clip Art Pictures Free Clipart Images Transparent - Person Thinking  Clip Art, HD Png Download - kindpng">
            <a:extLst>
              <a:ext uri="{FF2B5EF4-FFF2-40B4-BE49-F238E27FC236}">
                <a16:creationId xmlns:a16="http://schemas.microsoft.com/office/drawing/2014/main" id="{792D5705-7617-45A1-8DB0-D53F78307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1427" y="1845734"/>
            <a:ext cx="4162425" cy="4410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4151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DEF43-A120-41D1-81C4-99AFBF3D8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70032-98E6-429D-8830-70330A61B6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011433" cy="402336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Create a list of sub-headings for your dragon non-chronological report.</a:t>
            </a:r>
          </a:p>
        </p:txBody>
      </p:sp>
      <p:pic>
        <p:nvPicPr>
          <p:cNvPr id="12290" name="Picture 2" descr="Nonfiction Text Features Posters by KNJ Kreations | TpT">
            <a:extLst>
              <a:ext uri="{FF2B5EF4-FFF2-40B4-BE49-F238E27FC236}">
                <a16:creationId xmlns:a16="http://schemas.microsoft.com/office/drawing/2014/main" id="{0590C2B6-329B-4A93-A96E-6485F85F7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179" y="1845734"/>
            <a:ext cx="5864501" cy="4406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0064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C41C0-4183-46C5-86FB-E590C5E3D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Choose one of the sub-headings.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357F72-61DE-4E27-892F-9CDD8D986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4174434"/>
            <a:ext cx="10058400" cy="16946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What could you write about your own dragon for this sub-heading?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Remember to use expanded noun phrases to describe. </a:t>
            </a:r>
          </a:p>
        </p:txBody>
      </p:sp>
    </p:spTree>
    <p:extLst>
      <p:ext uri="{BB962C8B-B14F-4D97-AF65-F5344CB8AC3E}">
        <p14:creationId xmlns:p14="http://schemas.microsoft.com/office/powerpoint/2010/main" val="12339998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DACEF-485C-40A3-B0D5-35A92C623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986E62-7B83-4492-AF29-F3E9B4273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3617842"/>
            <a:ext cx="10058400" cy="26139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Choose 3 sub-headings for your non-chronological report. 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Create a bubble map of ideas for each of your chosen sub-headings.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write some sentences for one of your sub-headings using descriptive vocabulary and conjunctions. 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Nonfiction Text Features Posters by KNJ Kreations | TpT">
            <a:extLst>
              <a:ext uri="{FF2B5EF4-FFF2-40B4-BE49-F238E27FC236}">
                <a16:creationId xmlns:a16="http://schemas.microsoft.com/office/drawing/2014/main" id="{3C21998B-4233-4A90-A4C8-6B619FFE1F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131" y="286603"/>
            <a:ext cx="4326254" cy="325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5855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E29FE-A813-4EC8-958D-B892290BBE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Comic Sans MS" panose="030F0702030302020204" pitchFamily="66" charset="0"/>
              </a:rPr>
              <a:t>Thursday 13</a:t>
            </a:r>
            <a:r>
              <a:rPr lang="en-GB" sz="6600" baseline="30000" dirty="0">
                <a:latin typeface="Comic Sans MS" panose="030F0702030302020204" pitchFamily="66" charset="0"/>
              </a:rPr>
              <a:t>th</a:t>
            </a:r>
            <a:r>
              <a:rPr lang="en-GB" sz="6600" dirty="0">
                <a:latin typeface="Comic Sans MS" panose="030F0702030302020204" pitchFamily="66" charset="0"/>
              </a:rPr>
              <a:t> May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C91370-6807-4F58-BE4D-C2F5EEEB0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806031"/>
          </a:xfrm>
        </p:spPr>
        <p:txBody>
          <a:bodyPr>
            <a:normAutofit lnSpcReduction="10000"/>
          </a:bodyPr>
          <a:lstStyle/>
          <a:p>
            <a:r>
              <a:rPr lang="en-GB" cap="none" dirty="0">
                <a:latin typeface="Comic Sans MS" panose="030F0702030302020204" pitchFamily="66" charset="0"/>
              </a:rPr>
              <a:t>LO: to write with purpose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use imaginative description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      to use paragraphs </a:t>
            </a:r>
          </a:p>
          <a:p>
            <a:r>
              <a:rPr lang="en-GB" cap="none" dirty="0">
                <a:latin typeface="Comic Sans MS" panose="030F0702030302020204" pitchFamily="66" charset="0"/>
              </a:rPr>
              <a:t>C: Non-Chronological Reports</a:t>
            </a:r>
          </a:p>
        </p:txBody>
      </p:sp>
    </p:spTree>
    <p:extLst>
      <p:ext uri="{BB962C8B-B14F-4D97-AF65-F5344CB8AC3E}">
        <p14:creationId xmlns:p14="http://schemas.microsoft.com/office/powerpoint/2010/main" val="23777343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0DDA12-C596-4A9F-84E2-FDC52D92A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18A21-FDB3-4B0F-B77E-3CE92E39D1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252" y="3908864"/>
            <a:ext cx="10545418" cy="2662533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Forest dragons are easy to identify, as they are the smallest dragon in the British Isles. They are the size of a house cat and are covered in shiny, brittle scales. Since the adult Forest Dragon is a dark green colour, it is able to stay camouflaged in the trees and tall grass. However, juveniles are born with a yellowish tinge. They have a strip of short, yellow spikes which run along its back. Furthermore, Forest Dragons have a slightly spiked tail in order to protect them from predators.</a:t>
            </a:r>
          </a:p>
        </p:txBody>
      </p:sp>
      <p:pic>
        <p:nvPicPr>
          <p:cNvPr id="8196" name="Picture 4" descr="9 Forest dragon ideas | dragon, dragon art, fantasy dragon">
            <a:extLst>
              <a:ext uri="{FF2B5EF4-FFF2-40B4-BE49-F238E27FC236}">
                <a16:creationId xmlns:a16="http://schemas.microsoft.com/office/drawing/2014/main" id="{65895851-93B4-48BB-8BC1-A66A9019E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58608" y="0"/>
            <a:ext cx="5433391" cy="362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4ABFD60-551E-462C-B8E3-DA7AA80C5BD6}"/>
              </a:ext>
            </a:extLst>
          </p:cNvPr>
          <p:cNvSpPr/>
          <p:nvPr/>
        </p:nvSpPr>
        <p:spPr>
          <a:xfrm>
            <a:off x="434009" y="1894980"/>
            <a:ext cx="6096000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n-GB" sz="2400" i="1" dirty="0">
                <a:latin typeface="Comic Sans MS" panose="030F0702030302020204" pitchFamily="66" charset="0"/>
              </a:rPr>
              <a:t>What features can you see in the paragraph?</a:t>
            </a:r>
          </a:p>
          <a:p>
            <a:pPr algn="ctr"/>
            <a:r>
              <a:rPr lang="en-GB" sz="2400" i="1" dirty="0">
                <a:latin typeface="Comic Sans MS" panose="030F0702030302020204" pitchFamily="66" charset="0"/>
              </a:rPr>
              <a:t>What words or phrases could you magpie in your writing today?</a:t>
            </a:r>
          </a:p>
        </p:txBody>
      </p:sp>
    </p:spTree>
    <p:extLst>
      <p:ext uri="{BB962C8B-B14F-4D97-AF65-F5344CB8AC3E}">
        <p14:creationId xmlns:p14="http://schemas.microsoft.com/office/powerpoint/2010/main" val="34758813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3D71D-65E8-40BC-8CE8-EDE68FD28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A111B9-91CC-4B3B-8930-9E09D1059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Using the sentence prompts on the next slide, write a paragraph about your dragon’s appearance for your non-chronological report. </a:t>
            </a:r>
          </a:p>
        </p:txBody>
      </p:sp>
      <p:pic>
        <p:nvPicPr>
          <p:cNvPr id="15362" name="Picture 2" descr="appearance , Meaning of appearance , Definition of appearance ,  Pronunciation of appearance - YouTube">
            <a:extLst>
              <a:ext uri="{FF2B5EF4-FFF2-40B4-BE49-F238E27FC236}">
                <a16:creationId xmlns:a16="http://schemas.microsoft.com/office/drawing/2014/main" id="{AB239632-532B-491F-843E-D2202101CE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65" b="10702"/>
          <a:stretch/>
        </p:blipFill>
        <p:spPr bwMode="auto">
          <a:xfrm>
            <a:off x="1697897" y="2782957"/>
            <a:ext cx="8857165" cy="331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97872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0C39A-25C4-4D40-9081-A3B5ABA31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7589B-7596-4366-A1AC-622CD3D18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1" y="1845733"/>
            <a:ext cx="11300791" cy="4405979"/>
          </a:xfrm>
        </p:spPr>
        <p:txBody>
          <a:bodyPr>
            <a:normAutofit fontScale="92500"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Sentence 1: </a:t>
            </a:r>
            <a:r>
              <a:rPr lang="en-GB" sz="2400" dirty="0">
                <a:latin typeface="Comic Sans MS" panose="030F0702030302020204" pitchFamily="66" charset="0"/>
              </a:rPr>
              <a:t>Why is your dragon easy to identify?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Sentence 2: </a:t>
            </a:r>
            <a:r>
              <a:rPr lang="en-GB" sz="2400" dirty="0">
                <a:latin typeface="Comic Sans MS" panose="030F0702030302020204" pitchFamily="66" charset="0"/>
              </a:rPr>
              <a:t>What size is your dragon?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Sentence 3: </a:t>
            </a:r>
            <a:r>
              <a:rPr lang="en-GB" sz="2400" dirty="0">
                <a:latin typeface="Comic Sans MS" panose="030F0702030302020204" pitchFamily="66" charset="0"/>
              </a:rPr>
              <a:t>What is their skin/scales like? Does this prevent them from attack? Why?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Sentence 4: </a:t>
            </a:r>
            <a:r>
              <a:rPr lang="en-GB" sz="2400" dirty="0">
                <a:latin typeface="Comic Sans MS" panose="030F0702030302020204" pitchFamily="66" charset="0"/>
              </a:rPr>
              <a:t>Where is your dragon’s weak spot? Where are they weakest?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Sentence 5: </a:t>
            </a:r>
            <a:r>
              <a:rPr lang="en-GB" sz="2400" dirty="0">
                <a:latin typeface="Comic Sans MS" panose="030F0702030302020204" pitchFamily="66" charset="0"/>
              </a:rPr>
              <a:t>What is your dragon species like as a baby? How does your dragon species change as it grows older? Is your dragon easy or hard to spot? Why?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Sentence 6: </a:t>
            </a:r>
            <a:r>
              <a:rPr lang="en-GB" sz="2400" dirty="0">
                <a:latin typeface="Comic Sans MS" panose="030F0702030302020204" pitchFamily="66" charset="0"/>
              </a:rPr>
              <a:t>What can’t your dragon do? Why?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Sentence 7: </a:t>
            </a:r>
            <a:r>
              <a:rPr lang="en-GB" sz="2400" dirty="0">
                <a:latin typeface="Comic Sans MS" panose="030F0702030302020204" pitchFamily="66" charset="0"/>
              </a:rPr>
              <a:t>How does your dragon move on land?</a:t>
            </a:r>
          </a:p>
          <a:p>
            <a:r>
              <a:rPr lang="en-GB" sz="2400" b="1" dirty="0">
                <a:latin typeface="Comic Sans MS" panose="030F0702030302020204" pitchFamily="66" charset="0"/>
              </a:rPr>
              <a:t>Sentence 8: </a:t>
            </a:r>
            <a:r>
              <a:rPr lang="en-GB" sz="2400" dirty="0">
                <a:latin typeface="Comic Sans MS" panose="030F0702030302020204" pitchFamily="66" charset="0"/>
              </a:rPr>
              <a:t>What are your dragon’s teeth like? What can they do? </a:t>
            </a:r>
          </a:p>
        </p:txBody>
      </p:sp>
      <p:pic>
        <p:nvPicPr>
          <p:cNvPr id="18434" name="Picture 2" descr="Brain thinking clipart clipartfox 2 ">
            <a:extLst>
              <a:ext uri="{FF2B5EF4-FFF2-40B4-BE49-F238E27FC236}">
                <a16:creationId xmlns:a16="http://schemas.microsoft.com/office/drawing/2014/main" id="{7690B6C2-980B-42D2-BBCB-6968807FF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2904" y="0"/>
            <a:ext cx="2869096" cy="275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108811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1407</TotalTime>
  <Words>1009</Words>
  <Application>Microsoft Office PowerPoint</Application>
  <PresentationFormat>Widescreen</PresentationFormat>
  <Paragraphs>149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Calibri</vt:lpstr>
      <vt:lpstr>Calibri Light</vt:lpstr>
      <vt:lpstr>Comic Sans MS</vt:lpstr>
      <vt:lpstr>Times New Roman</vt:lpstr>
      <vt:lpstr>Retrospect</vt:lpstr>
      <vt:lpstr>Monday 10th May 2021</vt:lpstr>
      <vt:lpstr>PowerPoint Presentation</vt:lpstr>
      <vt:lpstr>PowerPoint Presentation</vt:lpstr>
      <vt:lpstr>What type of writing is this?</vt:lpstr>
      <vt:lpstr>PowerPoint Presentation</vt:lpstr>
      <vt:lpstr>What do you think the features of non-chronological reports are? </vt:lpstr>
      <vt:lpstr>PowerPoint Presentation</vt:lpstr>
      <vt:lpstr>PowerPoint Presentation</vt:lpstr>
      <vt:lpstr>Features of non-chronological reports</vt:lpstr>
      <vt:lpstr>Activity:</vt:lpstr>
      <vt:lpstr>Tuesday 11th May 2021</vt:lpstr>
      <vt:lpstr>Vocabulary Matching Game</vt:lpstr>
      <vt:lpstr>Call my Bluff  Decide from the set of definitions below which one is the correct meaning. </vt:lpstr>
      <vt:lpstr>PowerPoint Presentation</vt:lpstr>
      <vt:lpstr>Look at these dragon pictures.</vt:lpstr>
      <vt:lpstr>PowerPoint Presentation</vt:lpstr>
      <vt:lpstr>PowerPoint Presentation</vt:lpstr>
      <vt:lpstr>Activity: </vt:lpstr>
      <vt:lpstr>PowerPoint Presentation</vt:lpstr>
      <vt:lpstr>Wednesday 12th May 2021</vt:lpstr>
      <vt:lpstr>Starter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Choose one of the sub-headings.</vt:lpstr>
      <vt:lpstr>Activity </vt:lpstr>
      <vt:lpstr>Thursday 13th May 2021</vt:lpstr>
      <vt:lpstr>Example</vt:lpstr>
      <vt:lpstr>Activity: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10th May 2021</dc:title>
  <dc:creator>Emily Fenner</dc:creator>
  <cp:lastModifiedBy>Emily Fenner</cp:lastModifiedBy>
  <cp:revision>18</cp:revision>
  <dcterms:created xsi:type="dcterms:W3CDTF">2021-05-04T16:03:39Z</dcterms:created>
  <dcterms:modified xsi:type="dcterms:W3CDTF">2021-05-06T08:32:39Z</dcterms:modified>
</cp:coreProperties>
</file>