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 id="270" r:id="rId15"/>
    <p:sldId id="273" r:id="rId16"/>
    <p:sldId id="296" r:id="rId17"/>
    <p:sldId id="275" r:id="rId18"/>
    <p:sldId id="276" r:id="rId19"/>
    <p:sldId id="277" r:id="rId20"/>
    <p:sldId id="292" r:id="rId21"/>
    <p:sldId id="294"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B2025E9-FDC2-43E5-9FE3-414A8BEE3EC9}" type="datetimeFigureOut">
              <a:rPr lang="en-GB" smtClean="0"/>
              <a:t>09/10/2021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371B8-B193-4FA7-B086-ECD8EBA9A24E}" type="slidenum">
              <a:rPr lang="en-GB" smtClean="0"/>
              <a:t>‹#›</a:t>
            </a:fld>
            <a:endParaRPr lang="en-GB"/>
          </a:p>
        </p:txBody>
      </p:sp>
    </p:spTree>
    <p:extLst>
      <p:ext uri="{BB962C8B-B14F-4D97-AF65-F5344CB8AC3E}">
        <p14:creationId xmlns:p14="http://schemas.microsoft.com/office/powerpoint/2010/main" val="815734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2025E9-FDC2-43E5-9FE3-414A8BEE3EC9}" type="datetimeFigureOut">
              <a:rPr lang="en-GB" smtClean="0"/>
              <a:t>09/10/2021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371B8-B193-4FA7-B086-ECD8EBA9A24E}" type="slidenum">
              <a:rPr lang="en-GB" smtClean="0"/>
              <a:t>‹#›</a:t>
            </a:fld>
            <a:endParaRPr lang="en-GB"/>
          </a:p>
        </p:txBody>
      </p:sp>
    </p:spTree>
    <p:extLst>
      <p:ext uri="{BB962C8B-B14F-4D97-AF65-F5344CB8AC3E}">
        <p14:creationId xmlns:p14="http://schemas.microsoft.com/office/powerpoint/2010/main" val="1421766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2025E9-FDC2-43E5-9FE3-414A8BEE3EC9}" type="datetimeFigureOut">
              <a:rPr lang="en-GB" smtClean="0"/>
              <a:t>09/10/2021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371B8-B193-4FA7-B086-ECD8EBA9A24E}" type="slidenum">
              <a:rPr lang="en-GB" smtClean="0"/>
              <a:t>‹#›</a:t>
            </a:fld>
            <a:endParaRPr lang="en-GB"/>
          </a:p>
        </p:txBody>
      </p:sp>
    </p:spTree>
    <p:extLst>
      <p:ext uri="{BB962C8B-B14F-4D97-AF65-F5344CB8AC3E}">
        <p14:creationId xmlns:p14="http://schemas.microsoft.com/office/powerpoint/2010/main" val="4248590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2025E9-FDC2-43E5-9FE3-414A8BEE3EC9}" type="datetimeFigureOut">
              <a:rPr lang="en-GB" smtClean="0"/>
              <a:t>09/10/2021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C371B8-B193-4FA7-B086-ECD8EBA9A24E}" type="slidenum">
              <a:rPr lang="en-GB" smtClean="0"/>
              <a:t>‹#›</a:t>
            </a:fld>
            <a:endParaRPr lang="en-GB"/>
          </a:p>
        </p:txBody>
      </p:sp>
    </p:spTree>
    <p:extLst>
      <p:ext uri="{BB962C8B-B14F-4D97-AF65-F5344CB8AC3E}">
        <p14:creationId xmlns:p14="http://schemas.microsoft.com/office/powerpoint/2010/main" val="35720289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B2025E9-FDC2-43E5-9FE3-414A8BEE3EC9}" type="datetimeFigureOut">
              <a:rPr lang="en-GB" smtClean="0"/>
              <a:t>09/10/2021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DC371B8-B193-4FA7-B086-ECD8EBA9A24E}" type="slidenum">
              <a:rPr lang="en-GB" smtClean="0"/>
              <a:t>‹#›</a:t>
            </a:fld>
            <a:endParaRPr lang="en-GB"/>
          </a:p>
        </p:txBody>
      </p:sp>
    </p:spTree>
    <p:extLst>
      <p:ext uri="{BB962C8B-B14F-4D97-AF65-F5344CB8AC3E}">
        <p14:creationId xmlns:p14="http://schemas.microsoft.com/office/powerpoint/2010/main" val="3499986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B2025E9-FDC2-43E5-9FE3-414A8BEE3EC9}" type="datetimeFigureOut">
              <a:rPr lang="en-GB" smtClean="0"/>
              <a:t>09/10/2021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DC371B8-B193-4FA7-B086-ECD8EBA9A24E}" type="slidenum">
              <a:rPr lang="en-GB" smtClean="0"/>
              <a:t>‹#›</a:t>
            </a:fld>
            <a:endParaRPr lang="en-GB"/>
          </a:p>
        </p:txBody>
      </p:sp>
    </p:spTree>
    <p:extLst>
      <p:ext uri="{BB962C8B-B14F-4D97-AF65-F5344CB8AC3E}">
        <p14:creationId xmlns:p14="http://schemas.microsoft.com/office/powerpoint/2010/main" val="621554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2025E9-FDC2-43E5-9FE3-414A8BEE3EC9}" type="datetimeFigureOut">
              <a:rPr lang="en-GB" smtClean="0"/>
              <a:t>09/10/2021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DC371B8-B193-4FA7-B086-ECD8EBA9A24E}" type="slidenum">
              <a:rPr lang="en-GB" smtClean="0"/>
              <a:t>‹#›</a:t>
            </a:fld>
            <a:endParaRPr lang="en-GB"/>
          </a:p>
        </p:txBody>
      </p:sp>
    </p:spTree>
    <p:extLst>
      <p:ext uri="{BB962C8B-B14F-4D97-AF65-F5344CB8AC3E}">
        <p14:creationId xmlns:p14="http://schemas.microsoft.com/office/powerpoint/2010/main" val="1251547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2025E9-FDC2-43E5-9FE3-414A8BEE3EC9}" type="datetimeFigureOut">
              <a:rPr lang="en-GB" smtClean="0"/>
              <a:t>09/10/2021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C371B8-B193-4FA7-B086-ECD8EBA9A24E}" type="slidenum">
              <a:rPr lang="en-GB" smtClean="0"/>
              <a:t>‹#›</a:t>
            </a:fld>
            <a:endParaRPr lang="en-GB"/>
          </a:p>
        </p:txBody>
      </p:sp>
    </p:spTree>
    <p:extLst>
      <p:ext uri="{BB962C8B-B14F-4D97-AF65-F5344CB8AC3E}">
        <p14:creationId xmlns:p14="http://schemas.microsoft.com/office/powerpoint/2010/main" val="1502948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C371B8-B193-4FA7-B086-ECD8EBA9A24E}" type="slidenum">
              <a:rPr lang="en-GB" smtClean="0"/>
              <a:t>‹#›</a:t>
            </a:fld>
            <a:endParaRPr lang="en-GB"/>
          </a:p>
        </p:txBody>
      </p:sp>
      <p:sp>
        <p:nvSpPr>
          <p:cNvPr id="5" name="Date Placeholder 4"/>
          <p:cNvSpPr>
            <a:spLocks noGrp="1"/>
          </p:cNvSpPr>
          <p:nvPr>
            <p:ph type="dt" sz="half" idx="10"/>
          </p:nvPr>
        </p:nvSpPr>
        <p:spPr/>
        <p:txBody>
          <a:bodyPr/>
          <a:lstStyle/>
          <a:p>
            <a:fld id="{DB2025E9-FDC2-43E5-9FE3-414A8BEE3EC9}" type="datetimeFigureOut">
              <a:rPr lang="en-GB" smtClean="0"/>
              <a:t>09/10/2021</a:t>
            </a:fld>
            <a:endParaRPr lang="en-GB"/>
          </a:p>
        </p:txBody>
      </p:sp>
    </p:spTree>
    <p:extLst>
      <p:ext uri="{BB962C8B-B14F-4D97-AF65-F5344CB8AC3E}">
        <p14:creationId xmlns:p14="http://schemas.microsoft.com/office/powerpoint/2010/main" val="802870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2025E9-FDC2-43E5-9FE3-414A8BEE3EC9}" type="datetimeFigureOut">
              <a:rPr lang="en-GB" smtClean="0"/>
              <a:t>09/10/2021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371B8-B193-4FA7-B086-ECD8EBA9A24E}" type="slidenum">
              <a:rPr lang="en-GB" smtClean="0"/>
              <a:t>‹#›</a:t>
            </a:fld>
            <a:endParaRPr lang="en-GB"/>
          </a:p>
        </p:txBody>
      </p:sp>
    </p:spTree>
    <p:extLst>
      <p:ext uri="{BB962C8B-B14F-4D97-AF65-F5344CB8AC3E}">
        <p14:creationId xmlns:p14="http://schemas.microsoft.com/office/powerpoint/2010/main" val="2955641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2025E9-FDC2-43E5-9FE3-414A8BEE3EC9}" type="datetimeFigureOut">
              <a:rPr lang="en-GB" smtClean="0"/>
              <a:t>09/10/2021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371B8-B193-4FA7-B086-ECD8EBA9A24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588012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2025E9-FDC2-43E5-9FE3-414A8BEE3EC9}" type="datetimeFigureOut">
              <a:rPr lang="en-GB" smtClean="0"/>
              <a:t>09/10/2021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371B8-B193-4FA7-B086-ECD8EBA9A24E}" type="slidenum">
              <a:rPr lang="en-GB" smtClean="0"/>
              <a:t>‹#›</a:t>
            </a:fld>
            <a:endParaRPr lang="en-GB"/>
          </a:p>
        </p:txBody>
      </p:sp>
    </p:spTree>
    <p:extLst>
      <p:ext uri="{BB962C8B-B14F-4D97-AF65-F5344CB8AC3E}">
        <p14:creationId xmlns:p14="http://schemas.microsoft.com/office/powerpoint/2010/main" val="135575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2025E9-FDC2-43E5-9FE3-414A8BEE3EC9}" type="datetimeFigureOut">
              <a:rPr lang="en-GB" smtClean="0"/>
              <a:t>09/10/2021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371B8-B193-4FA7-B086-ECD8EBA9A24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031188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2025E9-FDC2-43E5-9FE3-414A8BEE3EC9}" type="datetimeFigureOut">
              <a:rPr lang="en-GB" smtClean="0"/>
              <a:t>09/10/2021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371B8-B193-4FA7-B086-ECD8EBA9A24E}" type="slidenum">
              <a:rPr lang="en-GB" smtClean="0"/>
              <a:t>‹#›</a:t>
            </a:fld>
            <a:endParaRPr lang="en-GB"/>
          </a:p>
        </p:txBody>
      </p:sp>
    </p:spTree>
    <p:extLst>
      <p:ext uri="{BB962C8B-B14F-4D97-AF65-F5344CB8AC3E}">
        <p14:creationId xmlns:p14="http://schemas.microsoft.com/office/powerpoint/2010/main" val="13644282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2025E9-FDC2-43E5-9FE3-414A8BEE3EC9}" type="datetimeFigureOut">
              <a:rPr lang="en-GB" smtClean="0"/>
              <a:t>09/10/2021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371B8-B193-4FA7-B086-ECD8EBA9A24E}" type="slidenum">
              <a:rPr lang="en-GB" smtClean="0"/>
              <a:t>‹#›</a:t>
            </a:fld>
            <a:endParaRPr lang="en-GB"/>
          </a:p>
        </p:txBody>
      </p:sp>
    </p:spTree>
    <p:extLst>
      <p:ext uri="{BB962C8B-B14F-4D97-AF65-F5344CB8AC3E}">
        <p14:creationId xmlns:p14="http://schemas.microsoft.com/office/powerpoint/2010/main" val="30287726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2025E9-FDC2-43E5-9FE3-414A8BEE3EC9}" type="datetimeFigureOut">
              <a:rPr lang="en-GB" smtClean="0"/>
              <a:t>09/10/2021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371B8-B193-4FA7-B086-ECD8EBA9A24E}" type="slidenum">
              <a:rPr lang="en-GB" smtClean="0"/>
              <a:t>‹#›</a:t>
            </a:fld>
            <a:endParaRPr lang="en-GB"/>
          </a:p>
        </p:txBody>
      </p:sp>
    </p:spTree>
    <p:extLst>
      <p:ext uri="{BB962C8B-B14F-4D97-AF65-F5344CB8AC3E}">
        <p14:creationId xmlns:p14="http://schemas.microsoft.com/office/powerpoint/2010/main" val="896184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B2025E9-FDC2-43E5-9FE3-414A8BEE3EC9}" type="datetimeFigureOut">
              <a:rPr lang="en-GB" smtClean="0"/>
              <a:t>09/10/2021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DC371B8-B193-4FA7-B086-ECD8EBA9A24E}" type="slidenum">
              <a:rPr lang="en-GB" smtClean="0"/>
              <a:t>‹#›</a:t>
            </a:fld>
            <a:endParaRPr lang="en-GB"/>
          </a:p>
        </p:txBody>
      </p:sp>
    </p:spTree>
    <p:extLst>
      <p:ext uri="{BB962C8B-B14F-4D97-AF65-F5344CB8AC3E}">
        <p14:creationId xmlns:p14="http://schemas.microsoft.com/office/powerpoint/2010/main" val="86451298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CD9D7-E5D1-4731-8A52-D7CE508AAF2F}"/>
              </a:ext>
            </a:extLst>
          </p:cNvPr>
          <p:cNvSpPr>
            <a:spLocks noGrp="1"/>
          </p:cNvSpPr>
          <p:nvPr>
            <p:ph type="ctrTitle"/>
          </p:nvPr>
        </p:nvSpPr>
        <p:spPr>
          <a:xfrm>
            <a:off x="537328" y="2404534"/>
            <a:ext cx="8736675" cy="1646302"/>
          </a:xfrm>
        </p:spPr>
        <p:txBody>
          <a:bodyPr/>
          <a:lstStyle/>
          <a:p>
            <a:r>
              <a:rPr lang="en-GB" dirty="0">
                <a:latin typeface="Comic Sans MS" panose="030F0702030302020204" pitchFamily="66" charset="0"/>
              </a:rPr>
              <a:t>Monday 11</a:t>
            </a:r>
            <a:r>
              <a:rPr lang="en-GB" baseline="30000" dirty="0">
                <a:latin typeface="Comic Sans MS" panose="030F0702030302020204" pitchFamily="66" charset="0"/>
              </a:rPr>
              <a:t>th</a:t>
            </a:r>
            <a:r>
              <a:rPr lang="en-GB" dirty="0">
                <a:latin typeface="Comic Sans MS" panose="030F0702030302020204" pitchFamily="66" charset="0"/>
              </a:rPr>
              <a:t> October 2021</a:t>
            </a:r>
          </a:p>
        </p:txBody>
      </p:sp>
      <p:sp>
        <p:nvSpPr>
          <p:cNvPr id="3" name="Subtitle 2">
            <a:extLst>
              <a:ext uri="{FF2B5EF4-FFF2-40B4-BE49-F238E27FC236}">
                <a16:creationId xmlns:a16="http://schemas.microsoft.com/office/drawing/2014/main" id="{B3CF2242-1B3F-4719-89E3-B72CBB59F69E}"/>
              </a:ext>
            </a:extLst>
          </p:cNvPr>
          <p:cNvSpPr>
            <a:spLocks noGrp="1"/>
          </p:cNvSpPr>
          <p:nvPr>
            <p:ph type="subTitle" idx="1"/>
          </p:nvPr>
        </p:nvSpPr>
        <p:spPr>
          <a:xfrm>
            <a:off x="537328" y="4050833"/>
            <a:ext cx="8736675" cy="1096899"/>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C: Informal Recounts </a:t>
            </a:r>
          </a:p>
        </p:txBody>
      </p:sp>
    </p:spTree>
    <p:extLst>
      <p:ext uri="{BB962C8B-B14F-4D97-AF65-F5344CB8AC3E}">
        <p14:creationId xmlns:p14="http://schemas.microsoft.com/office/powerpoint/2010/main" val="3175925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9785D-96BF-46B8-BBB1-69E2DE8EE852}"/>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350757E1-96BF-44BD-822E-6641ADCB6A32}"/>
              </a:ext>
            </a:extLst>
          </p:cNvPr>
          <p:cNvSpPr>
            <a:spLocks noGrp="1"/>
          </p:cNvSpPr>
          <p:nvPr>
            <p:ph idx="1"/>
          </p:nvPr>
        </p:nvSpPr>
        <p:spPr/>
        <p:txBody>
          <a:bodyPr>
            <a:normAutofit/>
          </a:bodyPr>
          <a:lstStyle/>
          <a:p>
            <a:r>
              <a:rPr lang="en-GB" sz="2100" dirty="0">
                <a:latin typeface="Comic Sans MS" panose="030F0702030302020204" pitchFamily="66" charset="0"/>
              </a:rPr>
              <a:t>How are we going to start our diary entries this week?</a:t>
            </a:r>
          </a:p>
          <a:p>
            <a:endParaRPr lang="en-GB" sz="2100" dirty="0">
              <a:latin typeface="Comic Sans MS" panose="030F0702030302020204" pitchFamily="66" charset="0"/>
            </a:endParaRPr>
          </a:p>
          <a:p>
            <a:r>
              <a:rPr lang="en-GB" sz="2100" dirty="0">
                <a:latin typeface="Comic Sans MS" panose="030F0702030302020204" pitchFamily="66" charset="0"/>
              </a:rPr>
              <a:t>What colloquial starting sentences could we use?</a:t>
            </a:r>
          </a:p>
          <a:p>
            <a:endParaRPr lang="en-GB" sz="2100" dirty="0">
              <a:latin typeface="Comic Sans MS" panose="030F0702030302020204" pitchFamily="66" charset="0"/>
            </a:endParaRPr>
          </a:p>
          <a:p>
            <a:r>
              <a:rPr lang="en-GB" sz="2100" dirty="0">
                <a:latin typeface="Comic Sans MS" panose="030F0702030302020204" pitchFamily="66" charset="0"/>
              </a:rPr>
              <a:t>e.g. </a:t>
            </a:r>
            <a:r>
              <a:rPr lang="en-GB" sz="2100" i="1" dirty="0">
                <a:latin typeface="Comic Sans MS" panose="030F0702030302020204" pitchFamily="66" charset="0"/>
              </a:rPr>
              <a:t>You won’t believe what happened to me today!</a:t>
            </a:r>
          </a:p>
          <a:p>
            <a:r>
              <a:rPr lang="en-GB" sz="2100" i="1" dirty="0">
                <a:latin typeface="Comic Sans MS" panose="030F0702030302020204" pitchFamily="66" charset="0"/>
              </a:rPr>
              <a:t>I had the most horrendous day!</a:t>
            </a:r>
          </a:p>
        </p:txBody>
      </p:sp>
      <p:pic>
        <p:nvPicPr>
          <p:cNvPr id="1026" name="Picture 2" descr="Orange Daily Paper Notepad Isolated On White Background. Cartoon Personal  Diary Planner Vector Flat Illustration. Colorful Organizer Page Journal  With Sticker And Bookmark Royalty Free Cliparts, Vectors, And Stock  Illustration. Image 143401961.">
            <a:extLst>
              <a:ext uri="{FF2B5EF4-FFF2-40B4-BE49-F238E27FC236}">
                <a16:creationId xmlns:a16="http://schemas.microsoft.com/office/drawing/2014/main" id="{1A3B48F8-209C-4B86-A8BC-208EB1AC6EBE}"/>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10000" r="90000">
                        <a14:foregroundMark x1="61077" y1="17612" x2="61077" y2="17612"/>
                        <a14:foregroundMark x1="61154" y1="15495" x2="60385" y2="24894"/>
                        <a14:foregroundMark x1="54308" y1="84674" x2="60769" y2="84251"/>
                        <a14:foregroundMark x1="60769" y1="84251" x2="73385" y2="84843"/>
                      </a14:backgroundRemoval>
                    </a14:imgEffect>
                  </a14:imgLayer>
                </a14:imgProps>
              </a:ext>
              <a:ext uri="{28A0092B-C50C-407E-A947-70E740481C1C}">
                <a14:useLocalDpi xmlns:a14="http://schemas.microsoft.com/office/drawing/2010/main" val="0"/>
              </a:ext>
            </a:extLst>
          </a:blip>
          <a:srcRect l="23309" t="12050" r="17975" b="11860"/>
          <a:stretch/>
        </p:blipFill>
        <p:spPr bwMode="auto">
          <a:xfrm>
            <a:off x="7975076" y="2197055"/>
            <a:ext cx="2092752" cy="2463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3317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7E4F6-F68D-4F94-9389-8D7F9CFB1F5B}"/>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EED4DDFE-3240-49ED-A5ED-52584E46B2D5}"/>
              </a:ext>
            </a:extLst>
          </p:cNvPr>
          <p:cNvSpPr>
            <a:spLocks noGrp="1"/>
          </p:cNvSpPr>
          <p:nvPr>
            <p:ph idx="1"/>
          </p:nvPr>
        </p:nvSpPr>
        <p:spPr/>
        <p:txBody>
          <a:bodyPr>
            <a:noAutofit/>
          </a:bodyPr>
          <a:lstStyle/>
          <a:p>
            <a:r>
              <a:rPr lang="en-GB" sz="2100" dirty="0">
                <a:latin typeface="Comic Sans MS" panose="030F0702030302020204" pitchFamily="66" charset="0"/>
              </a:rPr>
              <a:t>What about ending our diary entries? What could our last sentence be?</a:t>
            </a:r>
          </a:p>
          <a:p>
            <a:endParaRPr lang="en-GB" sz="2100" dirty="0">
              <a:latin typeface="Comic Sans MS" panose="030F0702030302020204" pitchFamily="66" charset="0"/>
            </a:endParaRPr>
          </a:p>
          <a:p>
            <a:r>
              <a:rPr lang="en-GB" sz="2100" dirty="0">
                <a:latin typeface="Comic Sans MS" panose="030F0702030302020204" pitchFamily="66" charset="0"/>
              </a:rPr>
              <a:t>Try to look to the future/the next day and change the tense here to future tense.</a:t>
            </a:r>
          </a:p>
          <a:p>
            <a:endParaRPr lang="en-GB" sz="2100" dirty="0">
              <a:latin typeface="Comic Sans MS" panose="030F0702030302020204" pitchFamily="66" charset="0"/>
            </a:endParaRPr>
          </a:p>
          <a:p>
            <a:r>
              <a:rPr lang="en-GB" sz="2100" dirty="0">
                <a:latin typeface="Comic Sans MS" panose="030F0702030302020204" pitchFamily="66" charset="0"/>
              </a:rPr>
              <a:t>e.g. </a:t>
            </a:r>
            <a:r>
              <a:rPr lang="en-GB" sz="2100" i="1" dirty="0">
                <a:latin typeface="Comic Sans MS" panose="030F0702030302020204" pitchFamily="66" charset="0"/>
              </a:rPr>
              <a:t>Tomorrow, I will go back and try to help those weak, defenceless children.</a:t>
            </a:r>
          </a:p>
          <a:p>
            <a:r>
              <a:rPr lang="en-GB" sz="2100" i="1" dirty="0">
                <a:latin typeface="Comic Sans MS" panose="030F0702030302020204" pitchFamily="66" charset="0"/>
              </a:rPr>
              <a:t>I really hope that the children will be freed soon. It really isn’t fair!</a:t>
            </a:r>
          </a:p>
        </p:txBody>
      </p:sp>
      <p:pic>
        <p:nvPicPr>
          <p:cNvPr id="4" name="Picture 2" descr="Orange Daily Paper Notepad Isolated On White Background. Cartoon Personal  Diary Planner Vector Flat Illustration. Colorful Organizer Page Journal  With Sticker And Bookmark Royalty Free Cliparts, Vectors, And Stock  Illustration. Image 143401961.">
            <a:extLst>
              <a:ext uri="{FF2B5EF4-FFF2-40B4-BE49-F238E27FC236}">
                <a16:creationId xmlns:a16="http://schemas.microsoft.com/office/drawing/2014/main" id="{1D7D8403-56B4-41CF-B13B-F0352F1DC0DA}"/>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10000" r="90000">
                        <a14:foregroundMark x1="61077" y1="17612" x2="61077" y2="17612"/>
                        <a14:foregroundMark x1="61154" y1="15495" x2="60385" y2="24894"/>
                        <a14:foregroundMark x1="54308" y1="84674" x2="60769" y2="84251"/>
                        <a14:foregroundMark x1="60769" y1="84251" x2="73385" y2="84843"/>
                      </a14:backgroundRemoval>
                    </a14:imgEffect>
                  </a14:imgLayer>
                </a14:imgProps>
              </a:ext>
              <a:ext uri="{28A0092B-C50C-407E-A947-70E740481C1C}">
                <a14:useLocalDpi xmlns:a14="http://schemas.microsoft.com/office/drawing/2010/main" val="0"/>
              </a:ext>
            </a:extLst>
          </a:blip>
          <a:srcRect l="23309" t="12050" r="17975" b="11860"/>
          <a:stretch/>
        </p:blipFill>
        <p:spPr bwMode="auto">
          <a:xfrm>
            <a:off x="9274002" y="2197055"/>
            <a:ext cx="2092752" cy="2463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50054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59125-01AE-4079-B7D5-703E8D2862B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53FE8FE-FA81-4260-B096-4407E3AA14DC}"/>
              </a:ext>
            </a:extLst>
          </p:cNvPr>
          <p:cNvSpPr>
            <a:spLocks noGrp="1"/>
          </p:cNvSpPr>
          <p:nvPr>
            <p:ph idx="1"/>
          </p:nvPr>
        </p:nvSpPr>
        <p:spPr/>
        <p:txBody>
          <a:bodyPr>
            <a:normAutofit/>
          </a:bodyPr>
          <a:lstStyle/>
          <a:p>
            <a:r>
              <a:rPr lang="en-GB" sz="2100" dirty="0">
                <a:latin typeface="Comic Sans MS" panose="030F0702030302020204" pitchFamily="66" charset="0"/>
              </a:rPr>
              <a:t>You are going to plan your diary entries today!</a:t>
            </a:r>
          </a:p>
        </p:txBody>
      </p:sp>
      <p:pic>
        <p:nvPicPr>
          <p:cNvPr id="4" name="Picture 3">
            <a:extLst>
              <a:ext uri="{FF2B5EF4-FFF2-40B4-BE49-F238E27FC236}">
                <a16:creationId xmlns:a16="http://schemas.microsoft.com/office/drawing/2014/main" id="{C365869F-2EE4-4E5A-9DAD-502D5950C085}"/>
              </a:ext>
            </a:extLst>
          </p:cNvPr>
          <p:cNvPicPr>
            <a:picLocks noChangeAspect="1"/>
          </p:cNvPicPr>
          <p:nvPr/>
        </p:nvPicPr>
        <p:blipFill rotWithShape="1">
          <a:blip r:embed="rId2"/>
          <a:srcRect l="52887" t="22131" r="18350" b="9601"/>
          <a:stretch/>
        </p:blipFill>
        <p:spPr>
          <a:xfrm>
            <a:off x="7041824" y="-1"/>
            <a:ext cx="5150178" cy="6876041"/>
          </a:xfrm>
          <a:prstGeom prst="rect">
            <a:avLst/>
          </a:prstGeom>
        </p:spPr>
      </p:pic>
    </p:spTree>
    <p:extLst>
      <p:ext uri="{BB962C8B-B14F-4D97-AF65-F5344CB8AC3E}">
        <p14:creationId xmlns:p14="http://schemas.microsoft.com/office/powerpoint/2010/main" val="1242231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080CB-361C-42E5-A63D-C2C03CA62092}"/>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A781082D-0F01-4788-BA0B-15898241A290}"/>
              </a:ext>
            </a:extLst>
          </p:cNvPr>
          <p:cNvSpPr>
            <a:spLocks noGrp="1"/>
          </p:cNvSpPr>
          <p:nvPr>
            <p:ph idx="1"/>
          </p:nvPr>
        </p:nvSpPr>
        <p:spPr/>
        <p:txBody>
          <a:bodyPr>
            <a:normAutofit/>
          </a:bodyPr>
          <a:lstStyle/>
          <a:p>
            <a:r>
              <a:rPr lang="en-GB" sz="2100" dirty="0">
                <a:latin typeface="Comic Sans MS" panose="030F0702030302020204" pitchFamily="66" charset="0"/>
              </a:rPr>
              <a:t>Plan your diary entries using the planning template.</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Using your highlighters, highlight some of the exemplar phrases on the planning template that you would like to use in your diary entry.</a:t>
            </a:r>
          </a:p>
          <a:p>
            <a:endParaRPr lang="en-GB" sz="2100" b="1" dirty="0">
              <a:solidFill>
                <a:srgbClr val="FF0000"/>
              </a:solidFill>
              <a:latin typeface="Comic Sans MS" panose="030F0702030302020204" pitchFamily="66" charset="0"/>
            </a:endParaRPr>
          </a:p>
          <a:p>
            <a:r>
              <a:rPr lang="en-GB" sz="2100" dirty="0">
                <a:solidFill>
                  <a:srgbClr val="FF0000"/>
                </a:solidFill>
                <a:latin typeface="Comic Sans MS" panose="030F0702030302020204" pitchFamily="66" charset="0"/>
              </a:rPr>
              <a:t>Add in any additional sentence starters/phrases that you are going to use. </a:t>
            </a:r>
          </a:p>
        </p:txBody>
      </p:sp>
    </p:spTree>
    <p:extLst>
      <p:ext uri="{BB962C8B-B14F-4D97-AF65-F5344CB8AC3E}">
        <p14:creationId xmlns:p14="http://schemas.microsoft.com/office/powerpoint/2010/main" val="2949714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BD53875-A1DA-4F06-9EEB-21BA049F0BD5}"/>
              </a:ext>
            </a:extLst>
          </p:cNvPr>
          <p:cNvSpPr>
            <a:spLocks noGrp="1"/>
          </p:cNvSpPr>
          <p:nvPr>
            <p:ph type="ctrTitle"/>
          </p:nvPr>
        </p:nvSpPr>
        <p:spPr>
          <a:xfrm>
            <a:off x="490194" y="2404534"/>
            <a:ext cx="8783809" cy="1646302"/>
          </a:xfrm>
        </p:spPr>
        <p:txBody>
          <a:bodyPr/>
          <a:lstStyle/>
          <a:p>
            <a:r>
              <a:rPr lang="en-GB" sz="5200" dirty="0">
                <a:latin typeface="Comic Sans MS" panose="030F0702030302020204" pitchFamily="66" charset="0"/>
              </a:rPr>
              <a:t>Tuesday 12</a:t>
            </a:r>
            <a:r>
              <a:rPr lang="en-GB" sz="5200" baseline="30000" dirty="0">
                <a:latin typeface="Comic Sans MS" panose="030F0702030302020204" pitchFamily="66" charset="0"/>
              </a:rPr>
              <a:t>th</a:t>
            </a:r>
            <a:r>
              <a:rPr lang="en-GB" sz="5200" dirty="0">
                <a:latin typeface="Comic Sans MS" panose="030F0702030302020204" pitchFamily="66" charset="0"/>
              </a:rPr>
              <a:t> October 2021</a:t>
            </a:r>
          </a:p>
        </p:txBody>
      </p:sp>
      <p:sp>
        <p:nvSpPr>
          <p:cNvPr id="5" name="Subtitle 4">
            <a:extLst>
              <a:ext uri="{FF2B5EF4-FFF2-40B4-BE49-F238E27FC236}">
                <a16:creationId xmlns:a16="http://schemas.microsoft.com/office/drawing/2014/main" id="{74EF291E-42E2-41D6-877F-F292CB1B3443}"/>
              </a:ext>
            </a:extLst>
          </p:cNvPr>
          <p:cNvSpPr>
            <a:spLocks noGrp="1"/>
          </p:cNvSpPr>
          <p:nvPr>
            <p:ph type="subTitle" idx="1"/>
          </p:nvPr>
        </p:nvSpPr>
        <p:spPr>
          <a:xfrm>
            <a:off x="490194" y="4050833"/>
            <a:ext cx="8783809" cy="1646302"/>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imaginative description</a:t>
            </a:r>
          </a:p>
          <a:p>
            <a:pPr algn="l"/>
            <a:r>
              <a:rPr lang="en-GB" sz="2100" dirty="0">
                <a:latin typeface="Comic Sans MS" panose="030F0702030302020204" pitchFamily="66" charset="0"/>
              </a:rPr>
              <a:t>C: Informal Recounts </a:t>
            </a:r>
          </a:p>
        </p:txBody>
      </p:sp>
    </p:spTree>
    <p:extLst>
      <p:ext uri="{BB962C8B-B14F-4D97-AF65-F5344CB8AC3E}">
        <p14:creationId xmlns:p14="http://schemas.microsoft.com/office/powerpoint/2010/main" val="2947061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34CEF-AEF8-4215-B134-C9903ADAB25B}"/>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85D974F5-45FF-4E3C-9CB3-135E79C0155D}"/>
              </a:ext>
            </a:extLst>
          </p:cNvPr>
          <p:cNvSpPr>
            <a:spLocks noGrp="1"/>
          </p:cNvSpPr>
          <p:nvPr>
            <p:ph idx="1"/>
          </p:nvPr>
        </p:nvSpPr>
        <p:spPr/>
        <p:txBody>
          <a:bodyPr>
            <a:normAutofit/>
          </a:bodyPr>
          <a:lstStyle/>
          <a:p>
            <a:r>
              <a:rPr lang="en-GB" sz="2100" dirty="0">
                <a:latin typeface="Comic Sans MS" panose="030F0702030302020204" pitchFamily="66" charset="0"/>
              </a:rPr>
              <a:t>You should be writing in paragraphs in your diary entries.</a:t>
            </a:r>
          </a:p>
          <a:p>
            <a:endParaRPr lang="en-GB" sz="2100" dirty="0">
              <a:latin typeface="Comic Sans MS" panose="030F0702030302020204" pitchFamily="66" charset="0"/>
            </a:endParaRPr>
          </a:p>
          <a:p>
            <a:r>
              <a:rPr lang="en-GB" sz="2100" dirty="0">
                <a:latin typeface="Comic Sans MS" panose="030F0702030302020204" pitchFamily="66" charset="0"/>
              </a:rPr>
              <a:t>When should we start a new paragraph?</a:t>
            </a:r>
          </a:p>
        </p:txBody>
      </p:sp>
      <p:pic>
        <p:nvPicPr>
          <p:cNvPr id="2050" name="Picture 2" descr="Thinking Brain Clipart, HD Png Download , Transparent Png Image - PNGitem">
            <a:extLst>
              <a:ext uri="{FF2B5EF4-FFF2-40B4-BE49-F238E27FC236}">
                <a16:creationId xmlns:a16="http://schemas.microsoft.com/office/drawing/2014/main" id="{F2250C0B-F088-4DB2-BD75-953D327E74F1}"/>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2917998" y="3445236"/>
            <a:ext cx="4488126" cy="3423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617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169AF-3C5E-40F0-878C-275253C077AE}"/>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7F616429-350D-4C5B-B2B6-E6EF0CFC78BD}"/>
              </a:ext>
            </a:extLst>
          </p:cNvPr>
          <p:cNvSpPr>
            <a:spLocks noGrp="1"/>
          </p:cNvSpPr>
          <p:nvPr>
            <p:ph idx="1"/>
          </p:nvPr>
        </p:nvSpPr>
        <p:spPr>
          <a:xfrm>
            <a:off x="677334" y="2160589"/>
            <a:ext cx="5054163" cy="3880773"/>
          </a:xfrm>
        </p:spPr>
        <p:txBody>
          <a:bodyPr>
            <a:normAutofit/>
          </a:bodyPr>
          <a:lstStyle/>
          <a:p>
            <a:r>
              <a:rPr lang="en-GB" sz="2100" dirty="0">
                <a:latin typeface="Comic Sans MS" panose="030F0702030302020204" pitchFamily="66" charset="0"/>
              </a:rPr>
              <a:t>We should start a new paragraph when the person, place, time or topic changes.</a:t>
            </a:r>
          </a:p>
          <a:p>
            <a:endParaRPr lang="en-GB" sz="2100" dirty="0">
              <a:latin typeface="Comic Sans MS" panose="030F0702030302020204" pitchFamily="66" charset="0"/>
            </a:endParaRPr>
          </a:p>
          <a:p>
            <a:r>
              <a:rPr lang="en-GB" sz="2100" dirty="0">
                <a:latin typeface="Comic Sans MS" panose="030F0702030302020204" pitchFamily="66" charset="0"/>
              </a:rPr>
              <a:t>When could we start new paragraphs in our diary entries?</a:t>
            </a:r>
          </a:p>
          <a:p>
            <a:r>
              <a:rPr lang="en-GB" sz="2100" dirty="0">
                <a:latin typeface="Comic Sans MS" panose="030F0702030302020204" pitchFamily="66" charset="0"/>
              </a:rPr>
              <a:t>e.g. </a:t>
            </a:r>
            <a:r>
              <a:rPr lang="en-GB" sz="2100" i="1" dirty="0">
                <a:latin typeface="Comic Sans MS" panose="030F0702030302020204" pitchFamily="66" charset="0"/>
              </a:rPr>
              <a:t>Rose walking home from school and seeing the truck, Rose following the truck, Rose seeing the children etc.</a:t>
            </a:r>
          </a:p>
          <a:p>
            <a:endParaRPr lang="en-GB" sz="2100" dirty="0">
              <a:latin typeface="Comic Sans MS" panose="030F0702030302020204" pitchFamily="66" charset="0"/>
            </a:endParaRPr>
          </a:p>
        </p:txBody>
      </p:sp>
      <p:pic>
        <p:nvPicPr>
          <p:cNvPr id="4098" name="Picture 2" descr="TiPToP Poster | Teaching Resources">
            <a:extLst>
              <a:ext uri="{FF2B5EF4-FFF2-40B4-BE49-F238E27FC236}">
                <a16:creationId xmlns:a16="http://schemas.microsoft.com/office/drawing/2014/main" id="{927875A4-426A-4BB8-8B8C-5EAD97315A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7631" y="1714107"/>
            <a:ext cx="6404369" cy="4534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008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74D23F-0D3C-4A76-99FB-C61693888269}"/>
              </a:ext>
            </a:extLst>
          </p:cNvPr>
          <p:cNvSpPr>
            <a:spLocks noGrp="1"/>
          </p:cNvSpPr>
          <p:nvPr>
            <p:ph idx="1"/>
          </p:nvPr>
        </p:nvSpPr>
        <p:spPr>
          <a:xfrm>
            <a:off x="507651" y="2977227"/>
            <a:ext cx="9711004" cy="3880773"/>
          </a:xfrm>
        </p:spPr>
        <p:txBody>
          <a:bodyPr>
            <a:noAutofit/>
          </a:bodyPr>
          <a:lstStyle/>
          <a:p>
            <a:r>
              <a:rPr lang="en-GB" sz="2100" dirty="0">
                <a:latin typeface="Comic Sans MS" panose="030F0702030302020204" pitchFamily="66" charset="0"/>
              </a:rPr>
              <a:t>You are going to be writing your diary entries this week!</a:t>
            </a:r>
          </a:p>
          <a:p>
            <a:endParaRPr lang="en-GB" sz="2100" dirty="0">
              <a:latin typeface="Comic Sans MS" panose="030F0702030302020204" pitchFamily="66" charset="0"/>
            </a:endParaRPr>
          </a:p>
          <a:p>
            <a:r>
              <a:rPr lang="en-GB" sz="2100" dirty="0">
                <a:latin typeface="Comic Sans MS" panose="030F0702030302020204" pitchFamily="66" charset="0"/>
              </a:rPr>
              <a:t>I am looking for all of these things in your writing </a:t>
            </a:r>
            <a:r>
              <a:rPr lang="en-GB" sz="2100" b="1" u="sng" dirty="0">
                <a:latin typeface="Comic Sans MS" panose="030F0702030302020204" pitchFamily="66" charset="0"/>
              </a:rPr>
              <a:t>this week. </a:t>
            </a:r>
          </a:p>
          <a:p>
            <a:r>
              <a:rPr lang="en-GB" sz="2100" dirty="0">
                <a:latin typeface="Comic Sans MS" panose="030F0702030302020204" pitchFamily="66" charset="0"/>
              </a:rPr>
              <a:t>You don’t have to include </a:t>
            </a:r>
            <a:r>
              <a:rPr lang="en-GB" sz="2100" b="1" u="sng" dirty="0">
                <a:latin typeface="Comic Sans MS" panose="030F0702030302020204" pitchFamily="66" charset="0"/>
              </a:rPr>
              <a:t>everything</a:t>
            </a:r>
            <a:r>
              <a:rPr lang="en-GB" sz="2100" dirty="0">
                <a:latin typeface="Comic Sans MS" panose="030F0702030302020204" pitchFamily="66" charset="0"/>
              </a:rPr>
              <a:t> on the checklist in your writing today.</a:t>
            </a:r>
          </a:p>
        </p:txBody>
      </p:sp>
      <p:pic>
        <p:nvPicPr>
          <p:cNvPr id="4" name="Picture 3">
            <a:extLst>
              <a:ext uri="{FF2B5EF4-FFF2-40B4-BE49-F238E27FC236}">
                <a16:creationId xmlns:a16="http://schemas.microsoft.com/office/drawing/2014/main" id="{47A3B4E3-0FE4-4324-B96B-7CB7949D3DDA}"/>
              </a:ext>
            </a:extLst>
          </p:cNvPr>
          <p:cNvPicPr>
            <a:picLocks noChangeAspect="1"/>
          </p:cNvPicPr>
          <p:nvPr/>
        </p:nvPicPr>
        <p:blipFill rotWithShape="1">
          <a:blip r:embed="rId2"/>
          <a:srcRect l="51495" t="25017" r="10000" b="34021"/>
          <a:stretch/>
        </p:blipFill>
        <p:spPr>
          <a:xfrm>
            <a:off x="3748726" y="0"/>
            <a:ext cx="4694548" cy="2809188"/>
          </a:xfrm>
          <a:prstGeom prst="rect">
            <a:avLst/>
          </a:prstGeom>
        </p:spPr>
      </p:pic>
    </p:spTree>
    <p:extLst>
      <p:ext uri="{BB962C8B-B14F-4D97-AF65-F5344CB8AC3E}">
        <p14:creationId xmlns:p14="http://schemas.microsoft.com/office/powerpoint/2010/main" val="13860184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C2E82C-0D02-4B53-B5F8-9DAC315DC215}"/>
              </a:ext>
            </a:extLst>
          </p:cNvPr>
          <p:cNvSpPr>
            <a:spLocks noGrp="1"/>
          </p:cNvSpPr>
          <p:nvPr>
            <p:ph idx="1"/>
          </p:nvPr>
        </p:nvSpPr>
        <p:spPr>
          <a:xfrm>
            <a:off x="837589" y="1126092"/>
            <a:ext cx="6204234" cy="4605816"/>
          </a:xfrm>
        </p:spPr>
        <p:txBody>
          <a:bodyPr>
            <a:noAutofit/>
          </a:bodyPr>
          <a:lstStyle/>
          <a:p>
            <a:r>
              <a:rPr lang="en-GB" sz="2100" dirty="0">
                <a:latin typeface="Comic Sans MS" panose="030F0702030302020204" pitchFamily="66" charset="0"/>
              </a:rPr>
              <a:t>You will have 2 days to write your diary entry, so you won’t be writing everything today!</a:t>
            </a:r>
          </a:p>
          <a:p>
            <a:endParaRPr lang="en-GB" sz="2100" dirty="0">
              <a:latin typeface="Comic Sans MS" panose="030F0702030302020204" pitchFamily="66" charset="0"/>
            </a:endParaRPr>
          </a:p>
          <a:p>
            <a:r>
              <a:rPr lang="en-GB" sz="2100" dirty="0">
                <a:latin typeface="Comic Sans MS" panose="030F0702030302020204" pitchFamily="66" charset="0"/>
              </a:rPr>
              <a:t>You will only be writing up to the part where Rose sees the truck and follows it.</a:t>
            </a:r>
          </a:p>
          <a:p>
            <a:endParaRPr lang="en-GB" sz="2100" dirty="0">
              <a:latin typeface="Comic Sans MS" panose="030F0702030302020204" pitchFamily="66" charset="0"/>
            </a:endParaRPr>
          </a:p>
          <a:p>
            <a:r>
              <a:rPr lang="en-GB" sz="2100" dirty="0">
                <a:latin typeface="Comic Sans MS" panose="030F0702030302020204" pitchFamily="66" charset="0"/>
              </a:rPr>
              <a:t>Look back at your planning template from last lesson and consider what you will write in your diary entry today. </a:t>
            </a:r>
          </a:p>
          <a:p>
            <a:r>
              <a:rPr lang="en-GB" sz="2100" dirty="0">
                <a:latin typeface="Comic Sans MS" panose="030F0702030302020204" pitchFamily="66" charset="0"/>
              </a:rPr>
              <a:t>Jot any new ideas down on your whiteboards.</a:t>
            </a: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3DCC974C-4ADA-4DC1-A593-AA6286310CCD}"/>
              </a:ext>
            </a:extLst>
          </p:cNvPr>
          <p:cNvPicPr>
            <a:picLocks noChangeAspect="1"/>
          </p:cNvPicPr>
          <p:nvPr/>
        </p:nvPicPr>
        <p:blipFill rotWithShape="1">
          <a:blip r:embed="rId2"/>
          <a:srcRect l="53100" t="15929" r="1209" b="2000"/>
          <a:stretch/>
        </p:blipFill>
        <p:spPr>
          <a:xfrm>
            <a:off x="7303603" y="643380"/>
            <a:ext cx="4888397" cy="5571241"/>
          </a:xfrm>
          <a:prstGeom prst="rect">
            <a:avLst/>
          </a:prstGeom>
        </p:spPr>
      </p:pic>
    </p:spTree>
    <p:extLst>
      <p:ext uri="{BB962C8B-B14F-4D97-AF65-F5344CB8AC3E}">
        <p14:creationId xmlns:p14="http://schemas.microsoft.com/office/powerpoint/2010/main" val="325487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FA545-1543-42B8-979D-BBB3A10105E7}"/>
              </a:ext>
            </a:extLst>
          </p:cNvPr>
          <p:cNvSpPr>
            <a:spLocks noGrp="1"/>
          </p:cNvSpPr>
          <p:nvPr>
            <p:ph type="title"/>
          </p:nvPr>
        </p:nvSpPr>
        <p:spPr>
          <a:xfrm>
            <a:off x="285160" y="203610"/>
            <a:ext cx="9832234" cy="6450781"/>
          </a:xfrm>
        </p:spPr>
        <p:txBody>
          <a:bodyPr>
            <a:normAutofit/>
          </a:bodyPr>
          <a:lstStyle/>
          <a:p>
            <a:r>
              <a:rPr lang="en-GB" sz="1800" dirty="0">
                <a:solidFill>
                  <a:schemeClr val="tx1"/>
                </a:solidFill>
                <a:latin typeface="Comic Sans MS" panose="030F0702030302020204" pitchFamily="66" charset="0"/>
              </a:rPr>
              <a:t>Dear diary, </a:t>
            </a:r>
            <a:br>
              <a:rPr lang="en-GB" sz="1800" dirty="0">
                <a:solidFill>
                  <a:schemeClr val="tx1"/>
                </a:solidFill>
                <a:latin typeface="Comic Sans MS" panose="030F0702030302020204" pitchFamily="66" charset="0"/>
              </a:rPr>
            </a:br>
            <a:br>
              <a:rPr lang="en-GB" sz="1800" dirty="0">
                <a:solidFill>
                  <a:schemeClr val="tx1"/>
                </a:solidFill>
                <a:latin typeface="Comic Sans MS" panose="030F0702030302020204" pitchFamily="66" charset="0"/>
              </a:rPr>
            </a:br>
            <a:r>
              <a:rPr lang="en-GB" sz="1800" dirty="0">
                <a:solidFill>
                  <a:schemeClr val="tx1"/>
                </a:solidFill>
                <a:latin typeface="Comic Sans MS" panose="030F0702030302020204" pitchFamily="66" charset="0"/>
              </a:rPr>
              <a:t>Today has been the most horrendous day! I feel sick to my stomach. You won’t believe what happened! Where do I even begin? I met some skeletal, pale children who were trapped behind towering, intimidating barbed wire. Let me start from the beginning…</a:t>
            </a:r>
            <a:br>
              <a:rPr lang="en-GB" sz="1800" dirty="0">
                <a:solidFill>
                  <a:schemeClr val="tx1"/>
                </a:solidFill>
                <a:latin typeface="Comic Sans MS" panose="030F0702030302020204" pitchFamily="66" charset="0"/>
              </a:rPr>
            </a:br>
            <a:br>
              <a:rPr lang="en-GB" sz="1800" dirty="0">
                <a:solidFill>
                  <a:schemeClr val="tx1"/>
                </a:solidFill>
                <a:latin typeface="Comic Sans MS" panose="030F0702030302020204" pitchFamily="66" charset="0"/>
              </a:rPr>
            </a:br>
            <a:r>
              <a:rPr lang="en-GB" sz="1800" dirty="0">
                <a:solidFill>
                  <a:schemeClr val="tx1"/>
                </a:solidFill>
                <a:latin typeface="Comic Sans MS" panose="030F0702030302020204" pitchFamily="66" charset="0"/>
              </a:rPr>
              <a:t>This morning began like any other. I went to school just as I normally do, but this afternoon was different. As I was walking, I strolled along the peaceful river bank which was my usual route home. I was walking down a dark, narrow path when I heard a peculiar sound. There was a broken-down </a:t>
            </a:r>
            <a:r>
              <a:rPr lang="en-GB" sz="1800" dirty="0" err="1">
                <a:solidFill>
                  <a:schemeClr val="tx1"/>
                </a:solidFill>
                <a:latin typeface="Comic Sans MS" panose="030F0702030302020204" pitchFamily="66" charset="0"/>
              </a:rPr>
              <a:t>wagen</a:t>
            </a:r>
            <a:r>
              <a:rPr lang="en-GB" sz="1800" dirty="0">
                <a:solidFill>
                  <a:schemeClr val="tx1"/>
                </a:solidFill>
                <a:latin typeface="Comic Sans MS" panose="030F0702030302020204" pitchFamily="66" charset="0"/>
              </a:rPr>
              <a:t> with two </a:t>
            </a:r>
            <a:r>
              <a:rPr lang="en-GB" sz="1800" dirty="0" err="1">
                <a:solidFill>
                  <a:schemeClr val="tx1"/>
                </a:solidFill>
                <a:latin typeface="Comic Sans MS" panose="030F0702030302020204" pitchFamily="66" charset="0"/>
              </a:rPr>
              <a:t>soldat’s</a:t>
            </a:r>
            <a:r>
              <a:rPr lang="en-GB" sz="1800" dirty="0">
                <a:solidFill>
                  <a:schemeClr val="tx1"/>
                </a:solidFill>
                <a:latin typeface="Comic Sans MS" panose="030F0702030302020204" pitchFamily="66" charset="0"/>
              </a:rPr>
              <a:t> trying to fix it. Before I knew what was happening, the backdoor flung open and a young boy, who was only about five years old, jumped out and ran. Who was he? The </a:t>
            </a:r>
            <a:r>
              <a:rPr lang="en-GB" sz="1800" dirty="0" err="1">
                <a:solidFill>
                  <a:schemeClr val="tx1"/>
                </a:solidFill>
                <a:latin typeface="Comic Sans MS" panose="030F0702030302020204" pitchFamily="66" charset="0"/>
              </a:rPr>
              <a:t>soldat</a:t>
            </a:r>
            <a:r>
              <a:rPr lang="en-GB" sz="1800" dirty="0">
                <a:solidFill>
                  <a:schemeClr val="tx1"/>
                </a:solidFill>
                <a:latin typeface="Comic Sans MS" panose="030F0702030302020204" pitchFamily="66" charset="0"/>
              </a:rPr>
              <a:t>, who proudly wore his blazing red, Nazi armband, demanded he stop or be shot. I realised then that the boy was running for his life and so did he. How dare a </a:t>
            </a:r>
            <a:r>
              <a:rPr lang="en-GB" sz="1800" dirty="0" err="1">
                <a:solidFill>
                  <a:schemeClr val="tx1"/>
                </a:solidFill>
                <a:latin typeface="Comic Sans MS" panose="030F0702030302020204" pitchFamily="66" charset="0"/>
              </a:rPr>
              <a:t>soldat</a:t>
            </a:r>
            <a:r>
              <a:rPr lang="en-GB" sz="1800" dirty="0">
                <a:solidFill>
                  <a:schemeClr val="tx1"/>
                </a:solidFill>
                <a:latin typeface="Comic Sans MS" panose="030F0702030302020204" pitchFamily="66" charset="0"/>
              </a:rPr>
              <a:t> threaten a young, defenceless boy like that! Frightened, he ran straight into the plump, greedy mayor’s arms. Foolishly, I believed that the mayor would save and protect the little boy. I was wrong, wasn’t I? An evil smirk formed on his face as he grabbed the slim, helpless boy by his hair and dragged him aggressively to the </a:t>
            </a:r>
            <a:r>
              <a:rPr lang="en-GB" sz="1800" dirty="0" err="1">
                <a:solidFill>
                  <a:schemeClr val="tx1"/>
                </a:solidFill>
                <a:latin typeface="Comic Sans MS" panose="030F0702030302020204" pitchFamily="66" charset="0"/>
              </a:rPr>
              <a:t>wagen</a:t>
            </a:r>
            <a:r>
              <a:rPr lang="en-GB" sz="1800" dirty="0">
                <a:solidFill>
                  <a:schemeClr val="tx1"/>
                </a:solidFill>
                <a:latin typeface="Comic Sans MS" panose="030F0702030302020204" pitchFamily="66" charset="0"/>
              </a:rPr>
              <a:t>. When they threw him into the khaki-grey </a:t>
            </a:r>
            <a:r>
              <a:rPr lang="en-GB" sz="1800" dirty="0" err="1">
                <a:solidFill>
                  <a:schemeClr val="tx1"/>
                </a:solidFill>
                <a:latin typeface="Comic Sans MS" panose="030F0702030302020204" pitchFamily="66" charset="0"/>
              </a:rPr>
              <a:t>wagen</a:t>
            </a:r>
            <a:r>
              <a:rPr lang="en-GB" sz="1800" dirty="0">
                <a:solidFill>
                  <a:schemeClr val="tx1"/>
                </a:solidFill>
                <a:latin typeface="Comic Sans MS" panose="030F0702030302020204" pitchFamily="66" charset="0"/>
              </a:rPr>
              <a:t>, I saw at least 10 panicked, sorrowful faces crammed into the overcrowded </a:t>
            </a:r>
            <a:r>
              <a:rPr lang="en-GB" sz="1800" dirty="0" err="1">
                <a:solidFill>
                  <a:schemeClr val="tx1"/>
                </a:solidFill>
                <a:latin typeface="Comic Sans MS" panose="030F0702030302020204" pitchFamily="66" charset="0"/>
              </a:rPr>
              <a:t>wagen</a:t>
            </a:r>
            <a:r>
              <a:rPr lang="en-GB" sz="1800" dirty="0">
                <a:solidFill>
                  <a:schemeClr val="tx1"/>
                </a:solidFill>
                <a:latin typeface="Comic Sans MS" panose="030F0702030302020204" pitchFamily="66" charset="0"/>
              </a:rPr>
              <a:t>. I clasped my hand over my mouth in disbelief. The mayor and </a:t>
            </a:r>
            <a:r>
              <a:rPr lang="en-GB" sz="1800" dirty="0" err="1">
                <a:solidFill>
                  <a:schemeClr val="tx1"/>
                </a:solidFill>
                <a:latin typeface="Comic Sans MS" panose="030F0702030302020204" pitchFamily="66" charset="0"/>
              </a:rPr>
              <a:t>soldat’s</a:t>
            </a:r>
            <a:r>
              <a:rPr lang="en-GB" sz="1800" dirty="0">
                <a:solidFill>
                  <a:schemeClr val="tx1"/>
                </a:solidFill>
                <a:latin typeface="Comic Sans MS" panose="030F0702030302020204" pitchFamily="66" charset="0"/>
              </a:rPr>
              <a:t> eyes glistened with power and delight as though it was a joy to see the children suffering. What did the children do to deserve this horrible treatment? I was about to find out. </a:t>
            </a:r>
            <a:br>
              <a:rPr lang="en-GB" sz="1800" dirty="0">
                <a:solidFill>
                  <a:schemeClr val="tx1"/>
                </a:solidFill>
                <a:latin typeface="Comic Sans MS" panose="030F0702030302020204" pitchFamily="66" charset="0"/>
              </a:rPr>
            </a:br>
            <a:endParaRPr lang="en-GB" sz="1800" dirty="0">
              <a:solidFill>
                <a:schemeClr val="tx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9221AEBA-97CB-4214-A751-893E2A11E777}"/>
              </a:ext>
            </a:extLst>
          </p:cNvPr>
          <p:cNvSpPr>
            <a:spLocks noGrp="1"/>
          </p:cNvSpPr>
          <p:nvPr>
            <p:ph idx="1"/>
          </p:nvPr>
        </p:nvSpPr>
        <p:spPr>
          <a:xfrm>
            <a:off x="10117394" y="306816"/>
            <a:ext cx="1909434" cy="6244369"/>
          </a:xfrm>
          <a:solidFill>
            <a:srgbClr val="FFFF00"/>
          </a:solidFill>
        </p:spPr>
        <p:txBody>
          <a:bodyPr>
            <a:normAutofit lnSpcReduction="10000"/>
          </a:bodyPr>
          <a:lstStyle/>
          <a:p>
            <a:r>
              <a:rPr lang="en-GB" sz="1600" dirty="0">
                <a:latin typeface="Comic Sans MS" panose="030F0702030302020204" pitchFamily="66" charset="0"/>
              </a:rPr>
              <a:t>What features of writing can you spot?</a:t>
            </a:r>
          </a:p>
          <a:p>
            <a:r>
              <a:rPr lang="en-GB" sz="1600" dirty="0">
                <a:latin typeface="Comic Sans MS" panose="030F0702030302020204" pitchFamily="66" charset="0"/>
              </a:rPr>
              <a:t>What has impressed you with my writing?</a:t>
            </a:r>
          </a:p>
          <a:p>
            <a:r>
              <a:rPr lang="en-GB" sz="1600" dirty="0">
                <a:latin typeface="Comic Sans MS" panose="030F0702030302020204" pitchFamily="66" charset="0"/>
              </a:rPr>
              <a:t>Is there anything I could do to improve?</a:t>
            </a:r>
          </a:p>
          <a:p>
            <a:r>
              <a:rPr lang="en-GB" sz="1600" dirty="0">
                <a:latin typeface="Comic Sans MS" panose="030F0702030302020204" pitchFamily="66" charset="0"/>
              </a:rPr>
              <a:t>What have I included from the checklist?</a:t>
            </a:r>
          </a:p>
          <a:p>
            <a:r>
              <a:rPr lang="en-GB" sz="1600" dirty="0">
                <a:latin typeface="Comic Sans MS" panose="030F0702030302020204" pitchFamily="66" charset="0"/>
              </a:rPr>
              <a:t>What is left to include?</a:t>
            </a:r>
          </a:p>
          <a:p>
            <a:r>
              <a:rPr lang="en-GB" sz="1600" dirty="0">
                <a:latin typeface="Comic Sans MS" panose="030F0702030302020204" pitchFamily="66" charset="0"/>
              </a:rPr>
              <a:t>Jot down any impressive words/phrases that you would like to magpie on your whiteboards.</a:t>
            </a:r>
          </a:p>
        </p:txBody>
      </p:sp>
    </p:spTree>
    <p:extLst>
      <p:ext uri="{BB962C8B-B14F-4D97-AF65-F5344CB8AC3E}">
        <p14:creationId xmlns:p14="http://schemas.microsoft.com/office/powerpoint/2010/main" val="34938319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EF7ED-52FB-4448-93EA-BE5FECE1575B}"/>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FC1DDFC9-4DA7-4621-8705-A09EB9D72DEF}"/>
              </a:ext>
            </a:extLst>
          </p:cNvPr>
          <p:cNvSpPr>
            <a:spLocks noGrp="1"/>
          </p:cNvSpPr>
          <p:nvPr>
            <p:ph idx="1"/>
          </p:nvPr>
        </p:nvSpPr>
        <p:spPr>
          <a:xfrm>
            <a:off x="405353" y="1930400"/>
            <a:ext cx="9370243" cy="3880773"/>
          </a:xfrm>
        </p:spPr>
        <p:txBody>
          <a:bodyPr>
            <a:noAutofit/>
          </a:bodyPr>
          <a:lstStyle/>
          <a:p>
            <a:r>
              <a:rPr lang="en-GB" sz="2100" dirty="0">
                <a:latin typeface="Comic Sans MS" panose="030F0702030302020204" pitchFamily="66" charset="0"/>
              </a:rPr>
              <a:t>Use your planning template from last lesson to write the first part of your diary entry.</a:t>
            </a:r>
          </a:p>
          <a:p>
            <a:r>
              <a:rPr lang="en-GB" sz="2100" b="1" dirty="0">
                <a:latin typeface="Comic Sans MS" panose="030F0702030302020204" pitchFamily="66" charset="0"/>
              </a:rPr>
              <a:t>Challenge: </a:t>
            </a:r>
            <a:r>
              <a:rPr lang="en-GB" sz="2100" dirty="0">
                <a:latin typeface="Comic Sans MS" panose="030F0702030302020204" pitchFamily="66" charset="0"/>
              </a:rPr>
              <a:t>Can you use wartime slang in your writing?</a:t>
            </a:r>
          </a:p>
          <a:p>
            <a:endParaRPr lang="en-GB" sz="2100" b="1" dirty="0">
              <a:latin typeface="Comic Sans MS" panose="030F0702030302020204" pitchFamily="66" charset="0"/>
            </a:endParaRPr>
          </a:p>
          <a:p>
            <a:r>
              <a:rPr lang="en-GB" sz="2100" b="1" dirty="0">
                <a:latin typeface="Comic Sans MS" panose="030F0702030302020204" pitchFamily="66" charset="0"/>
              </a:rPr>
              <a:t>Diving Challenge: </a:t>
            </a:r>
            <a:r>
              <a:rPr lang="en-GB" sz="2100" dirty="0">
                <a:latin typeface="Comic Sans MS" panose="030F0702030302020204" pitchFamily="66" charset="0"/>
              </a:rPr>
              <a:t>Can you use semi-colons in your writing? </a:t>
            </a:r>
          </a:p>
          <a:p>
            <a:r>
              <a:rPr lang="en-GB" sz="2100" b="1" dirty="0">
                <a:latin typeface="Comic Sans MS" panose="030F0702030302020204" pitchFamily="66" charset="0"/>
              </a:rPr>
              <a:t>Top Tip:</a:t>
            </a:r>
            <a:r>
              <a:rPr lang="en-GB" sz="2100" dirty="0">
                <a:latin typeface="Comic Sans MS" panose="030F0702030302020204" pitchFamily="66" charset="0"/>
              </a:rPr>
              <a:t> use a semi-colon instead of ‘but.’</a:t>
            </a:r>
          </a:p>
          <a:p>
            <a:r>
              <a:rPr lang="en-GB" sz="2100" dirty="0">
                <a:latin typeface="Comic Sans MS" panose="030F0702030302020204" pitchFamily="66" charset="0"/>
              </a:rPr>
              <a:t>e.g. </a:t>
            </a:r>
            <a:r>
              <a:rPr lang="en-GB" sz="2100" i="1" dirty="0">
                <a:latin typeface="Comic Sans MS" panose="030F0702030302020204" pitchFamily="66" charset="0"/>
              </a:rPr>
              <a:t>I crawled cautiously under the rigid barrier; I knew it was forbidden.</a:t>
            </a:r>
          </a:p>
          <a:p>
            <a:r>
              <a:rPr lang="en-GB" sz="2100" i="1" dirty="0">
                <a:latin typeface="Comic Sans MS" panose="030F0702030302020204" pitchFamily="66" charset="0"/>
              </a:rPr>
              <a:t>I wanted to say something; I couldn’t find the words.</a:t>
            </a:r>
          </a:p>
          <a:p>
            <a:r>
              <a:rPr lang="en-GB" sz="2100" i="1" dirty="0">
                <a:latin typeface="Comic Sans MS" panose="030F0702030302020204" pitchFamily="66" charset="0"/>
              </a:rPr>
              <a:t>Some believe the war is just and right; others believe it is a horrible waste of time. </a:t>
            </a:r>
          </a:p>
        </p:txBody>
      </p:sp>
    </p:spTree>
    <p:extLst>
      <p:ext uri="{BB962C8B-B14F-4D97-AF65-F5344CB8AC3E}">
        <p14:creationId xmlns:p14="http://schemas.microsoft.com/office/powerpoint/2010/main" val="20199755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DD088-192C-4FA8-82F4-4A378E93D1EF}"/>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1F441EA7-26E0-499B-A549-53845C863198}"/>
              </a:ext>
            </a:extLst>
          </p:cNvPr>
          <p:cNvSpPr>
            <a:spLocks noGrp="1"/>
          </p:cNvSpPr>
          <p:nvPr>
            <p:ph idx="1"/>
          </p:nvPr>
        </p:nvSpPr>
        <p:spPr/>
        <p:txBody>
          <a:bodyPr>
            <a:noAutofit/>
          </a:bodyPr>
          <a:lstStyle/>
          <a:p>
            <a:r>
              <a:rPr lang="en-GB" sz="2100" dirty="0">
                <a:solidFill>
                  <a:srgbClr val="FF0000"/>
                </a:solidFill>
                <a:latin typeface="Comic Sans MS" panose="030F0702030302020204" pitchFamily="66" charset="0"/>
              </a:rPr>
              <a:t>Look back over your writing from today.</a:t>
            </a:r>
          </a:p>
          <a:p>
            <a:r>
              <a:rPr lang="en-GB" sz="2100" dirty="0">
                <a:solidFill>
                  <a:srgbClr val="FF0000"/>
                </a:solidFill>
                <a:latin typeface="Comic Sans MS" panose="030F0702030302020204" pitchFamily="66" charset="0"/>
              </a:rPr>
              <a:t>Do all of your sentences make sense?</a:t>
            </a:r>
          </a:p>
          <a:p>
            <a:r>
              <a:rPr lang="en-GB" sz="2100" dirty="0">
                <a:solidFill>
                  <a:srgbClr val="FF0000"/>
                </a:solidFill>
                <a:latin typeface="Comic Sans MS" panose="030F0702030302020204" pitchFamily="66" charset="0"/>
              </a:rPr>
              <a:t>Have you written in the first person?</a:t>
            </a:r>
          </a:p>
          <a:p>
            <a:r>
              <a:rPr lang="en-GB" sz="2100" dirty="0">
                <a:solidFill>
                  <a:srgbClr val="FF0000"/>
                </a:solidFill>
                <a:latin typeface="Comic Sans MS" panose="030F0702030302020204" pitchFamily="66" charset="0"/>
              </a:rPr>
              <a:t>Have you remembered all of your punctuation, e.g. commas in expanded noun phrases, embedded clauses, after fronted adverbials etc?</a:t>
            </a:r>
          </a:p>
          <a:p>
            <a:r>
              <a:rPr lang="en-GB" sz="2100" dirty="0">
                <a:solidFill>
                  <a:srgbClr val="FF0000"/>
                </a:solidFill>
                <a:latin typeface="Comic Sans MS" panose="030F0702030302020204" pitchFamily="66" charset="0"/>
              </a:rPr>
              <a:t>How many features of the checklist have you included?</a:t>
            </a:r>
          </a:p>
          <a:p>
            <a:r>
              <a:rPr lang="en-GB" sz="2100" dirty="0">
                <a:solidFill>
                  <a:srgbClr val="FF0000"/>
                </a:solidFill>
                <a:latin typeface="Comic Sans MS" panose="030F0702030302020204" pitchFamily="66" charset="0"/>
              </a:rPr>
              <a:t>Have you used them correctly?</a:t>
            </a:r>
          </a:p>
          <a:p>
            <a:r>
              <a:rPr lang="en-GB" sz="2100" dirty="0">
                <a:solidFill>
                  <a:srgbClr val="FF0000"/>
                </a:solidFill>
                <a:latin typeface="Comic Sans MS" panose="030F0702030302020204" pitchFamily="66" charset="0"/>
              </a:rPr>
              <a:t>Could you write a sentence or two now to tick off anymore items on the checklist?</a:t>
            </a:r>
          </a:p>
        </p:txBody>
      </p:sp>
      <p:pic>
        <p:nvPicPr>
          <p:cNvPr id="4" name="Picture 2" descr="Eyeball Clipart Look And Listen - Look Clipart Hd Png, Transparent Png - vhv">
            <a:extLst>
              <a:ext uri="{FF2B5EF4-FFF2-40B4-BE49-F238E27FC236}">
                <a16:creationId xmlns:a16="http://schemas.microsoft.com/office/drawing/2014/main" id="{0DE1AF94-83F0-4341-82E9-E99898FE483C}"/>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5954" b="89506" l="6744" r="95349">
                        <a14:foregroundMark x1="49767" y1="8577" x2="41512" y2="4945"/>
                        <a14:foregroundMark x1="41512" y1="4945" x2="23488" y2="9082"/>
                        <a14:foregroundMark x1="23488" y1="9082" x2="18605" y2="12008"/>
                        <a14:foregroundMark x1="48837" y1="7366" x2="39302" y2="6357"/>
                        <a14:foregroundMark x1="39302" y1="6357" x2="50116" y2="6054"/>
                        <a14:foregroundMark x1="92093" y1="45913" x2="90349" y2="53683"/>
                        <a14:foregroundMark x1="90349" y1="53683" x2="93372" y2="44702"/>
                        <a14:foregroundMark x1="93372" y1="44702" x2="90581" y2="36327"/>
                        <a14:foregroundMark x1="90581" y1="36327" x2="89884" y2="46418"/>
                        <a14:foregroundMark x1="89884" y1="46418" x2="89070" y2="46418"/>
                        <a14:foregroundMark x1="20233" y1="40868" x2="28837" y2="38749"/>
                        <a14:foregroundMark x1="28837" y1="38749" x2="41395" y2="47730"/>
                        <a14:foregroundMark x1="41395" y1="47730" x2="24651" y2="44601"/>
                        <a14:foregroundMark x1="24651" y1="44601" x2="20930" y2="38345"/>
                        <a14:foregroundMark x1="20930" y1="38345" x2="34535" y2="38042"/>
                        <a14:foregroundMark x1="34535" y1="38042" x2="45349" y2="41574"/>
                        <a14:foregroundMark x1="45349" y1="41574" x2="49302" y2="49546"/>
                        <a14:foregroundMark x1="49302" y1="49546" x2="49070" y2="50858"/>
                        <a14:foregroundMark x1="95349" y1="49243" x2="94535" y2="43189"/>
                        <a14:foregroundMark x1="46395" y1="89405" x2="51279" y2="89606"/>
                        <a14:foregroundMark x1="11512" y1="56509" x2="7558" y2="48940"/>
                        <a14:foregroundMark x1="7558" y1="48940" x2="6860" y2="40061"/>
                        <a14:foregroundMark x1="6860" y1="40061" x2="9884" y2="33401"/>
                        <a14:foregroundMark x1="9884" y1="33401" x2="17209" y2="28153"/>
                        <a14:foregroundMark x1="17209" y1="28153" x2="10814" y2="35520"/>
                        <a14:foregroundMark x1="10814" y1="35520" x2="11047" y2="43693"/>
                        <a14:foregroundMark x1="11047" y1="43693" x2="21744" y2="58729"/>
                        <a14:foregroundMark x1="37791" y1="54087" x2="30698" y2="46216"/>
                        <a14:foregroundMark x1="30698" y1="46216" x2="21047" y2="40363"/>
                        <a14:foregroundMark x1="21047" y1="40363" x2="28721" y2="47931"/>
                        <a14:foregroundMark x1="28721" y1="47931" x2="41279" y2="44601"/>
                        <a14:foregroundMark x1="41279" y1="44601" x2="37326" y2="36226"/>
                        <a14:foregroundMark x1="37326" y1="36226" x2="28256" y2="34813"/>
                        <a14:foregroundMark x1="28256" y1="34813" x2="21512" y2="38547"/>
                        <a14:foregroundMark x1="21512" y1="38547" x2="14302" y2="34410"/>
                        <a14:foregroundMark x1="14302" y1="34410" x2="18953" y2="27851"/>
                        <a14:foregroundMark x1="18953" y1="27851" x2="19419" y2="28254"/>
                        <a14:foregroundMark x1="6512" y1="50454" x2="5233" y2="43391"/>
                        <a14:foregroundMark x1="5233" y1="43391" x2="6744" y2="36125"/>
                        <a14:foregroundMark x1="6744" y1="36125" x2="7093" y2="35822"/>
                        <a14:foregroundMark x1="45814" y1="38446" x2="44302" y2="46216"/>
                        <a14:foregroundMark x1="44302" y1="46216" x2="38023" y2="51463"/>
                        <a14:foregroundMark x1="38023" y1="51463" x2="29419" y2="51060"/>
                        <a14:foregroundMark x1="29419" y1="51060" x2="21512" y2="47528"/>
                        <a14:foregroundMark x1="21512" y1="47528" x2="28721" y2="46519"/>
                        <a14:foregroundMark x1="19884" y1="47124" x2="38953" y2="52775"/>
                        <a14:foregroundMark x1="38953" y1="52775" x2="43605" y2="51060"/>
                        <a14:foregroundMark x1="43605" y1="51060" x2="34767" y2="54390"/>
                        <a14:foregroundMark x1="34767" y1="54390" x2="25930" y2="55499"/>
                        <a14:foregroundMark x1="25930" y1="55499" x2="20698" y2="49041"/>
                        <a14:foregroundMark x1="20698" y1="49041" x2="30698" y2="51463"/>
                        <a14:foregroundMark x1="30698" y1="51463" x2="30698" y2="51766"/>
                        <a14:foregroundMark x1="45000" y1="37941" x2="36395" y2="37033"/>
                        <a14:foregroundMark x1="36395" y1="37033" x2="35116" y2="36529"/>
                      </a14:backgroundRemoval>
                    </a14:imgEffect>
                  </a14:imgLayer>
                </a14:imgProps>
              </a:ext>
              <a:ext uri="{28A0092B-C50C-407E-A947-70E740481C1C}">
                <a14:useLocalDpi xmlns:a14="http://schemas.microsoft.com/office/drawing/2010/main" val="0"/>
              </a:ext>
            </a:extLst>
          </a:blip>
          <a:srcRect/>
          <a:stretch>
            <a:fillRect/>
          </a:stretch>
        </p:blipFill>
        <p:spPr bwMode="auto">
          <a:xfrm>
            <a:off x="6683604" y="189705"/>
            <a:ext cx="1875011" cy="2160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236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B6BB5CE-B3DA-474E-BA43-BE38D60C137B}"/>
              </a:ext>
            </a:extLst>
          </p:cNvPr>
          <p:cNvSpPr>
            <a:spLocks noGrp="1"/>
          </p:cNvSpPr>
          <p:nvPr>
            <p:ph type="ctrTitle"/>
          </p:nvPr>
        </p:nvSpPr>
        <p:spPr>
          <a:xfrm>
            <a:off x="518474" y="2404534"/>
            <a:ext cx="8755529" cy="1646302"/>
          </a:xfrm>
        </p:spPr>
        <p:txBody>
          <a:bodyPr/>
          <a:lstStyle/>
          <a:p>
            <a:r>
              <a:rPr lang="en-GB" sz="4700" dirty="0">
                <a:latin typeface="Comic Sans MS" panose="030F0702030302020204" pitchFamily="66" charset="0"/>
              </a:rPr>
              <a:t>Wednesday 13</a:t>
            </a:r>
            <a:r>
              <a:rPr lang="en-GB" sz="4700" baseline="30000" dirty="0">
                <a:latin typeface="Comic Sans MS" panose="030F0702030302020204" pitchFamily="66" charset="0"/>
              </a:rPr>
              <a:t>th</a:t>
            </a:r>
            <a:r>
              <a:rPr lang="en-GB" sz="4700" dirty="0">
                <a:latin typeface="Comic Sans MS" panose="030F0702030302020204" pitchFamily="66" charset="0"/>
              </a:rPr>
              <a:t> October 2021</a:t>
            </a:r>
          </a:p>
        </p:txBody>
      </p:sp>
      <p:sp>
        <p:nvSpPr>
          <p:cNvPr id="5" name="Subtitle 4">
            <a:extLst>
              <a:ext uri="{FF2B5EF4-FFF2-40B4-BE49-F238E27FC236}">
                <a16:creationId xmlns:a16="http://schemas.microsoft.com/office/drawing/2014/main" id="{7CC031C0-0BF9-494C-8E0A-05886DE98938}"/>
              </a:ext>
            </a:extLst>
          </p:cNvPr>
          <p:cNvSpPr>
            <a:spLocks noGrp="1"/>
          </p:cNvSpPr>
          <p:nvPr>
            <p:ph type="subTitle" idx="1"/>
          </p:nvPr>
        </p:nvSpPr>
        <p:spPr>
          <a:xfrm>
            <a:off x="518474" y="4050833"/>
            <a:ext cx="8755529" cy="1454421"/>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imaginative description.</a:t>
            </a:r>
          </a:p>
          <a:p>
            <a:pPr algn="l"/>
            <a:r>
              <a:rPr lang="en-GB" sz="2100" dirty="0">
                <a:latin typeface="Comic Sans MS" panose="030F0702030302020204" pitchFamily="66" charset="0"/>
              </a:rPr>
              <a:t>C: Informal Recount</a:t>
            </a:r>
          </a:p>
        </p:txBody>
      </p:sp>
    </p:spTree>
    <p:extLst>
      <p:ext uri="{BB962C8B-B14F-4D97-AF65-F5344CB8AC3E}">
        <p14:creationId xmlns:p14="http://schemas.microsoft.com/office/powerpoint/2010/main" val="31119131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C2E82C-0D02-4B53-B5F8-9DAC315DC215}"/>
              </a:ext>
            </a:extLst>
          </p:cNvPr>
          <p:cNvSpPr>
            <a:spLocks noGrp="1"/>
          </p:cNvSpPr>
          <p:nvPr>
            <p:ph idx="1"/>
          </p:nvPr>
        </p:nvSpPr>
        <p:spPr>
          <a:xfrm>
            <a:off x="460517" y="2977227"/>
            <a:ext cx="9494187" cy="3880773"/>
          </a:xfrm>
        </p:spPr>
        <p:txBody>
          <a:bodyPr>
            <a:noAutofit/>
          </a:bodyPr>
          <a:lstStyle/>
          <a:p>
            <a:r>
              <a:rPr lang="en-GB" sz="2100" dirty="0">
                <a:latin typeface="Comic Sans MS" panose="030F0702030302020204" pitchFamily="66" charset="0"/>
              </a:rPr>
              <a:t>You will be finishing your diary entries today!</a:t>
            </a:r>
          </a:p>
          <a:p>
            <a:r>
              <a:rPr lang="en-GB" sz="2100" dirty="0">
                <a:latin typeface="Comic Sans MS" panose="030F0702030302020204" pitchFamily="66" charset="0"/>
              </a:rPr>
              <a:t>You can now write about Rose finding the children in the forest.</a:t>
            </a:r>
          </a:p>
          <a:p>
            <a:r>
              <a:rPr lang="en-GB" sz="2100" dirty="0">
                <a:latin typeface="Comic Sans MS" panose="030F0702030302020204" pitchFamily="66" charset="0"/>
              </a:rPr>
              <a:t>Remember you should be looking to the future in your final sentence(s).</a:t>
            </a:r>
          </a:p>
          <a:p>
            <a:endParaRPr lang="en-GB" sz="2100" dirty="0">
              <a:latin typeface="Comic Sans MS" panose="030F0702030302020204" pitchFamily="66" charset="0"/>
            </a:endParaRPr>
          </a:p>
          <a:p>
            <a:r>
              <a:rPr lang="en-GB" sz="2100" dirty="0">
                <a:latin typeface="Comic Sans MS" panose="030F0702030302020204" pitchFamily="66" charset="0"/>
              </a:rPr>
              <a:t>Look back at your planning templates from Monday and consider what you will write in your diary entry today.</a:t>
            </a:r>
          </a:p>
          <a:p>
            <a:r>
              <a:rPr lang="en-GB" sz="2100" dirty="0">
                <a:latin typeface="Comic Sans MS" panose="030F0702030302020204" pitchFamily="66" charset="0"/>
              </a:rPr>
              <a:t>Jot any new ideas down on your whiteboards.</a:t>
            </a: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0B4A8972-0C15-4D91-AE83-7FCB0C8C14E4}"/>
              </a:ext>
            </a:extLst>
          </p:cNvPr>
          <p:cNvPicPr>
            <a:picLocks noChangeAspect="1"/>
          </p:cNvPicPr>
          <p:nvPr/>
        </p:nvPicPr>
        <p:blipFill rotWithShape="1">
          <a:blip r:embed="rId2"/>
          <a:srcRect l="1316" t="5179" r="2166" b="1951"/>
          <a:stretch/>
        </p:blipFill>
        <p:spPr>
          <a:xfrm>
            <a:off x="3463730" y="0"/>
            <a:ext cx="5264540" cy="2977227"/>
          </a:xfrm>
          <a:prstGeom prst="rect">
            <a:avLst/>
          </a:prstGeom>
        </p:spPr>
      </p:pic>
    </p:spTree>
    <p:extLst>
      <p:ext uri="{BB962C8B-B14F-4D97-AF65-F5344CB8AC3E}">
        <p14:creationId xmlns:p14="http://schemas.microsoft.com/office/powerpoint/2010/main" val="37672597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FA545-1543-42B8-979D-BBB3A10105E7}"/>
              </a:ext>
            </a:extLst>
          </p:cNvPr>
          <p:cNvSpPr>
            <a:spLocks noGrp="1"/>
          </p:cNvSpPr>
          <p:nvPr>
            <p:ph type="title"/>
          </p:nvPr>
        </p:nvSpPr>
        <p:spPr>
          <a:xfrm>
            <a:off x="285160" y="203610"/>
            <a:ext cx="9832234" cy="6450781"/>
          </a:xfrm>
        </p:spPr>
        <p:txBody>
          <a:bodyPr>
            <a:normAutofit fontScale="90000"/>
          </a:bodyPr>
          <a:lstStyle/>
          <a:p>
            <a:r>
              <a:rPr lang="en-GB" sz="1800" dirty="0">
                <a:solidFill>
                  <a:schemeClr val="tx1"/>
                </a:solidFill>
                <a:latin typeface="Comic Sans MS" panose="030F0702030302020204" pitchFamily="66" charset="0"/>
              </a:rPr>
              <a:t>Without a thought, I was running after the slow, black </a:t>
            </a:r>
            <a:r>
              <a:rPr lang="en-GB" sz="1800" dirty="0" err="1">
                <a:solidFill>
                  <a:schemeClr val="tx1"/>
                </a:solidFill>
                <a:latin typeface="Comic Sans MS" panose="030F0702030302020204" pitchFamily="66" charset="0"/>
              </a:rPr>
              <a:t>wagen</a:t>
            </a:r>
            <a:r>
              <a:rPr lang="en-GB" sz="1800" dirty="0">
                <a:solidFill>
                  <a:schemeClr val="tx1"/>
                </a:solidFill>
                <a:latin typeface="Comic Sans MS" panose="030F0702030302020204" pitchFamily="66" charset="0"/>
              </a:rPr>
              <a:t>. I was a fast runner, I knew all the shortcuts and I was furious which made me run even faster. Who did these people think they were? I followed the </a:t>
            </a:r>
            <a:r>
              <a:rPr lang="en-GB" sz="1800" dirty="0" err="1">
                <a:solidFill>
                  <a:schemeClr val="tx1"/>
                </a:solidFill>
                <a:latin typeface="Comic Sans MS" panose="030F0702030302020204" pitchFamily="66" charset="0"/>
              </a:rPr>
              <a:t>wagen</a:t>
            </a:r>
            <a:r>
              <a:rPr lang="en-GB" sz="1800" dirty="0">
                <a:solidFill>
                  <a:schemeClr val="tx1"/>
                </a:solidFill>
                <a:latin typeface="Comic Sans MS" panose="030F0702030302020204" pitchFamily="66" charset="0"/>
              </a:rPr>
              <a:t> for what seemed like forever. I passed a sign reading ‘verboten,’ but I still continued. I couldn’t help but think: why didn’t they capture me? With the bitter wind slapping my face, I ran under branches, crawled over logs and stumbled over twigs. As I finally came into a clearing, I couldn’t believe what I saw. The skin-piercing, gargantuan </a:t>
            </a:r>
            <a:r>
              <a:rPr lang="en-GB" sz="1800" dirty="0" err="1">
                <a:solidFill>
                  <a:schemeClr val="tx1"/>
                </a:solidFill>
                <a:latin typeface="Comic Sans MS" panose="030F0702030302020204" pitchFamily="66" charset="0"/>
              </a:rPr>
              <a:t>stacheldraht</a:t>
            </a:r>
            <a:r>
              <a:rPr lang="en-GB" sz="1800" dirty="0">
                <a:solidFill>
                  <a:schemeClr val="tx1"/>
                </a:solidFill>
                <a:latin typeface="Comic Sans MS" panose="030F0702030302020204" pitchFamily="66" charset="0"/>
              </a:rPr>
              <a:t>, that loomed ahead, whistled in the cold, icy wind and my heart shattered into a thousand pieces.</a:t>
            </a:r>
            <a:br>
              <a:rPr lang="en-GB" sz="1800" dirty="0">
                <a:solidFill>
                  <a:schemeClr val="tx1"/>
                </a:solidFill>
                <a:latin typeface="Comic Sans MS" panose="030F0702030302020204" pitchFamily="66" charset="0"/>
              </a:rPr>
            </a:br>
            <a:br>
              <a:rPr lang="en-GB" sz="1800" dirty="0">
                <a:solidFill>
                  <a:schemeClr val="tx1"/>
                </a:solidFill>
                <a:latin typeface="Comic Sans MS" panose="030F0702030302020204" pitchFamily="66" charset="0"/>
              </a:rPr>
            </a:br>
            <a:r>
              <a:rPr lang="en-GB" sz="1800" dirty="0">
                <a:solidFill>
                  <a:schemeClr val="tx1"/>
                </a:solidFill>
                <a:latin typeface="Comic Sans MS" panose="030F0702030302020204" pitchFamily="66" charset="0"/>
              </a:rPr>
              <a:t>In front of me, stood distraught, hungry children, who were not the Aryan race, huddled together for warmth. Their pale faces were hungry and motionless and their large, frightened eyes were filled with sorrow. The upset, imprisoned children watched my every movement in hope. One boy, who was weeping in the corner, came up to the barbed wire and said something. Soon, all of the weak, exhausted children, who were desperate to go </a:t>
            </a:r>
            <a:r>
              <a:rPr lang="en-GB" sz="1800" dirty="0" err="1">
                <a:solidFill>
                  <a:schemeClr val="tx1"/>
                </a:solidFill>
                <a:latin typeface="Comic Sans MS" panose="030F0702030302020204" pitchFamily="66" charset="0"/>
              </a:rPr>
              <a:t>heimat</a:t>
            </a:r>
            <a:r>
              <a:rPr lang="en-GB" sz="1800" dirty="0">
                <a:solidFill>
                  <a:schemeClr val="tx1"/>
                </a:solidFill>
                <a:latin typeface="Comic Sans MS" panose="030F0702030302020204" pitchFamily="66" charset="0"/>
              </a:rPr>
              <a:t>, were pleading for food. I could see their bedraggled, dirty clothes hung loosely on their frail, skeletal bodies. Since they were clearly starving, I desperately tried to forage food for the feeble </a:t>
            </a:r>
            <a:r>
              <a:rPr lang="en-GB" sz="1800" dirty="0" err="1">
                <a:solidFill>
                  <a:schemeClr val="tx1"/>
                </a:solidFill>
                <a:latin typeface="Comic Sans MS" panose="030F0702030302020204" pitchFamily="66" charset="0"/>
              </a:rPr>
              <a:t>kriegsgefangener</a:t>
            </a:r>
            <a:r>
              <a:rPr lang="en-GB" sz="1800" dirty="0">
                <a:solidFill>
                  <a:schemeClr val="tx1"/>
                </a:solidFill>
                <a:latin typeface="Comic Sans MS" panose="030F0702030302020204" pitchFamily="66" charset="0"/>
              </a:rPr>
              <a:t>. Hidden by a pile of tangled leaves and branches, I found a blackberry bush. Quickly, I picked some ripe, juicy berries and passed them through the sharp barbed wire which was pulsing with electricity. When they had taken all of the food, I promised them I would come back tomorrow. I had to. I turned for home, but took one last glance at the starving, fearful prisoners who waited for their freedom. </a:t>
            </a:r>
            <a:br>
              <a:rPr lang="en-GB" sz="1800" dirty="0">
                <a:solidFill>
                  <a:schemeClr val="tx1"/>
                </a:solidFill>
                <a:latin typeface="Comic Sans MS" panose="030F0702030302020204" pitchFamily="66" charset="0"/>
              </a:rPr>
            </a:br>
            <a:br>
              <a:rPr lang="en-GB" sz="1800" dirty="0">
                <a:solidFill>
                  <a:schemeClr val="tx1"/>
                </a:solidFill>
                <a:latin typeface="Comic Sans MS" panose="030F0702030302020204" pitchFamily="66" charset="0"/>
              </a:rPr>
            </a:br>
            <a:r>
              <a:rPr lang="en-GB" sz="1800" dirty="0">
                <a:solidFill>
                  <a:schemeClr val="tx1"/>
                </a:solidFill>
                <a:latin typeface="Comic Sans MS" panose="030F0702030302020204" pitchFamily="66" charset="0"/>
              </a:rPr>
              <a:t>Why did I follow that truck to the devastating sight? The children aren’t safe, are they?</a:t>
            </a:r>
            <a:br>
              <a:rPr lang="en-GB" sz="1800" dirty="0">
                <a:solidFill>
                  <a:schemeClr val="tx1"/>
                </a:solidFill>
                <a:latin typeface="Comic Sans MS" panose="030F0702030302020204" pitchFamily="66" charset="0"/>
              </a:rPr>
            </a:br>
            <a:br>
              <a:rPr lang="en-GB" sz="1800" dirty="0">
                <a:solidFill>
                  <a:schemeClr val="tx1"/>
                </a:solidFill>
                <a:latin typeface="Comic Sans MS" panose="030F0702030302020204" pitchFamily="66" charset="0"/>
              </a:rPr>
            </a:br>
            <a:r>
              <a:rPr lang="en-GB" sz="1800" dirty="0">
                <a:solidFill>
                  <a:schemeClr val="tx1"/>
                </a:solidFill>
                <a:latin typeface="Comic Sans MS" panose="030F0702030302020204" pitchFamily="66" charset="0"/>
              </a:rPr>
              <a:t>I really hope that the poor, defenceless </a:t>
            </a:r>
            <a:r>
              <a:rPr lang="en-GB" sz="1800" dirty="0" err="1">
                <a:solidFill>
                  <a:schemeClr val="tx1"/>
                </a:solidFill>
                <a:latin typeface="Comic Sans MS" panose="030F0702030302020204" pitchFamily="66" charset="0"/>
              </a:rPr>
              <a:t>kriegsgefangener</a:t>
            </a:r>
            <a:r>
              <a:rPr lang="en-GB" sz="1800" dirty="0">
                <a:solidFill>
                  <a:schemeClr val="tx1"/>
                </a:solidFill>
                <a:latin typeface="Comic Sans MS" panose="030F0702030302020204" pitchFamily="66" charset="0"/>
              </a:rPr>
              <a:t> will escape soon. Until then, I have made it my </a:t>
            </a:r>
            <a:r>
              <a:rPr lang="en-GB" sz="1800" dirty="0" err="1">
                <a:solidFill>
                  <a:schemeClr val="tx1"/>
                </a:solidFill>
                <a:latin typeface="Comic Sans MS" panose="030F0702030302020204" pitchFamily="66" charset="0"/>
              </a:rPr>
              <a:t>einsatz</a:t>
            </a:r>
            <a:r>
              <a:rPr lang="en-GB" sz="1800" dirty="0">
                <a:solidFill>
                  <a:schemeClr val="tx1"/>
                </a:solidFill>
                <a:latin typeface="Comic Sans MS" panose="030F0702030302020204" pitchFamily="66" charset="0"/>
              </a:rPr>
              <a:t> to visit them every day and bring them as much food as I can. </a:t>
            </a:r>
            <a:br>
              <a:rPr lang="en-GB" sz="1800" dirty="0">
                <a:solidFill>
                  <a:schemeClr val="tx1"/>
                </a:solidFill>
                <a:latin typeface="Comic Sans MS" panose="030F0702030302020204" pitchFamily="66" charset="0"/>
              </a:rPr>
            </a:br>
            <a:br>
              <a:rPr lang="en-GB" sz="1800" dirty="0">
                <a:solidFill>
                  <a:schemeClr val="tx1"/>
                </a:solidFill>
                <a:latin typeface="Comic Sans MS" panose="030F0702030302020204" pitchFamily="66" charset="0"/>
              </a:rPr>
            </a:br>
            <a:r>
              <a:rPr lang="en-GB" sz="1800" dirty="0">
                <a:solidFill>
                  <a:schemeClr val="tx1"/>
                </a:solidFill>
                <a:latin typeface="Comic Sans MS" panose="030F0702030302020204" pitchFamily="66" charset="0"/>
              </a:rPr>
              <a:t>This will be my </a:t>
            </a:r>
            <a:r>
              <a:rPr lang="en-GB" sz="1800" dirty="0" err="1">
                <a:solidFill>
                  <a:schemeClr val="tx1"/>
                </a:solidFill>
                <a:latin typeface="Comic Sans MS" panose="030F0702030302020204" pitchFamily="66" charset="0"/>
              </a:rPr>
              <a:t>geheim</a:t>
            </a:r>
            <a:r>
              <a:rPr lang="en-GB" sz="1800" dirty="0">
                <a:solidFill>
                  <a:schemeClr val="tx1"/>
                </a:solidFill>
                <a:latin typeface="Comic Sans MS" panose="030F0702030302020204" pitchFamily="66" charset="0"/>
              </a:rPr>
              <a:t>. I cannot tell a single soul. </a:t>
            </a:r>
          </a:p>
        </p:txBody>
      </p:sp>
      <p:sp>
        <p:nvSpPr>
          <p:cNvPr id="3" name="Content Placeholder 2">
            <a:extLst>
              <a:ext uri="{FF2B5EF4-FFF2-40B4-BE49-F238E27FC236}">
                <a16:creationId xmlns:a16="http://schemas.microsoft.com/office/drawing/2014/main" id="{9221AEBA-97CB-4214-A751-893E2A11E777}"/>
              </a:ext>
            </a:extLst>
          </p:cNvPr>
          <p:cNvSpPr>
            <a:spLocks noGrp="1"/>
          </p:cNvSpPr>
          <p:nvPr>
            <p:ph idx="1"/>
          </p:nvPr>
        </p:nvSpPr>
        <p:spPr>
          <a:xfrm>
            <a:off x="10117394" y="306816"/>
            <a:ext cx="1909434" cy="6244369"/>
          </a:xfrm>
          <a:solidFill>
            <a:srgbClr val="FFFF00"/>
          </a:solidFill>
        </p:spPr>
        <p:txBody>
          <a:bodyPr>
            <a:normAutofit lnSpcReduction="10000"/>
          </a:bodyPr>
          <a:lstStyle/>
          <a:p>
            <a:r>
              <a:rPr lang="en-GB" sz="1600" dirty="0">
                <a:latin typeface="Comic Sans MS" panose="030F0702030302020204" pitchFamily="66" charset="0"/>
              </a:rPr>
              <a:t>What features of writing can you spot?</a:t>
            </a:r>
          </a:p>
          <a:p>
            <a:r>
              <a:rPr lang="en-GB" sz="1600" dirty="0">
                <a:latin typeface="Comic Sans MS" panose="030F0702030302020204" pitchFamily="66" charset="0"/>
              </a:rPr>
              <a:t>What has impressed you with my writing?</a:t>
            </a:r>
          </a:p>
          <a:p>
            <a:r>
              <a:rPr lang="en-GB" sz="1600" dirty="0">
                <a:latin typeface="Comic Sans MS" panose="030F0702030302020204" pitchFamily="66" charset="0"/>
              </a:rPr>
              <a:t>Is there anything I could do to improve?</a:t>
            </a:r>
          </a:p>
          <a:p>
            <a:r>
              <a:rPr lang="en-GB" sz="1600" dirty="0">
                <a:latin typeface="Comic Sans MS" panose="030F0702030302020204" pitchFamily="66" charset="0"/>
              </a:rPr>
              <a:t>What have I included from the checklist?</a:t>
            </a:r>
          </a:p>
          <a:p>
            <a:r>
              <a:rPr lang="en-GB" sz="1600" dirty="0">
                <a:latin typeface="Comic Sans MS" panose="030F0702030302020204" pitchFamily="66" charset="0"/>
              </a:rPr>
              <a:t>What is left to include?</a:t>
            </a:r>
          </a:p>
          <a:p>
            <a:r>
              <a:rPr lang="en-GB" sz="1600" dirty="0">
                <a:latin typeface="Comic Sans MS" panose="030F0702030302020204" pitchFamily="66" charset="0"/>
              </a:rPr>
              <a:t>Jot down any impressive words/phrases that you would like to magpie on your whiteboards.</a:t>
            </a:r>
          </a:p>
        </p:txBody>
      </p:sp>
    </p:spTree>
    <p:extLst>
      <p:ext uri="{BB962C8B-B14F-4D97-AF65-F5344CB8AC3E}">
        <p14:creationId xmlns:p14="http://schemas.microsoft.com/office/powerpoint/2010/main" val="34224702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EF7ED-52FB-4448-93EA-BE5FECE1575B}"/>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FC1DDFC9-4DA7-4621-8705-A09EB9D72DEF}"/>
              </a:ext>
            </a:extLst>
          </p:cNvPr>
          <p:cNvSpPr>
            <a:spLocks noGrp="1"/>
          </p:cNvSpPr>
          <p:nvPr>
            <p:ph idx="1"/>
          </p:nvPr>
        </p:nvSpPr>
        <p:spPr>
          <a:xfrm>
            <a:off x="517079" y="1849505"/>
            <a:ext cx="9107688" cy="3880773"/>
          </a:xfrm>
        </p:spPr>
        <p:txBody>
          <a:bodyPr>
            <a:noAutofit/>
          </a:bodyPr>
          <a:lstStyle/>
          <a:p>
            <a:r>
              <a:rPr lang="en-GB" sz="2100" dirty="0">
                <a:latin typeface="Comic Sans MS" panose="030F0702030302020204" pitchFamily="66" charset="0"/>
              </a:rPr>
              <a:t>Use your planning template from last lesson to write the first part of your diary entry.</a:t>
            </a:r>
          </a:p>
          <a:p>
            <a:endParaRPr lang="en-GB" sz="2100" dirty="0"/>
          </a:p>
          <a:p>
            <a:r>
              <a:rPr lang="en-GB" sz="2100" b="1" dirty="0">
                <a:latin typeface="Comic Sans MS" panose="030F0702030302020204" pitchFamily="66" charset="0"/>
              </a:rPr>
              <a:t>Challenge: </a:t>
            </a:r>
            <a:r>
              <a:rPr lang="en-GB" sz="2100" dirty="0">
                <a:latin typeface="Comic Sans MS" panose="030F0702030302020204" pitchFamily="66" charset="0"/>
              </a:rPr>
              <a:t>Can you use wartime slang in your writing?</a:t>
            </a:r>
          </a:p>
          <a:p>
            <a:endParaRPr lang="en-GB" sz="2100" b="1" dirty="0">
              <a:latin typeface="Comic Sans MS" panose="030F0702030302020204" pitchFamily="66" charset="0"/>
            </a:endParaRPr>
          </a:p>
          <a:p>
            <a:r>
              <a:rPr lang="en-GB" sz="2100" b="1" dirty="0">
                <a:latin typeface="Comic Sans MS" panose="030F0702030302020204" pitchFamily="66" charset="0"/>
              </a:rPr>
              <a:t>Diving Challenge: </a:t>
            </a:r>
            <a:r>
              <a:rPr lang="en-GB" sz="2100" dirty="0">
                <a:latin typeface="Comic Sans MS" panose="030F0702030302020204" pitchFamily="66" charset="0"/>
              </a:rPr>
              <a:t>Can you use semi-colons in your writing? </a:t>
            </a:r>
          </a:p>
          <a:p>
            <a:r>
              <a:rPr lang="en-GB" sz="2100" b="1" dirty="0">
                <a:latin typeface="Comic Sans MS" panose="030F0702030302020204" pitchFamily="66" charset="0"/>
              </a:rPr>
              <a:t>Top Tip:</a:t>
            </a:r>
            <a:r>
              <a:rPr lang="en-GB" sz="2100" dirty="0">
                <a:latin typeface="Comic Sans MS" panose="030F0702030302020204" pitchFamily="66" charset="0"/>
              </a:rPr>
              <a:t> use a semi-colon instead of ‘but.’</a:t>
            </a:r>
          </a:p>
          <a:p>
            <a:r>
              <a:rPr lang="en-GB" sz="2100" dirty="0">
                <a:latin typeface="Comic Sans MS" panose="030F0702030302020204" pitchFamily="66" charset="0"/>
              </a:rPr>
              <a:t>e.g. </a:t>
            </a:r>
            <a:r>
              <a:rPr lang="en-GB" sz="2100" i="1" dirty="0">
                <a:latin typeface="Comic Sans MS" panose="030F0702030302020204" pitchFamily="66" charset="0"/>
              </a:rPr>
              <a:t>I crawled cautiously under the rigid barrier; I knew it was forbidden.</a:t>
            </a:r>
          </a:p>
          <a:p>
            <a:r>
              <a:rPr lang="en-GB" sz="2100" i="1" dirty="0">
                <a:latin typeface="Comic Sans MS" panose="030F0702030302020204" pitchFamily="66" charset="0"/>
              </a:rPr>
              <a:t>I wanted to say something; I couldn’t find the words.</a:t>
            </a:r>
          </a:p>
          <a:p>
            <a:r>
              <a:rPr lang="en-GB" sz="2100" i="1" dirty="0">
                <a:latin typeface="Comic Sans MS" panose="030F0702030302020204" pitchFamily="66" charset="0"/>
              </a:rPr>
              <a:t>Some believe the war is just and right; others believe it is a horrible waste of time. </a:t>
            </a:r>
          </a:p>
        </p:txBody>
      </p:sp>
    </p:spTree>
    <p:extLst>
      <p:ext uri="{BB962C8B-B14F-4D97-AF65-F5344CB8AC3E}">
        <p14:creationId xmlns:p14="http://schemas.microsoft.com/office/powerpoint/2010/main" val="18423967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DD088-192C-4FA8-82F4-4A378E93D1EF}"/>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1F441EA7-26E0-499B-A549-53845C863198}"/>
              </a:ext>
            </a:extLst>
          </p:cNvPr>
          <p:cNvSpPr>
            <a:spLocks noGrp="1"/>
          </p:cNvSpPr>
          <p:nvPr>
            <p:ph idx="1"/>
          </p:nvPr>
        </p:nvSpPr>
        <p:spPr/>
        <p:txBody>
          <a:bodyPr>
            <a:noAutofit/>
          </a:bodyPr>
          <a:lstStyle/>
          <a:p>
            <a:r>
              <a:rPr lang="en-GB" sz="2100" dirty="0">
                <a:solidFill>
                  <a:srgbClr val="FF0000"/>
                </a:solidFill>
                <a:latin typeface="Comic Sans MS" panose="030F0702030302020204" pitchFamily="66" charset="0"/>
              </a:rPr>
              <a:t>Look back over your writing from today.</a:t>
            </a:r>
          </a:p>
          <a:p>
            <a:r>
              <a:rPr lang="en-GB" sz="2100" dirty="0">
                <a:solidFill>
                  <a:srgbClr val="FF0000"/>
                </a:solidFill>
                <a:latin typeface="Comic Sans MS" panose="030F0702030302020204" pitchFamily="66" charset="0"/>
              </a:rPr>
              <a:t>Do all of your sentences make sense?</a:t>
            </a:r>
          </a:p>
          <a:p>
            <a:r>
              <a:rPr lang="en-GB" sz="2100" dirty="0">
                <a:solidFill>
                  <a:srgbClr val="FF0000"/>
                </a:solidFill>
                <a:latin typeface="Comic Sans MS" panose="030F0702030302020204" pitchFamily="66" charset="0"/>
              </a:rPr>
              <a:t>Have you written in the first person?</a:t>
            </a:r>
          </a:p>
          <a:p>
            <a:r>
              <a:rPr lang="en-GB" sz="2100" dirty="0">
                <a:solidFill>
                  <a:srgbClr val="FF0000"/>
                </a:solidFill>
                <a:latin typeface="Comic Sans MS" panose="030F0702030302020204" pitchFamily="66" charset="0"/>
              </a:rPr>
              <a:t>Have you remembered all of your punctuation, e.g. commas in expanded noun phrases, embedded clauses, after fronted adverbials etc?</a:t>
            </a:r>
          </a:p>
          <a:p>
            <a:r>
              <a:rPr lang="en-GB" sz="2100" dirty="0">
                <a:solidFill>
                  <a:srgbClr val="FF0000"/>
                </a:solidFill>
                <a:latin typeface="Comic Sans MS" panose="030F0702030302020204" pitchFamily="66" charset="0"/>
              </a:rPr>
              <a:t>How many features of the checklist have you included?</a:t>
            </a:r>
          </a:p>
          <a:p>
            <a:r>
              <a:rPr lang="en-GB" sz="2100" dirty="0">
                <a:solidFill>
                  <a:srgbClr val="FF0000"/>
                </a:solidFill>
                <a:latin typeface="Comic Sans MS" panose="030F0702030302020204" pitchFamily="66" charset="0"/>
              </a:rPr>
              <a:t>Have you used them correctly?</a:t>
            </a:r>
          </a:p>
          <a:p>
            <a:r>
              <a:rPr lang="en-GB" sz="2100" dirty="0">
                <a:solidFill>
                  <a:srgbClr val="FF0000"/>
                </a:solidFill>
                <a:latin typeface="Comic Sans MS" panose="030F0702030302020204" pitchFamily="66" charset="0"/>
              </a:rPr>
              <a:t>Could you write a sentence or two now to tick off anymore items on the checklist?</a:t>
            </a:r>
          </a:p>
        </p:txBody>
      </p:sp>
      <p:pic>
        <p:nvPicPr>
          <p:cNvPr id="4" name="Picture 2" descr="Eyeball Clipart Look And Listen - Look Clipart Hd Png, Transparent Png - vhv">
            <a:extLst>
              <a:ext uri="{FF2B5EF4-FFF2-40B4-BE49-F238E27FC236}">
                <a16:creationId xmlns:a16="http://schemas.microsoft.com/office/drawing/2014/main" id="{0D3C64FD-F28A-4427-A54A-C2727B6C342F}"/>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5954" b="89506" l="6744" r="95349">
                        <a14:foregroundMark x1="49767" y1="8577" x2="41512" y2="4945"/>
                        <a14:foregroundMark x1="41512" y1="4945" x2="23488" y2="9082"/>
                        <a14:foregroundMark x1="23488" y1="9082" x2="18605" y2="12008"/>
                        <a14:foregroundMark x1="48837" y1="7366" x2="39302" y2="6357"/>
                        <a14:foregroundMark x1="39302" y1="6357" x2="50116" y2="6054"/>
                        <a14:foregroundMark x1="92093" y1="45913" x2="90349" y2="53683"/>
                        <a14:foregroundMark x1="90349" y1="53683" x2="93372" y2="44702"/>
                        <a14:foregroundMark x1="93372" y1="44702" x2="90581" y2="36327"/>
                        <a14:foregroundMark x1="90581" y1="36327" x2="89884" y2="46418"/>
                        <a14:foregroundMark x1="89884" y1="46418" x2="89070" y2="46418"/>
                        <a14:foregroundMark x1="20233" y1="40868" x2="28837" y2="38749"/>
                        <a14:foregroundMark x1="28837" y1="38749" x2="41395" y2="47730"/>
                        <a14:foregroundMark x1="41395" y1="47730" x2="24651" y2="44601"/>
                        <a14:foregroundMark x1="24651" y1="44601" x2="20930" y2="38345"/>
                        <a14:foregroundMark x1="20930" y1="38345" x2="34535" y2="38042"/>
                        <a14:foregroundMark x1="34535" y1="38042" x2="45349" y2="41574"/>
                        <a14:foregroundMark x1="45349" y1="41574" x2="49302" y2="49546"/>
                        <a14:foregroundMark x1="49302" y1="49546" x2="49070" y2="50858"/>
                        <a14:foregroundMark x1="95349" y1="49243" x2="94535" y2="43189"/>
                        <a14:foregroundMark x1="46395" y1="89405" x2="51279" y2="89606"/>
                        <a14:foregroundMark x1="11512" y1="56509" x2="7558" y2="48940"/>
                        <a14:foregroundMark x1="7558" y1="48940" x2="6860" y2="40061"/>
                        <a14:foregroundMark x1="6860" y1="40061" x2="9884" y2="33401"/>
                        <a14:foregroundMark x1="9884" y1="33401" x2="17209" y2="28153"/>
                        <a14:foregroundMark x1="17209" y1="28153" x2="10814" y2="35520"/>
                        <a14:foregroundMark x1="10814" y1="35520" x2="11047" y2="43693"/>
                        <a14:foregroundMark x1="11047" y1="43693" x2="21744" y2="58729"/>
                        <a14:foregroundMark x1="37791" y1="54087" x2="30698" y2="46216"/>
                        <a14:foregroundMark x1="30698" y1="46216" x2="21047" y2="40363"/>
                        <a14:foregroundMark x1="21047" y1="40363" x2="28721" y2="47931"/>
                        <a14:foregroundMark x1="28721" y1="47931" x2="41279" y2="44601"/>
                        <a14:foregroundMark x1="41279" y1="44601" x2="37326" y2="36226"/>
                        <a14:foregroundMark x1="37326" y1="36226" x2="28256" y2="34813"/>
                        <a14:foregroundMark x1="28256" y1="34813" x2="21512" y2="38547"/>
                        <a14:foregroundMark x1="21512" y1="38547" x2="14302" y2="34410"/>
                        <a14:foregroundMark x1="14302" y1="34410" x2="18953" y2="27851"/>
                        <a14:foregroundMark x1="18953" y1="27851" x2="19419" y2="28254"/>
                        <a14:foregroundMark x1="6512" y1="50454" x2="5233" y2="43391"/>
                        <a14:foregroundMark x1="5233" y1="43391" x2="6744" y2="36125"/>
                        <a14:foregroundMark x1="6744" y1="36125" x2="7093" y2="35822"/>
                        <a14:foregroundMark x1="45814" y1="38446" x2="44302" y2="46216"/>
                        <a14:foregroundMark x1="44302" y1="46216" x2="38023" y2="51463"/>
                        <a14:foregroundMark x1="38023" y1="51463" x2="29419" y2="51060"/>
                        <a14:foregroundMark x1="29419" y1="51060" x2="21512" y2="47528"/>
                        <a14:foregroundMark x1="21512" y1="47528" x2="28721" y2="46519"/>
                        <a14:foregroundMark x1="19884" y1="47124" x2="38953" y2="52775"/>
                        <a14:foregroundMark x1="38953" y1="52775" x2="43605" y2="51060"/>
                        <a14:foregroundMark x1="43605" y1="51060" x2="34767" y2="54390"/>
                        <a14:foregroundMark x1="34767" y1="54390" x2="25930" y2="55499"/>
                        <a14:foregroundMark x1="25930" y1="55499" x2="20698" y2="49041"/>
                        <a14:foregroundMark x1="20698" y1="49041" x2="30698" y2="51463"/>
                        <a14:foregroundMark x1="30698" y1="51463" x2="30698" y2="51766"/>
                        <a14:foregroundMark x1="45000" y1="37941" x2="36395" y2="37033"/>
                        <a14:foregroundMark x1="36395" y1="37033" x2="35116" y2="36529"/>
                      </a14:backgroundRemoval>
                    </a14:imgEffect>
                  </a14:imgLayer>
                </a14:imgProps>
              </a:ext>
              <a:ext uri="{28A0092B-C50C-407E-A947-70E740481C1C}">
                <a14:useLocalDpi xmlns:a14="http://schemas.microsoft.com/office/drawing/2010/main" val="0"/>
              </a:ext>
            </a:extLst>
          </a:blip>
          <a:srcRect/>
          <a:stretch>
            <a:fillRect/>
          </a:stretch>
        </p:blipFill>
        <p:spPr bwMode="auto">
          <a:xfrm>
            <a:off x="6683604" y="189705"/>
            <a:ext cx="1875011" cy="2160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06439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2E6A9E-F3BA-42D1-900F-4A72E3524F33}"/>
              </a:ext>
            </a:extLst>
          </p:cNvPr>
          <p:cNvSpPr>
            <a:spLocks noGrp="1"/>
          </p:cNvSpPr>
          <p:nvPr>
            <p:ph type="ctrTitle"/>
          </p:nvPr>
        </p:nvSpPr>
        <p:spPr>
          <a:xfrm>
            <a:off x="480767" y="2404534"/>
            <a:ext cx="8793236" cy="1646302"/>
          </a:xfrm>
        </p:spPr>
        <p:txBody>
          <a:bodyPr/>
          <a:lstStyle/>
          <a:p>
            <a:r>
              <a:rPr lang="en-GB" sz="5100" dirty="0">
                <a:latin typeface="Comic Sans MS" panose="030F0702030302020204" pitchFamily="66" charset="0"/>
              </a:rPr>
              <a:t>Thursday 14</a:t>
            </a:r>
            <a:r>
              <a:rPr lang="en-GB" sz="5100" baseline="30000" dirty="0">
                <a:latin typeface="Comic Sans MS" panose="030F0702030302020204" pitchFamily="66" charset="0"/>
              </a:rPr>
              <a:t>th</a:t>
            </a:r>
            <a:r>
              <a:rPr lang="en-GB" sz="5100" dirty="0">
                <a:latin typeface="Comic Sans MS" panose="030F0702030302020204" pitchFamily="66" charset="0"/>
              </a:rPr>
              <a:t> October 2021</a:t>
            </a:r>
          </a:p>
        </p:txBody>
      </p:sp>
      <p:sp>
        <p:nvSpPr>
          <p:cNvPr id="5" name="Subtitle 4">
            <a:extLst>
              <a:ext uri="{FF2B5EF4-FFF2-40B4-BE49-F238E27FC236}">
                <a16:creationId xmlns:a16="http://schemas.microsoft.com/office/drawing/2014/main" id="{EA5C7DC2-D9BB-4A12-9006-2BB0654BEB06}"/>
              </a:ext>
            </a:extLst>
          </p:cNvPr>
          <p:cNvSpPr>
            <a:spLocks noGrp="1"/>
          </p:cNvSpPr>
          <p:nvPr>
            <p:ph type="subTitle" idx="1"/>
          </p:nvPr>
        </p:nvSpPr>
        <p:spPr>
          <a:xfrm>
            <a:off x="480767" y="4050833"/>
            <a:ext cx="8793236" cy="1096899"/>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C: Informal Recounts</a:t>
            </a:r>
          </a:p>
        </p:txBody>
      </p:sp>
    </p:spTree>
    <p:extLst>
      <p:ext uri="{BB962C8B-B14F-4D97-AF65-F5344CB8AC3E}">
        <p14:creationId xmlns:p14="http://schemas.microsoft.com/office/powerpoint/2010/main" val="37352436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07CD2-FF39-4E2D-A520-E071A8B73E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794F176-1E74-469B-9B05-162886D7C863}"/>
              </a:ext>
            </a:extLst>
          </p:cNvPr>
          <p:cNvSpPr>
            <a:spLocks noGrp="1"/>
          </p:cNvSpPr>
          <p:nvPr>
            <p:ph idx="1"/>
          </p:nvPr>
        </p:nvSpPr>
        <p:spPr/>
        <p:txBody>
          <a:bodyPr>
            <a:normAutofit/>
          </a:bodyPr>
          <a:lstStyle/>
          <a:p>
            <a:r>
              <a:rPr lang="en-US" sz="2100" dirty="0">
                <a:latin typeface="Comic Sans MS" panose="030F0702030302020204" pitchFamily="66" charset="0"/>
              </a:rPr>
              <a:t>Look back at your work.</a:t>
            </a:r>
          </a:p>
          <a:p>
            <a:r>
              <a:rPr lang="en-US" sz="2100" dirty="0">
                <a:latin typeface="Comic Sans MS" panose="030F0702030302020204" pitchFamily="66" charset="0"/>
              </a:rPr>
              <a:t>What have you done well? </a:t>
            </a:r>
          </a:p>
          <a:p>
            <a:r>
              <a:rPr lang="en-US" sz="2100" dirty="0">
                <a:latin typeface="Comic Sans MS" panose="030F0702030302020204" pitchFamily="66" charset="0"/>
              </a:rPr>
              <a:t>What features have you correctly used? </a:t>
            </a:r>
          </a:p>
          <a:p>
            <a:endParaRPr lang="en-US" sz="2100" dirty="0">
              <a:latin typeface="Comic Sans MS" panose="030F0702030302020204" pitchFamily="66" charset="0"/>
            </a:endParaRPr>
          </a:p>
          <a:p>
            <a:r>
              <a:rPr lang="en-US" sz="2100" dirty="0">
                <a:latin typeface="Comic Sans MS" panose="030F0702030302020204" pitchFamily="66" charset="0"/>
              </a:rPr>
              <a:t>What do you need to improve? </a:t>
            </a:r>
          </a:p>
          <a:p>
            <a:r>
              <a:rPr lang="en-US" sz="2100" dirty="0">
                <a:latin typeface="Comic Sans MS" panose="030F0702030302020204" pitchFamily="66" charset="0"/>
              </a:rPr>
              <a:t>What features have you </a:t>
            </a:r>
            <a:r>
              <a:rPr lang="en-US" sz="2100" i="1" dirty="0">
                <a:latin typeface="Comic Sans MS" panose="030F0702030302020204" pitchFamily="66" charset="0"/>
              </a:rPr>
              <a:t>not</a:t>
            </a:r>
            <a:r>
              <a:rPr lang="en-US" sz="2100" dirty="0">
                <a:latin typeface="Comic Sans MS" panose="030F0702030302020204" pitchFamily="66" charset="0"/>
              </a:rPr>
              <a:t> included from the checklist?</a:t>
            </a:r>
            <a:endParaRPr lang="en-GB" sz="2100" dirty="0">
              <a:latin typeface="Comic Sans MS" panose="030F0702030302020204" pitchFamily="66" charset="0"/>
            </a:endParaRPr>
          </a:p>
        </p:txBody>
      </p:sp>
      <p:pic>
        <p:nvPicPr>
          <p:cNvPr id="14338" name="Picture 2" descr="Eyeball Clipart Look And Listen - Look Clipart Hd Png, Transparent Png - vhv">
            <a:extLst>
              <a:ext uri="{FF2B5EF4-FFF2-40B4-BE49-F238E27FC236}">
                <a16:creationId xmlns:a16="http://schemas.microsoft.com/office/drawing/2014/main" id="{525C047C-085F-445A-8A27-62A7B158C1C8}"/>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5954" b="89506" l="6744" r="95349">
                        <a14:foregroundMark x1="49767" y1="8577" x2="41512" y2="4945"/>
                        <a14:foregroundMark x1="41512" y1="4945" x2="23488" y2="9082"/>
                        <a14:foregroundMark x1="23488" y1="9082" x2="18605" y2="12008"/>
                        <a14:foregroundMark x1="48837" y1="7366" x2="39302" y2="6357"/>
                        <a14:foregroundMark x1="39302" y1="6357" x2="50116" y2="6054"/>
                        <a14:foregroundMark x1="92093" y1="45913" x2="90349" y2="53683"/>
                        <a14:foregroundMark x1="90349" y1="53683" x2="93372" y2="44702"/>
                        <a14:foregroundMark x1="93372" y1="44702" x2="90581" y2="36327"/>
                        <a14:foregroundMark x1="90581" y1="36327" x2="89884" y2="46418"/>
                        <a14:foregroundMark x1="89884" y1="46418" x2="89070" y2="46418"/>
                        <a14:foregroundMark x1="20233" y1="40868" x2="28837" y2="38749"/>
                        <a14:foregroundMark x1="28837" y1="38749" x2="41395" y2="47730"/>
                        <a14:foregroundMark x1="41395" y1="47730" x2="24651" y2="44601"/>
                        <a14:foregroundMark x1="24651" y1="44601" x2="20930" y2="38345"/>
                        <a14:foregroundMark x1="20930" y1="38345" x2="34535" y2="38042"/>
                        <a14:foregroundMark x1="34535" y1="38042" x2="45349" y2="41574"/>
                        <a14:foregroundMark x1="45349" y1="41574" x2="49302" y2="49546"/>
                        <a14:foregroundMark x1="49302" y1="49546" x2="49070" y2="50858"/>
                        <a14:foregroundMark x1="95349" y1="49243" x2="94535" y2="43189"/>
                        <a14:foregroundMark x1="46395" y1="89405" x2="51279" y2="89606"/>
                        <a14:foregroundMark x1="11512" y1="56509" x2="7558" y2="48940"/>
                        <a14:foregroundMark x1="7558" y1="48940" x2="6860" y2="40061"/>
                        <a14:foregroundMark x1="6860" y1="40061" x2="9884" y2="33401"/>
                        <a14:foregroundMark x1="9884" y1="33401" x2="17209" y2="28153"/>
                        <a14:foregroundMark x1="17209" y1="28153" x2="10814" y2="35520"/>
                        <a14:foregroundMark x1="10814" y1="35520" x2="11047" y2="43693"/>
                        <a14:foregroundMark x1="11047" y1="43693" x2="21744" y2="58729"/>
                        <a14:foregroundMark x1="37791" y1="54087" x2="30698" y2="46216"/>
                        <a14:foregroundMark x1="30698" y1="46216" x2="21047" y2="40363"/>
                        <a14:foregroundMark x1="21047" y1="40363" x2="28721" y2="47931"/>
                        <a14:foregroundMark x1="28721" y1="47931" x2="41279" y2="44601"/>
                        <a14:foregroundMark x1="41279" y1="44601" x2="37326" y2="36226"/>
                        <a14:foregroundMark x1="37326" y1="36226" x2="28256" y2="34813"/>
                        <a14:foregroundMark x1="28256" y1="34813" x2="21512" y2="38547"/>
                        <a14:foregroundMark x1="21512" y1="38547" x2="14302" y2="34410"/>
                        <a14:foregroundMark x1="14302" y1="34410" x2="18953" y2="27851"/>
                        <a14:foregroundMark x1="18953" y1="27851" x2="19419" y2="28254"/>
                        <a14:foregroundMark x1="6512" y1="50454" x2="5233" y2="43391"/>
                        <a14:foregroundMark x1="5233" y1="43391" x2="6744" y2="36125"/>
                        <a14:foregroundMark x1="6744" y1="36125" x2="7093" y2="35822"/>
                        <a14:foregroundMark x1="45814" y1="38446" x2="44302" y2="46216"/>
                        <a14:foregroundMark x1="44302" y1="46216" x2="38023" y2="51463"/>
                        <a14:foregroundMark x1="38023" y1="51463" x2="29419" y2="51060"/>
                        <a14:foregroundMark x1="29419" y1="51060" x2="21512" y2="47528"/>
                        <a14:foregroundMark x1="21512" y1="47528" x2="28721" y2="46519"/>
                        <a14:foregroundMark x1="19884" y1="47124" x2="38953" y2="52775"/>
                        <a14:foregroundMark x1="38953" y1="52775" x2="43605" y2="51060"/>
                        <a14:foregroundMark x1="43605" y1="51060" x2="34767" y2="54390"/>
                        <a14:foregroundMark x1="34767" y1="54390" x2="25930" y2="55499"/>
                        <a14:foregroundMark x1="25930" y1="55499" x2="20698" y2="49041"/>
                        <a14:foregroundMark x1="20698" y1="49041" x2="30698" y2="51463"/>
                        <a14:foregroundMark x1="30698" y1="51463" x2="30698" y2="51766"/>
                        <a14:foregroundMark x1="45000" y1="37941" x2="36395" y2="37033"/>
                        <a14:foregroundMark x1="36395" y1="37033" x2="35116" y2="36529"/>
                      </a14:backgroundRemoval>
                    </a14:imgEffect>
                  </a14:imgLayer>
                </a14:imgProps>
              </a:ext>
              <a:ext uri="{28A0092B-C50C-407E-A947-70E740481C1C}">
                <a14:useLocalDpi xmlns:a14="http://schemas.microsoft.com/office/drawing/2010/main" val="0"/>
              </a:ext>
            </a:extLst>
          </a:blip>
          <a:srcRect/>
          <a:stretch>
            <a:fillRect/>
          </a:stretch>
        </p:blipFill>
        <p:spPr bwMode="auto">
          <a:xfrm>
            <a:off x="0" y="0"/>
            <a:ext cx="1875011" cy="2160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5239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A673A-4FDF-4008-890F-345097031BFA}"/>
              </a:ext>
            </a:extLst>
          </p:cNvPr>
          <p:cNvSpPr>
            <a:spLocks noGrp="1"/>
          </p:cNvSpPr>
          <p:nvPr>
            <p:ph type="title"/>
          </p:nvPr>
        </p:nvSpPr>
        <p:spPr/>
        <p:txBody>
          <a:bodyPr>
            <a:normAutofit/>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6F7820A5-8DBF-42FB-BC87-E4BAD9E5DDC7}"/>
              </a:ext>
            </a:extLst>
          </p:cNvPr>
          <p:cNvSpPr>
            <a:spLocks noGrp="1"/>
          </p:cNvSpPr>
          <p:nvPr>
            <p:ph idx="1"/>
          </p:nvPr>
        </p:nvSpPr>
        <p:spPr/>
        <p:txBody>
          <a:bodyPr>
            <a:noAutofit/>
          </a:bodyPr>
          <a:lstStyle/>
          <a:p>
            <a:r>
              <a:rPr lang="en-US" sz="2100" dirty="0">
                <a:latin typeface="Comic Sans MS" panose="030F0702030302020204" pitchFamily="66" charset="0"/>
              </a:rPr>
              <a:t>Edit and improve your diary entry using the checklist to help you.</a:t>
            </a:r>
          </a:p>
          <a:p>
            <a:endParaRPr lang="en-US"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read through your work. What have you done well? What do you need to do to improve? Ask an adult to help you improve your work: it may be correcting spelling mistakes, rewriting sentences which don’t make sense, correcting the use of commas, </a:t>
            </a:r>
            <a:r>
              <a:rPr lang="en-GB" sz="2100">
                <a:solidFill>
                  <a:srgbClr val="FF0000"/>
                </a:solidFill>
                <a:latin typeface="Comic Sans MS" panose="030F0702030302020204" pitchFamily="66" charset="0"/>
              </a:rPr>
              <a:t>improving your </a:t>
            </a:r>
            <a:r>
              <a:rPr lang="en-GB" sz="2100" dirty="0">
                <a:solidFill>
                  <a:srgbClr val="FF0000"/>
                </a:solidFill>
                <a:latin typeface="Comic Sans MS" panose="030F0702030302020204" pitchFamily="66" charset="0"/>
              </a:rPr>
              <a:t>vocabulary choices etc. </a:t>
            </a:r>
          </a:p>
        </p:txBody>
      </p:sp>
    </p:spTree>
    <p:extLst>
      <p:ext uri="{BB962C8B-B14F-4D97-AF65-F5344CB8AC3E}">
        <p14:creationId xmlns:p14="http://schemas.microsoft.com/office/powerpoint/2010/main" val="49649971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1158</TotalTime>
  <Words>1856</Words>
  <Application>Microsoft Office PowerPoint</Application>
  <PresentationFormat>Widescreen</PresentationFormat>
  <Paragraphs>119</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Comic Sans MS</vt:lpstr>
      <vt:lpstr>Trebuchet MS</vt:lpstr>
      <vt:lpstr>Wingdings 3</vt:lpstr>
      <vt:lpstr>Facet</vt:lpstr>
      <vt:lpstr>Monday 11th October 2021</vt:lpstr>
      <vt:lpstr>Starter </vt:lpstr>
      <vt:lpstr>Starter </vt:lpstr>
      <vt:lpstr>PowerPoint Presentation</vt:lpstr>
      <vt:lpstr>Activity </vt:lpstr>
      <vt:lpstr>Tuesday 12th October 2021</vt:lpstr>
      <vt:lpstr>Starter </vt:lpstr>
      <vt:lpstr>Starter </vt:lpstr>
      <vt:lpstr>PowerPoint Presentation</vt:lpstr>
      <vt:lpstr>PowerPoint Presentation</vt:lpstr>
      <vt:lpstr>Dear diary,   Today has been the most horrendous day! I feel sick to my stomach. You won’t believe what happened! Where do I even begin? I met some skeletal, pale children who were trapped behind towering, intimidating barbed wire. Let me start from the beginning…  This morning began like any other. I went to school just as I normally do, but this afternoon was different. As I was walking, I strolled along the peaceful river bank which was my usual route home. I was walking down a dark, narrow path when I heard a peculiar sound. There was a broken-down wagen with two soldat’s trying to fix it. Before I knew what was happening, the backdoor flung open and a young boy, who was only about five years old, jumped out and ran. Who was he? The soldat, who proudly wore his blazing red, Nazi armband, demanded he stop or be shot. I realised then that the boy was running for his life and so did he. How dare a soldat threaten a young, defenceless boy like that! Frightened, he ran straight into the plump, greedy mayor’s arms. Foolishly, I believed that the mayor would save and protect the little boy. I was wrong, wasn’t I? An evil smirk formed on his face as he grabbed the slim, helpless boy by his hair and dragged him aggressively to the wagen. When they threw him into the khaki-grey wagen, I saw at least 10 panicked, sorrowful faces crammed into the overcrowded wagen. I clasped my hand over my mouth in disbelief. The mayor and soldat’s eyes glistened with power and delight as though it was a joy to see the children suffering. What did the children do to deserve this horrible treatment? I was about to find out.  </vt:lpstr>
      <vt:lpstr>Activity </vt:lpstr>
      <vt:lpstr>Red Pen</vt:lpstr>
      <vt:lpstr>Wednesday 13th October 2021</vt:lpstr>
      <vt:lpstr>PowerPoint Presentation</vt:lpstr>
      <vt:lpstr>Without a thought, I was running after the slow, black wagen. I was a fast runner, I knew all the shortcuts and I was furious which made me run even faster. Who did these people think they were? I followed the wagen for what seemed like forever. I passed a sign reading ‘verboten,’ but I still continued. I couldn’t help but think: why didn’t they capture me? With the bitter wind slapping my face, I ran under branches, crawled over logs and stumbled over twigs. As I finally came into a clearing, I couldn’t believe what I saw. The skin-piercing, gargantuan stacheldraht, that loomed ahead, whistled in the cold, icy wind and my heart shattered into a thousand pieces.  In front of me, stood distraught, hungry children, who were not the Aryan race, huddled together for warmth. Their pale faces were hungry and motionless and their large, frightened eyes were filled with sorrow. The upset, imprisoned children watched my every movement in hope. One boy, who was weeping in the corner, came up to the barbed wire and said something. Soon, all of the weak, exhausted children, who were desperate to go heimat, were pleading for food. I could see their bedraggled, dirty clothes hung loosely on their frail, skeletal bodies. Since they were clearly starving, I desperately tried to forage food for the feeble kriegsgefangener. Hidden by a pile of tangled leaves and branches, I found a blackberry bush. Quickly, I picked some ripe, juicy berries and passed them through the sharp barbed wire which was pulsing with electricity. When they had taken all of the food, I promised them I would come back tomorrow. I had to. I turned for home, but took one last glance at the starving, fearful prisoners who waited for their freedom.   Why did I follow that truck to the devastating sight? The children aren’t safe, are they?  I really hope that the poor, defenceless kriegsgefangener will escape soon. Until then, I have made it my einsatz to visit them every day and bring them as much food as I can.   This will be my geheim. I cannot tell a single soul. </vt:lpstr>
      <vt:lpstr>Activity </vt:lpstr>
      <vt:lpstr>Red Pen</vt:lpstr>
      <vt:lpstr>Thursday 14th October 2021</vt:lpstr>
      <vt:lpstr>PowerPoint Presentation</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11th October 2021</dc:title>
  <dc:creator>Emily Fenner</dc:creator>
  <cp:lastModifiedBy>Emily Fenner</cp:lastModifiedBy>
  <cp:revision>6</cp:revision>
  <dcterms:created xsi:type="dcterms:W3CDTF">2021-10-08T14:14:09Z</dcterms:created>
  <dcterms:modified xsi:type="dcterms:W3CDTF">2021-10-09T09:33:51Z</dcterms:modified>
</cp:coreProperties>
</file>