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11"/>
  </p:notesMasterIdLst>
  <p:sldIdLst>
    <p:sldId id="316" r:id="rId2"/>
    <p:sldId id="317" r:id="rId3"/>
    <p:sldId id="322" r:id="rId4"/>
    <p:sldId id="324" r:id="rId5"/>
    <p:sldId id="323" r:id="rId6"/>
    <p:sldId id="325" r:id="rId7"/>
    <p:sldId id="326" r:id="rId8"/>
    <p:sldId id="327" r:id="rId9"/>
    <p:sldId id="318" r:id="rId1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Patrick Hand" panose="020B0604020202020204" charset="0"/>
      <p:regular r:id="rId16"/>
    </p:embeddedFont>
    <p:embeddedFont>
      <p:font typeface="Patrick Hand SC" panose="020B0604020202020204" charset="0"/>
      <p:regular r:id="rId17"/>
    </p:embeddedFont>
    <p:embeddedFont>
      <p:font typeface="Twinkl Cursive Looped" panose="02000000000000000000" pitchFamily="2" charset="0"/>
      <p:regular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7716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1801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7482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4m8r2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Thursday 18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use sentences appropriately.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999191" y="377823"/>
            <a:ext cx="5746834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The next two weeks we are going to be focusing on Non-Chronological Reports.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school!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We have mastered the features and the content, so today we are to focus on some grammar techniques to improve our writing.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First let’s explore Headings and Subheadings.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TextBox 1">
            <a:extLst>
              <a:ext uri="{FF2B5EF4-FFF2-40B4-BE49-F238E27FC236}">
                <a16:creationId xmlns:a16="http://schemas.microsoft.com/office/drawing/2014/main" id="{B40A7F6B-48B9-4DAC-BB69-B0EFC062B920}"/>
              </a:ext>
            </a:extLst>
          </p:cNvPr>
          <p:cNvSpPr txBox="1"/>
          <p:nvPr/>
        </p:nvSpPr>
        <p:spPr>
          <a:xfrm>
            <a:off x="4172780" y="1663303"/>
            <a:ext cx="3707254" cy="1049106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>
                <a:solidFill>
                  <a:srgbClr val="0E101A"/>
                </a:solidFill>
                <a:latin typeface="Twinkl Cursive Looped" panose="02000000000000000000" pitchFamily="2" charset="0"/>
              </a:rPr>
              <a:t>A </a:t>
            </a:r>
            <a:r>
              <a:rPr lang="en-US" b="1" dirty="0">
                <a:solidFill>
                  <a:srgbClr val="0E101A"/>
                </a:solidFill>
                <a:latin typeface="Twinkl Cursive Looped" panose="02000000000000000000" pitchFamily="2" charset="0"/>
              </a:rPr>
              <a:t>heading</a:t>
            </a:r>
            <a:r>
              <a:rPr lang="en-US" dirty="0">
                <a:solidFill>
                  <a:srgbClr val="0E101A"/>
                </a:solidFill>
                <a:latin typeface="Twinkl Cursive Looped" panose="02000000000000000000" pitchFamily="2" charset="0"/>
              </a:rPr>
              <a:t> is included at the top of the text. It tells the reader what the text is about. 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48" name="TextBox 4">
            <a:extLst>
              <a:ext uri="{FF2B5EF4-FFF2-40B4-BE49-F238E27FC236}">
                <a16:creationId xmlns:a16="http://schemas.microsoft.com/office/drawing/2014/main" id="{0694E056-9853-4887-88CF-AC324C21353A}"/>
              </a:ext>
            </a:extLst>
          </p:cNvPr>
          <p:cNvSpPr txBox="1"/>
          <p:nvPr/>
        </p:nvSpPr>
        <p:spPr>
          <a:xfrm>
            <a:off x="4172781" y="2777266"/>
            <a:ext cx="3707254" cy="1326105"/>
          </a:xfrm>
          <a:prstGeom prst="rect">
            <a:avLst/>
          </a:prstGeom>
          <a:solidFill>
            <a:srgbClr val="47B1E5"/>
          </a:solidFill>
        </p:spPr>
        <p:txBody>
          <a:bodyPr wrap="square" lIns="108000" tIns="108000" rIns="108000" bIns="108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Twinkl Cursive Looped" panose="02000000000000000000" pitchFamily="2" charset="0"/>
              </a:rPr>
              <a:t>A </a:t>
            </a:r>
            <a:r>
              <a:rPr lang="en-US" b="1" dirty="0">
                <a:solidFill>
                  <a:srgbClr val="000000"/>
                </a:solidFill>
                <a:latin typeface="Twinkl Cursive Looped" panose="02000000000000000000" pitchFamily="2" charset="0"/>
              </a:rPr>
              <a:t>subheading</a:t>
            </a:r>
            <a:r>
              <a:rPr lang="en-US" dirty="0">
                <a:solidFill>
                  <a:srgbClr val="000000"/>
                </a:solidFill>
                <a:latin typeface="Twinkl Cursive Looped" panose="02000000000000000000" pitchFamily="2" charset="0"/>
              </a:rPr>
              <a:t> tells the reader what information they will find in the following paragraphs before the next subheading.</a:t>
            </a:r>
          </a:p>
        </p:txBody>
      </p: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758153" y="377823"/>
            <a:ext cx="4987871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Quick Game: </a:t>
            </a:r>
            <a:endParaRPr lang="en-GB" u="sng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On your sheet, you need to highlight the underline the heading in one colour and the sub-headings in another colour </a:t>
            </a:r>
            <a:r>
              <a:rPr lang="en-GB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with a ruler!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Diet  Pigs  Habitat  Description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7" name="TextBox 1">
            <a:extLst>
              <a:ext uri="{FF2B5EF4-FFF2-40B4-BE49-F238E27FC236}">
                <a16:creationId xmlns:a16="http://schemas.microsoft.com/office/drawing/2014/main" id="{B40A7F6B-48B9-4DAC-BB69-B0EFC062B920}"/>
              </a:ext>
            </a:extLst>
          </p:cNvPr>
          <p:cNvSpPr txBox="1"/>
          <p:nvPr/>
        </p:nvSpPr>
        <p:spPr>
          <a:xfrm>
            <a:off x="507539" y="3875646"/>
            <a:ext cx="3707254" cy="1049106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>
                <a:solidFill>
                  <a:srgbClr val="0E101A"/>
                </a:solidFill>
                <a:latin typeface="Twinkl Cursive Looped" panose="02000000000000000000" pitchFamily="2" charset="0"/>
              </a:rPr>
              <a:t>A </a:t>
            </a:r>
            <a:r>
              <a:rPr lang="en-US" b="1" dirty="0">
                <a:solidFill>
                  <a:srgbClr val="0E101A"/>
                </a:solidFill>
                <a:latin typeface="Twinkl Cursive Looped" panose="02000000000000000000" pitchFamily="2" charset="0"/>
              </a:rPr>
              <a:t>heading</a:t>
            </a:r>
            <a:r>
              <a:rPr lang="en-US" dirty="0">
                <a:solidFill>
                  <a:srgbClr val="0E101A"/>
                </a:solidFill>
                <a:latin typeface="Twinkl Cursive Looped" panose="02000000000000000000" pitchFamily="2" charset="0"/>
              </a:rPr>
              <a:t> is included at the top of the text. It tells the reader what the text is about. 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48" name="TextBox 4">
            <a:extLst>
              <a:ext uri="{FF2B5EF4-FFF2-40B4-BE49-F238E27FC236}">
                <a16:creationId xmlns:a16="http://schemas.microsoft.com/office/drawing/2014/main" id="{0694E056-9853-4887-88CF-AC324C21353A}"/>
              </a:ext>
            </a:extLst>
          </p:cNvPr>
          <p:cNvSpPr txBox="1"/>
          <p:nvPr/>
        </p:nvSpPr>
        <p:spPr>
          <a:xfrm>
            <a:off x="4326835" y="3875646"/>
            <a:ext cx="4634166" cy="1049106"/>
          </a:xfrm>
          <a:prstGeom prst="rect">
            <a:avLst/>
          </a:prstGeom>
          <a:solidFill>
            <a:srgbClr val="47B1E5"/>
          </a:solidFill>
        </p:spPr>
        <p:txBody>
          <a:bodyPr wrap="square" lIns="108000" tIns="108000" rIns="108000" bIns="108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Twinkl Cursive Looped" panose="02000000000000000000" pitchFamily="2" charset="0"/>
              </a:rPr>
              <a:t>A </a:t>
            </a:r>
            <a:r>
              <a:rPr lang="en-US" b="1" dirty="0">
                <a:solidFill>
                  <a:srgbClr val="000000"/>
                </a:solidFill>
                <a:latin typeface="Twinkl Cursive Looped" panose="02000000000000000000" pitchFamily="2" charset="0"/>
              </a:rPr>
              <a:t>subheading</a:t>
            </a:r>
            <a:r>
              <a:rPr lang="en-US" dirty="0">
                <a:solidFill>
                  <a:srgbClr val="000000"/>
                </a:solidFill>
                <a:latin typeface="Twinkl Cursive Looped" panose="02000000000000000000" pitchFamily="2" charset="0"/>
              </a:rPr>
              <a:t> tells the reader what information they will find in the following paragraphs before the next subheading.</a:t>
            </a:r>
          </a:p>
        </p:txBody>
      </p:sp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1EF2FFF-27AE-47C9-9CCB-EFF150EF5076}"/>
              </a:ext>
            </a:extLst>
          </p:cNvPr>
          <p:cNvCxnSpPr>
            <a:cxnSpLocks/>
          </p:cNvCxnSpPr>
          <p:nvPr/>
        </p:nvCxnSpPr>
        <p:spPr>
          <a:xfrm>
            <a:off x="4041913" y="3564564"/>
            <a:ext cx="636104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47437DAC-A74E-4173-A2B8-BA5CA9EEC766}"/>
              </a:ext>
            </a:extLst>
          </p:cNvPr>
          <p:cNvCxnSpPr>
            <a:cxnSpLocks/>
          </p:cNvCxnSpPr>
          <p:nvPr/>
        </p:nvCxnSpPr>
        <p:spPr>
          <a:xfrm>
            <a:off x="5678556" y="3597695"/>
            <a:ext cx="965362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0BFE06C-0AA2-4C18-9CF6-D14B4B67100E}"/>
              </a:ext>
            </a:extLst>
          </p:cNvPr>
          <p:cNvCxnSpPr>
            <a:cxnSpLocks/>
          </p:cNvCxnSpPr>
          <p:nvPr/>
        </p:nvCxnSpPr>
        <p:spPr>
          <a:xfrm>
            <a:off x="6891130" y="3597695"/>
            <a:ext cx="1528580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15142999-7F38-4BBC-AC81-55BACA900246}"/>
              </a:ext>
            </a:extLst>
          </p:cNvPr>
          <p:cNvCxnSpPr>
            <a:cxnSpLocks/>
          </p:cNvCxnSpPr>
          <p:nvPr/>
        </p:nvCxnSpPr>
        <p:spPr>
          <a:xfrm>
            <a:off x="4850295" y="3570919"/>
            <a:ext cx="6361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Our main focus for today is to investigate three different types of sentences.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any of them?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Our main focus for today is to investigate three different types of sentences.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any of them?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Simple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Compound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Complex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871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Our main focus for today is to investigate three different types of sentences.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any of them?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Simple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Compound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Complex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3"/>
              </a:rPr>
              <a:t>https://www.bbc.co.uk/bitesize/articles/z4m8r2p</a:t>
            </a:r>
            <a:r>
              <a:rPr lang="en-US" sz="180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810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Now we are pros,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let’s try to spot these sentence types </a:t>
            </a:r>
            <a:r>
              <a:rPr lang="en-GB" dirty="0">
                <a:latin typeface="Twinkl Cursive Looped" panose="02000000000000000000" pitchFamily="2" charset="0"/>
              </a:rPr>
              <a:t>in another model text.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This non-chronological report is on the Day of the Dead. 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Please create a key like this…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(teacher model on board)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4" name="Google Shape;178;p33">
            <a:extLst>
              <a:ext uri="{FF2B5EF4-FFF2-40B4-BE49-F238E27FC236}">
                <a16:creationId xmlns:a16="http://schemas.microsoft.com/office/drawing/2014/main" id="{DCC61A44-4F5C-4E7C-8BB2-1905C0CE84B2}"/>
              </a:ext>
            </a:extLst>
          </p:cNvPr>
          <p:cNvGrpSpPr/>
          <p:nvPr/>
        </p:nvGrpSpPr>
        <p:grpSpPr>
          <a:xfrm>
            <a:off x="385572" y="232741"/>
            <a:ext cx="2536532" cy="3332093"/>
            <a:chOff x="347000" y="2571750"/>
            <a:chExt cx="1767550" cy="2473200"/>
          </a:xfrm>
        </p:grpSpPr>
        <p:sp>
          <p:nvSpPr>
            <p:cNvPr id="25" name="Google Shape;179;p33">
              <a:extLst>
                <a:ext uri="{FF2B5EF4-FFF2-40B4-BE49-F238E27FC236}">
                  <a16:creationId xmlns:a16="http://schemas.microsoft.com/office/drawing/2014/main" id="{98838AF0-A100-43FE-BE87-ED64E2CDA240}"/>
                </a:ext>
              </a:extLst>
            </p:cNvPr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80;p33">
              <a:extLst>
                <a:ext uri="{FF2B5EF4-FFF2-40B4-BE49-F238E27FC236}">
                  <a16:creationId xmlns:a16="http://schemas.microsoft.com/office/drawing/2014/main" id="{4E46C99D-62D3-4714-A336-025748FEAA37}"/>
                </a:ext>
              </a:extLst>
            </p:cNvPr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81;p33">
              <a:extLst>
                <a:ext uri="{FF2B5EF4-FFF2-40B4-BE49-F238E27FC236}">
                  <a16:creationId xmlns:a16="http://schemas.microsoft.com/office/drawing/2014/main" id="{B5156138-469A-4837-A695-D4A643B975D1}"/>
                </a:ext>
              </a:extLst>
            </p:cNvPr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82;p33">
              <a:extLst>
                <a:ext uri="{FF2B5EF4-FFF2-40B4-BE49-F238E27FC236}">
                  <a16:creationId xmlns:a16="http://schemas.microsoft.com/office/drawing/2014/main" id="{82EC98D1-1925-48AA-AEF5-1BC2FA715133}"/>
                </a:ext>
              </a:extLst>
            </p:cNvPr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83;p33">
              <a:extLst>
                <a:ext uri="{FF2B5EF4-FFF2-40B4-BE49-F238E27FC236}">
                  <a16:creationId xmlns:a16="http://schemas.microsoft.com/office/drawing/2014/main" id="{1EAB2BB2-B348-4558-BEA2-AC996BC2D39E}"/>
                </a:ext>
              </a:extLst>
            </p:cNvPr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84;p33">
              <a:extLst>
                <a:ext uri="{FF2B5EF4-FFF2-40B4-BE49-F238E27FC236}">
                  <a16:creationId xmlns:a16="http://schemas.microsoft.com/office/drawing/2014/main" id="{75AFE1B6-7F1D-4497-83B0-00D259B9D61A}"/>
                </a:ext>
              </a:extLst>
            </p:cNvPr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85;p33">
              <a:extLst>
                <a:ext uri="{FF2B5EF4-FFF2-40B4-BE49-F238E27FC236}">
                  <a16:creationId xmlns:a16="http://schemas.microsoft.com/office/drawing/2014/main" id="{24452B77-52EF-4DDF-B5F5-971358382918}"/>
                </a:ext>
              </a:extLst>
            </p:cNvPr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86;p33">
              <a:extLst>
                <a:ext uri="{FF2B5EF4-FFF2-40B4-BE49-F238E27FC236}">
                  <a16:creationId xmlns:a16="http://schemas.microsoft.com/office/drawing/2014/main" id="{A5D46830-10B9-43F3-AB8D-76E13CA9A8F5}"/>
                </a:ext>
              </a:extLst>
            </p:cNvPr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87;p33">
              <a:extLst>
                <a:ext uri="{FF2B5EF4-FFF2-40B4-BE49-F238E27FC236}">
                  <a16:creationId xmlns:a16="http://schemas.microsoft.com/office/drawing/2014/main" id="{6AA42D25-ED31-48B7-B64A-691BB8EEA1EA}"/>
                </a:ext>
              </a:extLst>
            </p:cNvPr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88;p33">
              <a:extLst>
                <a:ext uri="{FF2B5EF4-FFF2-40B4-BE49-F238E27FC236}">
                  <a16:creationId xmlns:a16="http://schemas.microsoft.com/office/drawing/2014/main" id="{C0C97D07-BDFA-42F5-B7DB-8659F90760BD}"/>
                </a:ext>
              </a:extLst>
            </p:cNvPr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89;p33">
              <a:extLst>
                <a:ext uri="{FF2B5EF4-FFF2-40B4-BE49-F238E27FC236}">
                  <a16:creationId xmlns:a16="http://schemas.microsoft.com/office/drawing/2014/main" id="{37A5BF88-8B23-4131-AA14-A0996F679513}"/>
                </a:ext>
              </a:extLst>
            </p:cNvPr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90;p33">
              <a:extLst>
                <a:ext uri="{FF2B5EF4-FFF2-40B4-BE49-F238E27FC236}">
                  <a16:creationId xmlns:a16="http://schemas.microsoft.com/office/drawing/2014/main" id="{3D7EBBC0-52AB-4DC8-8B13-C222E381A5CA}"/>
                </a:ext>
              </a:extLst>
            </p:cNvPr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91;p33">
              <a:extLst>
                <a:ext uri="{FF2B5EF4-FFF2-40B4-BE49-F238E27FC236}">
                  <a16:creationId xmlns:a16="http://schemas.microsoft.com/office/drawing/2014/main" id="{E57F6CA3-F88D-4FE0-9762-6D14FBEE5E83}"/>
                </a:ext>
              </a:extLst>
            </p:cNvPr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92;p33">
              <a:extLst>
                <a:ext uri="{FF2B5EF4-FFF2-40B4-BE49-F238E27FC236}">
                  <a16:creationId xmlns:a16="http://schemas.microsoft.com/office/drawing/2014/main" id="{787313A6-82EE-4334-AFDB-E1CBB4D8CEF2}"/>
                </a:ext>
              </a:extLst>
            </p:cNvPr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93;p33">
              <a:extLst>
                <a:ext uri="{FF2B5EF4-FFF2-40B4-BE49-F238E27FC236}">
                  <a16:creationId xmlns:a16="http://schemas.microsoft.com/office/drawing/2014/main" id="{070DE8BE-817F-46D3-8FD9-4B73CFF8F659}"/>
                </a:ext>
              </a:extLst>
            </p:cNvPr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94;p33">
              <a:extLst>
                <a:ext uri="{FF2B5EF4-FFF2-40B4-BE49-F238E27FC236}">
                  <a16:creationId xmlns:a16="http://schemas.microsoft.com/office/drawing/2014/main" id="{27F6C92A-F393-476C-AF7C-94E7BEB320CB}"/>
                </a:ext>
              </a:extLst>
            </p:cNvPr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95;p33">
              <a:extLst>
                <a:ext uri="{FF2B5EF4-FFF2-40B4-BE49-F238E27FC236}">
                  <a16:creationId xmlns:a16="http://schemas.microsoft.com/office/drawing/2014/main" id="{5087028F-8D1B-40A0-8792-4733FA0D0742}"/>
                </a:ext>
              </a:extLst>
            </p:cNvPr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96;p33">
              <a:extLst>
                <a:ext uri="{FF2B5EF4-FFF2-40B4-BE49-F238E27FC236}">
                  <a16:creationId xmlns:a16="http://schemas.microsoft.com/office/drawing/2014/main" id="{81DE451C-AAE3-4B2B-A066-F97A0792107B}"/>
                </a:ext>
              </a:extLst>
            </p:cNvPr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97;p33">
              <a:extLst>
                <a:ext uri="{FF2B5EF4-FFF2-40B4-BE49-F238E27FC236}">
                  <a16:creationId xmlns:a16="http://schemas.microsoft.com/office/drawing/2014/main" id="{120B798D-C36D-4098-A65A-CECC543910FC}"/>
                </a:ext>
              </a:extLst>
            </p:cNvPr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98;p33">
              <a:extLst>
                <a:ext uri="{FF2B5EF4-FFF2-40B4-BE49-F238E27FC236}">
                  <a16:creationId xmlns:a16="http://schemas.microsoft.com/office/drawing/2014/main" id="{55A3E1D0-DA7D-4EB0-B49F-44084A094562}"/>
                </a:ext>
              </a:extLst>
            </p:cNvPr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9;p33">
              <a:extLst>
                <a:ext uri="{FF2B5EF4-FFF2-40B4-BE49-F238E27FC236}">
                  <a16:creationId xmlns:a16="http://schemas.microsoft.com/office/drawing/2014/main" id="{1A52BA24-4F2C-46D6-AE16-7E2558376D26}"/>
                </a:ext>
              </a:extLst>
            </p:cNvPr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200;p33">
              <a:extLst>
                <a:ext uri="{FF2B5EF4-FFF2-40B4-BE49-F238E27FC236}">
                  <a16:creationId xmlns:a16="http://schemas.microsoft.com/office/drawing/2014/main" id="{DFB9E2F3-7971-4EAB-9F6B-7BF388C4CEED}"/>
                </a:ext>
              </a:extLst>
            </p:cNvPr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201;p33">
              <a:extLst>
                <a:ext uri="{FF2B5EF4-FFF2-40B4-BE49-F238E27FC236}">
                  <a16:creationId xmlns:a16="http://schemas.microsoft.com/office/drawing/2014/main" id="{D1E4B59A-FDDC-4C66-AC8C-BF54E7CE8825}"/>
                </a:ext>
              </a:extLst>
            </p:cNvPr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202;p33">
              <a:extLst>
                <a:ext uri="{FF2B5EF4-FFF2-40B4-BE49-F238E27FC236}">
                  <a16:creationId xmlns:a16="http://schemas.microsoft.com/office/drawing/2014/main" id="{97FE023F-0AE6-42F8-88F5-0B5550DE2FDB}"/>
                </a:ext>
              </a:extLst>
            </p:cNvPr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203;p33">
              <a:extLst>
                <a:ext uri="{FF2B5EF4-FFF2-40B4-BE49-F238E27FC236}">
                  <a16:creationId xmlns:a16="http://schemas.microsoft.com/office/drawing/2014/main" id="{F8E20AD8-8328-4D13-8426-25BC36C05B84}"/>
                </a:ext>
              </a:extLst>
            </p:cNvPr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204;p33">
              <a:extLst>
                <a:ext uri="{FF2B5EF4-FFF2-40B4-BE49-F238E27FC236}">
                  <a16:creationId xmlns:a16="http://schemas.microsoft.com/office/drawing/2014/main" id="{9D23E21B-3FB4-4430-B954-068A10C1F37A}"/>
                </a:ext>
              </a:extLst>
            </p:cNvPr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205;p33">
              <a:extLst>
                <a:ext uri="{FF2B5EF4-FFF2-40B4-BE49-F238E27FC236}">
                  <a16:creationId xmlns:a16="http://schemas.microsoft.com/office/drawing/2014/main" id="{0D8C7CB8-C4F8-40F5-A5F5-A28D43DCE64A}"/>
                </a:ext>
              </a:extLst>
            </p:cNvPr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206;p33">
              <a:extLst>
                <a:ext uri="{FF2B5EF4-FFF2-40B4-BE49-F238E27FC236}">
                  <a16:creationId xmlns:a16="http://schemas.microsoft.com/office/drawing/2014/main" id="{CA1A1627-32C8-4323-BD05-9433CC7587E7}"/>
                </a:ext>
              </a:extLst>
            </p:cNvPr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207;p33">
              <a:extLst>
                <a:ext uri="{FF2B5EF4-FFF2-40B4-BE49-F238E27FC236}">
                  <a16:creationId xmlns:a16="http://schemas.microsoft.com/office/drawing/2014/main" id="{302816CA-5D53-4FEE-8E17-94853B0DF0F7}"/>
                </a:ext>
              </a:extLst>
            </p:cNvPr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208;p33">
              <a:extLst>
                <a:ext uri="{FF2B5EF4-FFF2-40B4-BE49-F238E27FC236}">
                  <a16:creationId xmlns:a16="http://schemas.microsoft.com/office/drawing/2014/main" id="{D9D87B5A-FE2E-43B3-B632-C93726E11F37}"/>
                </a:ext>
              </a:extLst>
            </p:cNvPr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209;p33">
              <a:extLst>
                <a:ext uri="{FF2B5EF4-FFF2-40B4-BE49-F238E27FC236}">
                  <a16:creationId xmlns:a16="http://schemas.microsoft.com/office/drawing/2014/main" id="{5990D9F6-90E0-4AB7-BDC2-C4FE007CD6E4}"/>
                </a:ext>
              </a:extLst>
            </p:cNvPr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210;p33">
              <a:extLst>
                <a:ext uri="{FF2B5EF4-FFF2-40B4-BE49-F238E27FC236}">
                  <a16:creationId xmlns:a16="http://schemas.microsoft.com/office/drawing/2014/main" id="{05E950AB-E133-4EDA-9CEE-7AC21DBA6A70}"/>
                </a:ext>
              </a:extLst>
            </p:cNvPr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211;p33">
              <a:extLst>
                <a:ext uri="{FF2B5EF4-FFF2-40B4-BE49-F238E27FC236}">
                  <a16:creationId xmlns:a16="http://schemas.microsoft.com/office/drawing/2014/main" id="{A231E026-FF4E-4D4F-BAA1-F781C1859531}"/>
                </a:ext>
              </a:extLst>
            </p:cNvPr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212;p33">
              <a:extLst>
                <a:ext uri="{FF2B5EF4-FFF2-40B4-BE49-F238E27FC236}">
                  <a16:creationId xmlns:a16="http://schemas.microsoft.com/office/drawing/2014/main" id="{2E3A8D82-2170-4A07-9377-AA602848835A}"/>
                </a:ext>
              </a:extLst>
            </p:cNvPr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213;p33">
              <a:extLst>
                <a:ext uri="{FF2B5EF4-FFF2-40B4-BE49-F238E27FC236}">
                  <a16:creationId xmlns:a16="http://schemas.microsoft.com/office/drawing/2014/main" id="{B5879BF3-0C21-4240-A277-3E03962A91A8}"/>
                </a:ext>
              </a:extLst>
            </p:cNvPr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214;p33">
              <a:extLst>
                <a:ext uri="{FF2B5EF4-FFF2-40B4-BE49-F238E27FC236}">
                  <a16:creationId xmlns:a16="http://schemas.microsoft.com/office/drawing/2014/main" id="{E78BD2A5-3B93-4009-A6BD-5448F7C1FA83}"/>
                </a:ext>
              </a:extLst>
            </p:cNvPr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215;p33">
              <a:extLst>
                <a:ext uri="{FF2B5EF4-FFF2-40B4-BE49-F238E27FC236}">
                  <a16:creationId xmlns:a16="http://schemas.microsoft.com/office/drawing/2014/main" id="{6AEBED6E-8C4F-4AF3-91BE-DD98230686CB}"/>
                </a:ext>
              </a:extLst>
            </p:cNvPr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216;p33">
              <a:extLst>
                <a:ext uri="{FF2B5EF4-FFF2-40B4-BE49-F238E27FC236}">
                  <a16:creationId xmlns:a16="http://schemas.microsoft.com/office/drawing/2014/main" id="{FE8F5DDE-EAB7-4A78-A02D-204DDBABD836}"/>
                </a:ext>
              </a:extLst>
            </p:cNvPr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217;p33">
              <a:extLst>
                <a:ext uri="{FF2B5EF4-FFF2-40B4-BE49-F238E27FC236}">
                  <a16:creationId xmlns:a16="http://schemas.microsoft.com/office/drawing/2014/main" id="{E03C5367-C396-4A18-9900-5AE500A23ACF}"/>
                </a:ext>
              </a:extLst>
            </p:cNvPr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218;p33">
              <a:extLst>
                <a:ext uri="{FF2B5EF4-FFF2-40B4-BE49-F238E27FC236}">
                  <a16:creationId xmlns:a16="http://schemas.microsoft.com/office/drawing/2014/main" id="{70573D2E-00C4-499D-AAEF-222DECEECB1C}"/>
                </a:ext>
              </a:extLst>
            </p:cNvPr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219;p33">
              <a:extLst>
                <a:ext uri="{FF2B5EF4-FFF2-40B4-BE49-F238E27FC236}">
                  <a16:creationId xmlns:a16="http://schemas.microsoft.com/office/drawing/2014/main" id="{D62A6B77-3A0F-47C5-8751-0B240BE10FCD}"/>
                </a:ext>
              </a:extLst>
            </p:cNvPr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220;p33">
              <a:extLst>
                <a:ext uri="{FF2B5EF4-FFF2-40B4-BE49-F238E27FC236}">
                  <a16:creationId xmlns:a16="http://schemas.microsoft.com/office/drawing/2014/main" id="{FD877CE8-A78B-413E-BC38-88EE4FE2AE39}"/>
                </a:ext>
              </a:extLst>
            </p:cNvPr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221;p33">
              <a:extLst>
                <a:ext uri="{FF2B5EF4-FFF2-40B4-BE49-F238E27FC236}">
                  <a16:creationId xmlns:a16="http://schemas.microsoft.com/office/drawing/2014/main" id="{565FA1A0-D21B-4C34-9DAE-FAFD33B66C87}"/>
                </a:ext>
              </a:extLst>
            </p:cNvPr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222;p33">
              <a:extLst>
                <a:ext uri="{FF2B5EF4-FFF2-40B4-BE49-F238E27FC236}">
                  <a16:creationId xmlns:a16="http://schemas.microsoft.com/office/drawing/2014/main" id="{27CA2421-FB5F-4DDD-B356-B34124164A70}"/>
                </a:ext>
              </a:extLst>
            </p:cNvPr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223;p33">
              <a:extLst>
                <a:ext uri="{FF2B5EF4-FFF2-40B4-BE49-F238E27FC236}">
                  <a16:creationId xmlns:a16="http://schemas.microsoft.com/office/drawing/2014/main" id="{77029AD1-3AA1-47AF-892A-D945017AEB70}"/>
                </a:ext>
              </a:extLst>
            </p:cNvPr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224;p33">
              <a:extLst>
                <a:ext uri="{FF2B5EF4-FFF2-40B4-BE49-F238E27FC236}">
                  <a16:creationId xmlns:a16="http://schemas.microsoft.com/office/drawing/2014/main" id="{C69421E2-C7B2-4B62-8901-263D9D183E35}"/>
                </a:ext>
              </a:extLst>
            </p:cNvPr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225;p33">
              <a:extLst>
                <a:ext uri="{FF2B5EF4-FFF2-40B4-BE49-F238E27FC236}">
                  <a16:creationId xmlns:a16="http://schemas.microsoft.com/office/drawing/2014/main" id="{31EFA4FC-ECE7-409B-BFC9-9A325EF9988F}"/>
                </a:ext>
              </a:extLst>
            </p:cNvPr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26;p33">
              <a:extLst>
                <a:ext uri="{FF2B5EF4-FFF2-40B4-BE49-F238E27FC236}">
                  <a16:creationId xmlns:a16="http://schemas.microsoft.com/office/drawing/2014/main" id="{C3BFAADD-3D8C-49A2-AF5D-A65BA529ADB4}"/>
                </a:ext>
              </a:extLst>
            </p:cNvPr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1209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Red Pen Challenge: </a:t>
            </a:r>
          </a:p>
          <a:p>
            <a:pPr marL="0" indent="0">
              <a:spcAft>
                <a:spcPts val="1600"/>
              </a:spcAft>
            </a:pPr>
            <a:r>
              <a:rPr lang="en-US" sz="36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How does using a range of sentence types improve our writi</a:t>
            </a:r>
            <a:r>
              <a:rPr lang="en-US" sz="3600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ng? </a:t>
            </a:r>
            <a:endParaRPr lang="en-GB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1487251" y="2796162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</TotalTime>
  <Words>333</Words>
  <Application>Microsoft Office PowerPoint</Application>
  <PresentationFormat>On-screen Show (16:9)</PresentationFormat>
  <Paragraphs>34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Cursive Looped</vt:lpstr>
      <vt:lpstr>Calibri</vt:lpstr>
      <vt:lpstr>Arial</vt:lpstr>
      <vt:lpstr>Patrick Hand</vt:lpstr>
      <vt:lpstr>Patrick Hand SC</vt:lpstr>
      <vt:lpstr>English Language Grammar Rules by Slidesgo</vt:lpstr>
      <vt:lpstr>Thursday 18th March 2021  L.O: To use sentences appropriately.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11</cp:revision>
  <dcterms:modified xsi:type="dcterms:W3CDTF">2021-03-05T09:41:48Z</dcterms:modified>
</cp:coreProperties>
</file>