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3"/>
  </p:sldMasterIdLst>
  <p:notesMasterIdLst>
    <p:notesMasterId r:id="rId23"/>
  </p:notesMasterIdLst>
  <p:handoutMasterIdLst>
    <p:handoutMasterId r:id="rId24"/>
  </p:handoutMasterIdLst>
  <p:sldIdLst>
    <p:sldId id="258" r:id="rId4"/>
    <p:sldId id="263" r:id="rId5"/>
    <p:sldId id="270" r:id="rId6"/>
    <p:sldId id="264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69" r:id="rId21"/>
    <p:sldId id="267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" panose="020B0604020202020204" charset="0"/>
      <p:regular r:id="rId29"/>
      <p:bold r:id="rId30"/>
    </p:embeddedFont>
    <p:embeddedFont>
      <p:font typeface="Twinkl SemiBold" charset="0"/>
      <p:bold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193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35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  <p:guideLst>
        <p:guide orient="horz" pos="2160"/>
        <p:guide pos="2880"/>
        <p:guide pos="340"/>
        <p:guide orient="horz" pos="3974"/>
        <p:guide pos="5193"/>
        <p:guide orient="horz" pos="346"/>
        <p:guide pos="476"/>
        <p:guide orient="horz" pos="482"/>
        <p:guide orient="horz" pos="3838"/>
        <p:guide pos="535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2.fntdata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7F4D9E-EC6A-4D65-B40D-3BC573410F1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DACC62-B99D-43B6-9C1C-3F2A5D919C1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FF2E16D-596C-402C-A9BD-6AA86194721C}" type="datetimeFigureOut">
              <a:rPr lang="en-GB"/>
              <a:pPr>
                <a:defRPr/>
              </a:pPr>
              <a:t>18/10/2020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008C59-4C31-4CA6-BA07-27D3C534AF2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CBD470-AF04-4DAD-8F98-9B696B87C79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FDF50ED5-D421-4A32-BCD2-1D8738F0FC9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94F5088-E5FC-4414-958D-76439A0B6B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BC09A8-F9F0-4D58-B369-6C6E470B904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4E18C4-5662-4DBE-BB8B-D07906953FDC}" type="datetimeFigureOut">
              <a:rPr lang="en-GB"/>
              <a:pPr>
                <a:defRPr/>
              </a:pPr>
              <a:t>18/10/2020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56004B2-EA7F-4036-969C-59A2E14EF49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79487D3-8FF6-4FB2-8449-7C99D30848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8A17D6-6D4F-4CEB-9B11-F27F76B9F77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599985-39F6-4516-8BBF-21EC0105B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4C4154F1-1BAB-49CF-828A-96D823E9F47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5196CAD-EB12-4CA8-A5AC-0013D7C68F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5235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15040563-3C12-4692-AF34-0250F0744FC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BF6AAC0-7C58-4909-A159-8404CBA5A6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783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95F16B38-3FCA-4549-855C-DD208B3ED0C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5375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B5A10B1-74EE-427D-8511-CD713826CC76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50DC2946-E02A-4264-AD9F-34EA93205332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869F289-208A-4FF1-B0CF-6B4AD0F5BF57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5C54FBE-EACC-401F-B247-25BAEAF0DF2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F3080A7-FB65-4A43-B9BE-AF3E34CDD31A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63762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569A296F-4762-4219-8CBE-A34D1A201E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0212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D87E4AE-3EA9-4077-AE18-332C5672A83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A98D284-62D9-4FBF-A0EE-9EB15FEB4A0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8F2969E8-5452-4FB6-890A-930846A93F7E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D25A0FF-A4D0-4E19-A53C-65307C5FFDA2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>
            <a:extLst>
              <a:ext uri="{FF2B5EF4-FFF2-40B4-BE49-F238E27FC236}">
                <a16:creationId xmlns:a16="http://schemas.microsoft.com/office/drawing/2014/main" id="{1A5AFABA-A766-44BE-A7AE-AA1213F4ABF1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id="{CA31F225-6023-47AF-BC33-896524CB7803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9222" name="Content Placeholder 15">
            <a:extLst>
              <a:ext uri="{FF2B5EF4-FFF2-40B4-BE49-F238E27FC236}">
                <a16:creationId xmlns:a16="http://schemas.microsoft.com/office/drawing/2014/main" id="{F10B5677-02EF-435C-9C57-1CDEA554A1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To find and name a variety of deciduous and evergreen trees.</a:t>
            </a:r>
          </a:p>
        </p:txBody>
      </p:sp>
      <p:sp>
        <p:nvSpPr>
          <p:cNvPr id="9223" name="Content Placeholder 15">
            <a:extLst>
              <a:ext uri="{FF2B5EF4-FFF2-40B4-BE49-F238E27FC236}">
                <a16:creationId xmlns:a16="http://schemas.microsoft.com/office/drawing/2014/main" id="{EBF482F4-4781-47CD-B007-38342162C82A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To identify the basic structure of a tree.</a:t>
            </a:r>
          </a:p>
          <a:p>
            <a:pPr eaLnBrk="1" hangingPunct="1"/>
            <a:r>
              <a:rPr lang="en-GB" altLang="en-US"/>
              <a:t>To group trees according to their qualities.</a:t>
            </a:r>
          </a:p>
          <a:p>
            <a:pPr eaLnBrk="1" hangingPunct="1"/>
            <a:r>
              <a:rPr lang="en-GB" altLang="en-US"/>
              <a:t>To know what is meant by ‘deciduous’ and ‘evergreen’.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9F654015-8C07-4F28-90EE-1A52A0F7B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Starter</a:t>
            </a:r>
          </a:p>
        </p:txBody>
      </p:sp>
      <p:pic>
        <p:nvPicPr>
          <p:cNvPr id="10243" name="Picture 1">
            <a:extLst>
              <a:ext uri="{FF2B5EF4-FFF2-40B4-BE49-F238E27FC236}">
                <a16:creationId xmlns:a16="http://schemas.microsoft.com/office/drawing/2014/main" id="{E30D3718-1599-41D7-9EB5-83F9E8184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538" y="2154238"/>
            <a:ext cx="2328862" cy="324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>
            <a:extLst>
              <a:ext uri="{FF2B5EF4-FFF2-40B4-BE49-F238E27FC236}">
                <a16:creationId xmlns:a16="http://schemas.microsoft.com/office/drawing/2014/main" id="{9E8A3545-2454-4877-AB19-51AB4917B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2289175"/>
            <a:ext cx="2408237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8">
            <a:extLst>
              <a:ext uri="{FF2B5EF4-FFF2-40B4-BE49-F238E27FC236}">
                <a16:creationId xmlns:a16="http://schemas.microsoft.com/office/drawing/2014/main" id="{B68DD810-0D52-42D4-A637-DCED008122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494338"/>
            <a:ext cx="38163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deciduous</a:t>
            </a:r>
          </a:p>
        </p:txBody>
      </p:sp>
      <p:sp>
        <p:nvSpPr>
          <p:cNvPr id="10246" name="Rectangle 9">
            <a:extLst>
              <a:ext uri="{FF2B5EF4-FFF2-40B4-BE49-F238E27FC236}">
                <a16:creationId xmlns:a16="http://schemas.microsoft.com/office/drawing/2014/main" id="{2DAA246E-BC91-416D-A409-479C9DFA6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3588" y="5494338"/>
            <a:ext cx="38163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evergreen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BECF6FF-FCF0-4B3F-A928-18A5C990308F}"/>
              </a:ext>
            </a:extLst>
          </p:cNvPr>
          <p:cNvSpPr/>
          <p:nvPr/>
        </p:nvSpPr>
        <p:spPr>
          <a:xfrm>
            <a:off x="755650" y="1422400"/>
            <a:ext cx="7632700" cy="5524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There are two types of tree: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94E6296A-4DD0-412A-8D04-FF742AF3E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Starter</a:t>
            </a:r>
          </a:p>
        </p:txBody>
      </p:sp>
      <p:sp>
        <p:nvSpPr>
          <p:cNvPr id="11267" name="Rectangle 8">
            <a:extLst>
              <a:ext uri="{FF2B5EF4-FFF2-40B4-BE49-F238E27FC236}">
                <a16:creationId xmlns:a16="http://schemas.microsoft.com/office/drawing/2014/main" id="{A66FF938-E9E1-4A4C-A410-AB6DD129BE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825" y="2360613"/>
            <a:ext cx="3816350" cy="63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ever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F997E4-F91C-4FDA-BC91-BDE0E77F7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6250" y="2360613"/>
            <a:ext cx="3816350" cy="63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green</a:t>
            </a:r>
          </a:p>
        </p:txBody>
      </p:sp>
      <p:pic>
        <p:nvPicPr>
          <p:cNvPr id="11269" name="Picture 11">
            <a:extLst>
              <a:ext uri="{FF2B5EF4-FFF2-40B4-BE49-F238E27FC236}">
                <a16:creationId xmlns:a16="http://schemas.microsoft.com/office/drawing/2014/main" id="{BBDBC6BC-A27B-4247-8399-10687C348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1" b="56287"/>
          <a:stretch>
            <a:fillRect/>
          </a:stretch>
        </p:blipFill>
        <p:spPr bwMode="auto">
          <a:xfrm>
            <a:off x="2541588" y="3375025"/>
            <a:ext cx="4164012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12">
            <a:extLst>
              <a:ext uri="{FF2B5EF4-FFF2-40B4-BE49-F238E27FC236}">
                <a16:creationId xmlns:a16="http://schemas.microsoft.com/office/drawing/2014/main" id="{4B351AA8-B67C-4BBE-A38D-2FD8CEF1C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1" b="56287"/>
          <a:stretch>
            <a:fillRect/>
          </a:stretch>
        </p:blipFill>
        <p:spPr bwMode="auto">
          <a:xfrm>
            <a:off x="1301750" y="3375025"/>
            <a:ext cx="4164013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3">
            <a:extLst>
              <a:ext uri="{FF2B5EF4-FFF2-40B4-BE49-F238E27FC236}">
                <a16:creationId xmlns:a16="http://schemas.microsoft.com/office/drawing/2014/main" id="{359C1E8C-65DC-41A3-BFCD-85FD2EC367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47" b="39951"/>
          <a:stretch>
            <a:fillRect/>
          </a:stretch>
        </p:blipFill>
        <p:spPr bwMode="auto">
          <a:xfrm>
            <a:off x="755650" y="2360613"/>
            <a:ext cx="3430588" cy="373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BB1C1-EB84-40A5-A5FC-EF6450FB69BE}"/>
              </a:ext>
            </a:extLst>
          </p:cNvPr>
          <p:cNvSpPr/>
          <p:nvPr/>
        </p:nvSpPr>
        <p:spPr>
          <a:xfrm>
            <a:off x="755650" y="1382713"/>
            <a:ext cx="7632700" cy="8318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do you think makes a tree an evergreen?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(The clue is in its name!)</a:t>
            </a:r>
          </a:p>
        </p:txBody>
      </p:sp>
      <p:pic>
        <p:nvPicPr>
          <p:cNvPr id="11273" name="Picture 1">
            <a:extLst>
              <a:ext uri="{FF2B5EF4-FFF2-40B4-BE49-F238E27FC236}">
                <a16:creationId xmlns:a16="http://schemas.microsoft.com/office/drawing/2014/main" id="{521817F8-1582-46D7-8762-E6CC7AE43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047" b="31392"/>
          <a:stretch>
            <a:fillRect/>
          </a:stretch>
        </p:blipFill>
        <p:spPr bwMode="auto">
          <a:xfrm>
            <a:off x="4957763" y="1828800"/>
            <a:ext cx="3430587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56F55277-F62E-4659-AE0D-3C9117F1E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Evergreen Trees</a:t>
            </a:r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id="{9F0AAEA8-2A83-4C14-B37E-D136257A66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52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 </a:t>
            </a:r>
            <a:r>
              <a:rPr lang="en-GB" altLang="en-US">
                <a:solidFill>
                  <a:srgbClr val="00B050"/>
                </a:solidFill>
              </a:rPr>
              <a:t>evergreen</a:t>
            </a:r>
            <a:r>
              <a:rPr lang="en-GB" altLang="en-US">
                <a:solidFill>
                  <a:schemeClr val="tx1"/>
                </a:solidFill>
              </a:rPr>
              <a:t> tree keeps its green leaves all year round.</a:t>
            </a:r>
          </a:p>
        </p:txBody>
      </p:sp>
      <p:pic>
        <p:nvPicPr>
          <p:cNvPr id="12292" name="Picture 2">
            <a:extLst>
              <a:ext uri="{FF2B5EF4-FFF2-40B4-BE49-F238E27FC236}">
                <a16:creationId xmlns:a16="http://schemas.microsoft.com/office/drawing/2014/main" id="{C5B418B3-A9D0-48C5-B23B-F33BBB398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t="11061" r="8264" b="20264"/>
          <a:stretch>
            <a:fillRect/>
          </a:stretch>
        </p:blipFill>
        <p:spPr bwMode="auto">
          <a:xfrm>
            <a:off x="755650" y="1919288"/>
            <a:ext cx="7632700" cy="417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299A11D7-6D25-4713-BB33-9DC54513F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Deciduous Trees</a:t>
            </a:r>
          </a:p>
        </p:txBody>
      </p:sp>
      <p:sp>
        <p:nvSpPr>
          <p:cNvPr id="13315" name="Rectangle 4">
            <a:extLst>
              <a:ext uri="{FF2B5EF4-FFF2-40B4-BE49-F238E27FC236}">
                <a16:creationId xmlns:a16="http://schemas.microsoft.com/office/drawing/2014/main" id="{ED962F2B-E826-4664-ADA7-3A099A14F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52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</a:t>
            </a:r>
            <a:r>
              <a:rPr lang="en-GB" altLang="en-US">
                <a:solidFill>
                  <a:srgbClr val="00B050"/>
                </a:solidFill>
              </a:rPr>
              <a:t>deciduous</a:t>
            </a:r>
            <a:r>
              <a:rPr lang="en-GB" altLang="en-US">
                <a:solidFill>
                  <a:schemeClr val="tx1"/>
                </a:solidFill>
              </a:rPr>
              <a:t> tree loses its leaves each year.</a:t>
            </a:r>
          </a:p>
        </p:txBody>
      </p:sp>
      <p:pic>
        <p:nvPicPr>
          <p:cNvPr id="13316" name="Picture 1">
            <a:extLst>
              <a:ext uri="{FF2B5EF4-FFF2-40B4-BE49-F238E27FC236}">
                <a16:creationId xmlns:a16="http://schemas.microsoft.com/office/drawing/2014/main" id="{93F7271C-D682-4216-9DD7-4F32681A21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40"/>
          <a:stretch>
            <a:fillRect/>
          </a:stretch>
        </p:blipFill>
        <p:spPr bwMode="auto">
          <a:xfrm>
            <a:off x="755650" y="1876425"/>
            <a:ext cx="7632700" cy="421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185CEA81-5626-4F68-B3C7-9D8E4B723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Deciduous Trees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BFA8A228-686C-4BEC-A6A3-A0D8EBEE18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52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</a:t>
            </a:r>
            <a:r>
              <a:rPr lang="en-GB" altLang="en-US">
                <a:solidFill>
                  <a:srgbClr val="00B050"/>
                </a:solidFill>
              </a:rPr>
              <a:t>autumn</a:t>
            </a:r>
            <a:r>
              <a:rPr lang="en-GB" altLang="en-US">
                <a:solidFill>
                  <a:schemeClr val="tx1"/>
                </a:solidFill>
              </a:rPr>
              <a:t>, the leaves on deciduous trees change colour and fall off.</a:t>
            </a:r>
          </a:p>
        </p:txBody>
      </p:sp>
      <p:pic>
        <p:nvPicPr>
          <p:cNvPr id="14340" name="Picture 2">
            <a:extLst>
              <a:ext uri="{FF2B5EF4-FFF2-40B4-BE49-F238E27FC236}">
                <a16:creationId xmlns:a16="http://schemas.microsoft.com/office/drawing/2014/main" id="{BF1110FB-ECFB-4EB4-A536-E5B804C81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36"/>
          <a:stretch>
            <a:fillRect/>
          </a:stretch>
        </p:blipFill>
        <p:spPr bwMode="auto">
          <a:xfrm>
            <a:off x="755650" y="1885950"/>
            <a:ext cx="7632700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A575D21F-2264-47BE-B5DC-16254A77B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Deciduous Trees</a:t>
            </a:r>
          </a:p>
        </p:txBody>
      </p:sp>
      <p:sp>
        <p:nvSpPr>
          <p:cNvPr id="15363" name="Rectangle 4">
            <a:extLst>
              <a:ext uri="{FF2B5EF4-FFF2-40B4-BE49-F238E27FC236}">
                <a16:creationId xmlns:a16="http://schemas.microsoft.com/office/drawing/2014/main" id="{6F14F6F9-8715-45FF-96CE-2FD525A51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52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</a:t>
            </a:r>
            <a:r>
              <a:rPr lang="en-GB" altLang="en-US">
                <a:solidFill>
                  <a:srgbClr val="00B050"/>
                </a:solidFill>
              </a:rPr>
              <a:t>winter</a:t>
            </a:r>
            <a:r>
              <a:rPr lang="en-GB" altLang="en-US">
                <a:solidFill>
                  <a:schemeClr val="tx1"/>
                </a:solidFill>
              </a:rPr>
              <a:t>, deciduous trees usually have no leaves on their branches.</a:t>
            </a:r>
          </a:p>
        </p:txBody>
      </p:sp>
      <p:pic>
        <p:nvPicPr>
          <p:cNvPr id="15364" name="Picture 5">
            <a:extLst>
              <a:ext uri="{FF2B5EF4-FFF2-40B4-BE49-F238E27FC236}">
                <a16:creationId xmlns:a16="http://schemas.microsoft.com/office/drawing/2014/main" id="{6018F66C-6017-4F08-B9AC-277DE4253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40"/>
          <a:stretch>
            <a:fillRect/>
          </a:stretch>
        </p:blipFill>
        <p:spPr bwMode="auto">
          <a:xfrm>
            <a:off x="755650" y="1876425"/>
            <a:ext cx="7632700" cy="421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5C96D075-427D-4E4F-96A1-45CBAC17D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254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Let’s go on a tree hunt!</a:t>
            </a:r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64EA6A82-9F9C-471B-8B51-F95BD131D5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-185" r="17905" b="22491"/>
          <a:stretch>
            <a:fillRect/>
          </a:stretch>
        </p:blipFill>
        <p:spPr bwMode="auto">
          <a:xfrm>
            <a:off x="755650" y="1619250"/>
            <a:ext cx="76327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9">
            <a:extLst>
              <a:ext uri="{FF2B5EF4-FFF2-40B4-BE49-F238E27FC236}">
                <a16:creationId xmlns:a16="http://schemas.microsoft.com/office/drawing/2014/main" id="{42C498C6-6C8A-406F-9FF1-638865655F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38" y="2587625"/>
            <a:ext cx="3900487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E2C6DC72-2414-47F4-8C1B-D86516B89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Tree Hunt Activity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A63DE88-FEDC-4051-A508-F55E04098715}"/>
              </a:ext>
            </a:extLst>
          </p:cNvPr>
          <p:cNvSpPr/>
          <p:nvPr/>
        </p:nvSpPr>
        <p:spPr>
          <a:xfrm>
            <a:off x="755650" y="1473200"/>
            <a:ext cx="7632700" cy="8318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There are lots of different types of deciduous and evergreen trees growing in this country.</a:t>
            </a:r>
          </a:p>
        </p:txBody>
      </p:sp>
      <p:pic>
        <p:nvPicPr>
          <p:cNvPr id="17412" name="Picture 3">
            <a:extLst>
              <a:ext uri="{FF2B5EF4-FFF2-40B4-BE49-F238E27FC236}">
                <a16:creationId xmlns:a16="http://schemas.microsoft.com/office/drawing/2014/main" id="{21E3D570-BDC6-449E-AEB6-16274CBF8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4266">
            <a:off x="5414963" y="2109788"/>
            <a:ext cx="2913062" cy="351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>
            <a:extLst>
              <a:ext uri="{FF2B5EF4-FFF2-40B4-BE49-F238E27FC236}">
                <a16:creationId xmlns:a16="http://schemas.microsoft.com/office/drawing/2014/main" id="{FBA6EF24-CD78-4938-9C5E-879BE6DD56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09293">
            <a:off x="3946525" y="3871913"/>
            <a:ext cx="2800350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>
            <a:extLst>
              <a:ext uri="{FF2B5EF4-FFF2-40B4-BE49-F238E27FC236}">
                <a16:creationId xmlns:a16="http://schemas.microsoft.com/office/drawing/2014/main" id="{70358408-EF21-467B-95F6-62AED788B2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604">
            <a:off x="6261100" y="3209925"/>
            <a:ext cx="2298700" cy="328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Rectangle 7">
            <a:extLst>
              <a:ext uri="{FF2B5EF4-FFF2-40B4-BE49-F238E27FC236}">
                <a16:creationId xmlns:a16="http://schemas.microsoft.com/office/drawing/2014/main" id="{E3AD10AA-9718-404E-B03A-53AA3D84BE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975" y="2849563"/>
            <a:ext cx="3341688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are going to hunt for trees in the area around us.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will try to name the trees by looking carefully either at the leaves, nuts or fruits they have produced.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0A17B7A6-8A53-4CF5-81E0-4BF676FC3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Tree Hunt Activity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EE3980C-66A7-413F-9CC8-38482A678144}"/>
              </a:ext>
            </a:extLst>
          </p:cNvPr>
          <p:cNvSpPr/>
          <p:nvPr/>
        </p:nvSpPr>
        <p:spPr>
          <a:xfrm>
            <a:off x="2451100" y="1663700"/>
            <a:ext cx="4241800" cy="3232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You will need: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Tree Identification Activity Sheet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 magnifying glass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 leaf collection pouch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 pencil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 clipboard</a:t>
            </a:r>
          </a:p>
        </p:txBody>
      </p:sp>
      <p:pic>
        <p:nvPicPr>
          <p:cNvPr id="18436" name="Picture 2">
            <a:extLst>
              <a:ext uri="{FF2B5EF4-FFF2-40B4-BE49-F238E27FC236}">
                <a16:creationId xmlns:a16="http://schemas.microsoft.com/office/drawing/2014/main" id="{94AA6B9F-E96E-4C4E-8F47-FEED99671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0" y="3838575"/>
            <a:ext cx="2352675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>
            <a:extLst>
              <a:ext uri="{FF2B5EF4-FFF2-40B4-BE49-F238E27FC236}">
                <a16:creationId xmlns:a16="http://schemas.microsoft.com/office/drawing/2014/main" id="{818536B8-9517-42E6-9433-DB81EC7EB8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" y="1223963"/>
            <a:ext cx="1500188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8">
            <a:extLst>
              <a:ext uri="{FF2B5EF4-FFF2-40B4-BE49-F238E27FC236}">
                <a16:creationId xmlns:a16="http://schemas.microsoft.com/office/drawing/2014/main" id="{F2DD28BB-11EB-4FBE-9357-688AA35E55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92634">
            <a:off x="1131888" y="3263900"/>
            <a:ext cx="1830387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9" name="Group 10">
            <a:extLst>
              <a:ext uri="{FF2B5EF4-FFF2-40B4-BE49-F238E27FC236}">
                <a16:creationId xmlns:a16="http://schemas.microsoft.com/office/drawing/2014/main" id="{D9499BCE-E2A9-4580-B0FB-33E0605D645E}"/>
              </a:ext>
            </a:extLst>
          </p:cNvPr>
          <p:cNvGrpSpPr>
            <a:grpSpLocks/>
          </p:cNvGrpSpPr>
          <p:nvPr/>
        </p:nvGrpSpPr>
        <p:grpSpPr bwMode="auto">
          <a:xfrm>
            <a:off x="6788150" y="1473200"/>
            <a:ext cx="1343025" cy="2070100"/>
            <a:chOff x="6689596" y="1358565"/>
            <a:chExt cx="1342608" cy="2070435"/>
          </a:xfrm>
        </p:grpSpPr>
        <p:pic>
          <p:nvPicPr>
            <p:cNvPr id="18440" name="Picture 9">
              <a:extLst>
                <a:ext uri="{FF2B5EF4-FFF2-40B4-BE49-F238E27FC236}">
                  <a16:creationId xmlns:a16="http://schemas.microsoft.com/office/drawing/2014/main" id="{1A1D150F-AA11-4C70-986A-BBF730A96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9596" y="1358565"/>
              <a:ext cx="1342608" cy="2070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1" name="Picture 11">
              <a:extLst>
                <a:ext uri="{FF2B5EF4-FFF2-40B4-BE49-F238E27FC236}">
                  <a16:creationId xmlns:a16="http://schemas.microsoft.com/office/drawing/2014/main" id="{60EB48C2-6249-4266-B52B-A5FDE2CE2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6609293">
              <a:off x="6896564" y="2152313"/>
              <a:ext cx="809688" cy="482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4E8EFA05-D838-44C0-A8B7-0079C3B1B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Tree Hunt Activity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542ADE2-92FE-400B-85A9-DB4F3A1F9AB8}"/>
              </a:ext>
            </a:extLst>
          </p:cNvPr>
          <p:cNvSpPr/>
          <p:nvPr/>
        </p:nvSpPr>
        <p:spPr>
          <a:xfrm>
            <a:off x="755650" y="1473200"/>
            <a:ext cx="7632700" cy="8318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When you find a new tree, try to find one of its leaves on the floor.</a:t>
            </a:r>
          </a:p>
        </p:txBody>
      </p:sp>
      <p:pic>
        <p:nvPicPr>
          <p:cNvPr id="19460" name="Picture 3">
            <a:extLst>
              <a:ext uri="{FF2B5EF4-FFF2-40B4-BE49-F238E27FC236}">
                <a16:creationId xmlns:a16="http://schemas.microsoft.com/office/drawing/2014/main" id="{B879EE5B-AC5C-4DF9-B1C8-01A9A2BCBC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4266">
            <a:off x="5414963" y="2109788"/>
            <a:ext cx="2913062" cy="351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>
            <a:extLst>
              <a:ext uri="{FF2B5EF4-FFF2-40B4-BE49-F238E27FC236}">
                <a16:creationId xmlns:a16="http://schemas.microsoft.com/office/drawing/2014/main" id="{69F84226-EE3A-48B1-8F9C-15021ECA6A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09293">
            <a:off x="3946525" y="3871913"/>
            <a:ext cx="2800350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>
            <a:extLst>
              <a:ext uri="{FF2B5EF4-FFF2-40B4-BE49-F238E27FC236}">
                <a16:creationId xmlns:a16="http://schemas.microsoft.com/office/drawing/2014/main" id="{FB6B92ED-5A01-4777-8D00-9C3306E5EC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604">
            <a:off x="6261100" y="3209925"/>
            <a:ext cx="2298700" cy="328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Rectangle 7">
            <a:extLst>
              <a:ext uri="{FF2B5EF4-FFF2-40B4-BE49-F238E27FC236}">
                <a16:creationId xmlns:a16="http://schemas.microsoft.com/office/drawing/2014/main" id="{672B67DD-42AE-4EA1-9BCF-8613844C30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975" y="2459038"/>
            <a:ext cx="334168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the leaf carefully using a magnifying glass and find the leaf on the </a:t>
            </a:r>
            <a:r>
              <a:rPr lang="en-GB" altLang="en-US" b="1">
                <a:solidFill>
                  <a:schemeClr val="tx1"/>
                </a:solidFill>
              </a:rPr>
              <a:t>Tree Identification Activity Sheet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Tick the tree you have found and put the leaf in your collection pouch.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find a leaf that you can’t identify, collect it and bring it back to school!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3E3905A8-703F-408B-B470-9F239488E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254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Discussion</a:t>
            </a:r>
          </a:p>
        </p:txBody>
      </p:sp>
      <p:pic>
        <p:nvPicPr>
          <p:cNvPr id="20483" name="Picture 2">
            <a:extLst>
              <a:ext uri="{FF2B5EF4-FFF2-40B4-BE49-F238E27FC236}">
                <a16:creationId xmlns:a16="http://schemas.microsoft.com/office/drawing/2014/main" id="{0A5108B8-6B75-4744-A1A3-29D1B7E23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-185" r="17905" b="22491"/>
          <a:stretch>
            <a:fillRect/>
          </a:stretch>
        </p:blipFill>
        <p:spPr bwMode="auto">
          <a:xfrm>
            <a:off x="755650" y="1619250"/>
            <a:ext cx="76327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1">
            <a:extLst>
              <a:ext uri="{FF2B5EF4-FFF2-40B4-BE49-F238E27FC236}">
                <a16:creationId xmlns:a16="http://schemas.microsoft.com/office/drawing/2014/main" id="{9D47DA16-DB91-440E-8B35-BF4FBCC746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67"/>
          <a:stretch>
            <a:fillRect/>
          </a:stretch>
        </p:blipFill>
        <p:spPr bwMode="auto">
          <a:xfrm>
            <a:off x="1317625" y="1968500"/>
            <a:ext cx="2192338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53D235B9-742E-4BBE-92C3-ABD08095BF89}"/>
              </a:ext>
            </a:extLst>
          </p:cNvPr>
          <p:cNvSpPr/>
          <p:nvPr/>
        </p:nvSpPr>
        <p:spPr>
          <a:xfrm>
            <a:off x="3803650" y="2092325"/>
            <a:ext cx="3830638" cy="2149475"/>
          </a:xfrm>
          <a:prstGeom prst="wedgeRoundRectCallout">
            <a:avLst>
              <a:gd name="adj1" fmla="val -70725"/>
              <a:gd name="adj2" fmla="val -12979"/>
              <a:gd name="adj3" fmla="val 16667"/>
            </a:avLst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Which tree did you see the most?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>
            <a:extLst>
              <a:ext uri="{FF2B5EF4-FFF2-40B4-BE49-F238E27FC236}">
                <a16:creationId xmlns:a16="http://schemas.microsoft.com/office/drawing/2014/main" id="{29D9AD67-E2C1-4903-A9BA-01684E9B0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254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Discussion</a:t>
            </a:r>
          </a:p>
        </p:txBody>
      </p:sp>
      <p:pic>
        <p:nvPicPr>
          <p:cNvPr id="21507" name="Picture 2">
            <a:extLst>
              <a:ext uri="{FF2B5EF4-FFF2-40B4-BE49-F238E27FC236}">
                <a16:creationId xmlns:a16="http://schemas.microsoft.com/office/drawing/2014/main" id="{1F5994FC-3CE1-4102-AAF5-0CA4AE0A8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-185" r="17905" b="22491"/>
          <a:stretch>
            <a:fillRect/>
          </a:stretch>
        </p:blipFill>
        <p:spPr bwMode="auto">
          <a:xfrm>
            <a:off x="755650" y="1619250"/>
            <a:ext cx="76327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4">
            <a:extLst>
              <a:ext uri="{FF2B5EF4-FFF2-40B4-BE49-F238E27FC236}">
                <a16:creationId xmlns:a16="http://schemas.microsoft.com/office/drawing/2014/main" id="{866AA49D-FC65-42B4-BC8F-892FBB4CBB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23"/>
          <a:stretch>
            <a:fillRect/>
          </a:stretch>
        </p:blipFill>
        <p:spPr bwMode="auto">
          <a:xfrm>
            <a:off x="5148263" y="1828800"/>
            <a:ext cx="3054350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26558D1E-6B8F-4F1C-8D70-2B176FEB6330}"/>
              </a:ext>
            </a:extLst>
          </p:cNvPr>
          <p:cNvSpPr/>
          <p:nvPr/>
        </p:nvSpPr>
        <p:spPr>
          <a:xfrm>
            <a:off x="1317625" y="1968500"/>
            <a:ext cx="3830638" cy="2151063"/>
          </a:xfrm>
          <a:prstGeom prst="wedgeRoundRectCallout">
            <a:avLst>
              <a:gd name="adj1" fmla="val 80242"/>
              <a:gd name="adj2" fmla="val -7615"/>
              <a:gd name="adj3" fmla="val 16667"/>
            </a:avLst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Which tree had the smallest leaf?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>
            <a:extLst>
              <a:ext uri="{FF2B5EF4-FFF2-40B4-BE49-F238E27FC236}">
                <a16:creationId xmlns:a16="http://schemas.microsoft.com/office/drawing/2014/main" id="{D9801ED6-E452-4683-8C1E-D022C4CAD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254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Discussion</a:t>
            </a:r>
          </a:p>
        </p:txBody>
      </p:sp>
      <p:pic>
        <p:nvPicPr>
          <p:cNvPr id="22531" name="Picture 2">
            <a:extLst>
              <a:ext uri="{FF2B5EF4-FFF2-40B4-BE49-F238E27FC236}">
                <a16:creationId xmlns:a16="http://schemas.microsoft.com/office/drawing/2014/main" id="{68B7D150-24B3-4126-A7A0-66E3D6D336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-185" r="17905" b="22491"/>
          <a:stretch>
            <a:fillRect/>
          </a:stretch>
        </p:blipFill>
        <p:spPr bwMode="auto">
          <a:xfrm>
            <a:off x="755650" y="1619250"/>
            <a:ext cx="76327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7B50EBC1-1C13-4870-93A2-92D52A431B9A}"/>
              </a:ext>
            </a:extLst>
          </p:cNvPr>
          <p:cNvSpPr/>
          <p:nvPr/>
        </p:nvSpPr>
        <p:spPr>
          <a:xfrm>
            <a:off x="3803650" y="2092325"/>
            <a:ext cx="3830638" cy="2149475"/>
          </a:xfrm>
          <a:prstGeom prst="wedgeRoundRectCallout">
            <a:avLst>
              <a:gd name="adj1" fmla="val -70725"/>
              <a:gd name="adj2" fmla="val -12979"/>
              <a:gd name="adj3" fmla="val 16667"/>
            </a:avLst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Did you find any leaves that were </a:t>
            </a:r>
            <a:r>
              <a:rPr lang="en-GB" sz="2400" dirty="0">
                <a:solidFill>
                  <a:srgbClr val="00B050"/>
                </a:solidFill>
              </a:rPr>
              <a:t>not</a:t>
            </a:r>
            <a:r>
              <a:rPr lang="en-GB" sz="2400" dirty="0">
                <a:solidFill>
                  <a:schemeClr val="tx1"/>
                </a:solidFill>
              </a:rPr>
              <a:t> on the identification sheet?</a:t>
            </a:r>
          </a:p>
        </p:txBody>
      </p:sp>
      <p:pic>
        <p:nvPicPr>
          <p:cNvPr id="22533" name="Picture 4">
            <a:extLst>
              <a:ext uri="{FF2B5EF4-FFF2-40B4-BE49-F238E27FC236}">
                <a16:creationId xmlns:a16="http://schemas.microsoft.com/office/drawing/2014/main" id="{D01DEDF1-3005-4909-84B4-15AFFE93CE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631"/>
          <a:stretch>
            <a:fillRect/>
          </a:stretch>
        </p:blipFill>
        <p:spPr bwMode="auto">
          <a:xfrm>
            <a:off x="911225" y="2363788"/>
            <a:ext cx="2744788" cy="372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>
            <a:extLst>
              <a:ext uri="{FF2B5EF4-FFF2-40B4-BE49-F238E27FC236}">
                <a16:creationId xmlns:a16="http://schemas.microsoft.com/office/drawing/2014/main" id="{4464F1BE-B2C0-47DF-AFDD-291456171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Plenary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558F734-9EFB-4652-8E78-8CA685C2EB1F}"/>
              </a:ext>
            </a:extLst>
          </p:cNvPr>
          <p:cNvSpPr/>
          <p:nvPr/>
        </p:nvSpPr>
        <p:spPr>
          <a:xfrm>
            <a:off x="755650" y="1473200"/>
            <a:ext cx="7632700" cy="8318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tIns="108000" rIns="324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Two trees on your identification sheet are </a:t>
            </a:r>
            <a:r>
              <a:rPr lang="en-GB" b="1" dirty="0">
                <a:solidFill>
                  <a:schemeClr val="tx1"/>
                </a:solidFill>
              </a:rPr>
              <a:t>evergreen</a:t>
            </a:r>
            <a:r>
              <a:rPr lang="en-GB" dirty="0">
                <a:solidFill>
                  <a:schemeClr val="tx1"/>
                </a:solidFill>
              </a:rPr>
              <a:t> and the rest are </a:t>
            </a:r>
            <a:r>
              <a:rPr lang="en-GB" b="1" dirty="0">
                <a:solidFill>
                  <a:schemeClr val="tx1"/>
                </a:solidFill>
              </a:rPr>
              <a:t>deciduous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23556" name="Group 2">
            <a:extLst>
              <a:ext uri="{FF2B5EF4-FFF2-40B4-BE49-F238E27FC236}">
                <a16:creationId xmlns:a16="http://schemas.microsoft.com/office/drawing/2014/main" id="{10E64DE0-5E4D-4D64-BACE-40D811D149C7}"/>
              </a:ext>
            </a:extLst>
          </p:cNvPr>
          <p:cNvGrpSpPr>
            <a:grpSpLocks/>
          </p:cNvGrpSpPr>
          <p:nvPr/>
        </p:nvGrpSpPr>
        <p:grpSpPr bwMode="auto">
          <a:xfrm>
            <a:off x="4751388" y="2374900"/>
            <a:ext cx="3041650" cy="3297238"/>
            <a:chOff x="4511819" y="2110237"/>
            <a:chExt cx="4047294" cy="4387633"/>
          </a:xfrm>
        </p:grpSpPr>
        <p:pic>
          <p:nvPicPr>
            <p:cNvPr id="23559" name="Picture 3">
              <a:extLst>
                <a:ext uri="{FF2B5EF4-FFF2-40B4-BE49-F238E27FC236}">
                  <a16:creationId xmlns:a16="http://schemas.microsoft.com/office/drawing/2014/main" id="{B90E293F-0226-4B7E-AFA5-85B97C52F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84266">
              <a:off x="5414421" y="2110237"/>
              <a:ext cx="2913254" cy="3518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0" name="Picture 5">
              <a:extLst>
                <a:ext uri="{FF2B5EF4-FFF2-40B4-BE49-F238E27FC236}">
                  <a16:creationId xmlns:a16="http://schemas.microsoft.com/office/drawing/2014/main" id="{2CE051EB-7407-4D7D-B813-CFBE583718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6609293">
              <a:off x="3946821" y="3871572"/>
              <a:ext cx="2800152" cy="16701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1" name="Picture 6">
              <a:extLst>
                <a:ext uri="{FF2B5EF4-FFF2-40B4-BE49-F238E27FC236}">
                  <a16:creationId xmlns:a16="http://schemas.microsoft.com/office/drawing/2014/main" id="{A828E32B-CE64-4657-8245-49E1CEDF3C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58604">
              <a:off x="6261130" y="3210293"/>
              <a:ext cx="2297983" cy="3287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57" name="Rectangle 7">
            <a:extLst>
              <a:ext uri="{FF2B5EF4-FFF2-40B4-BE49-F238E27FC236}">
                <a16:creationId xmlns:a16="http://schemas.microsoft.com/office/drawing/2014/main" id="{0541AC1B-FEE1-4835-B899-4B7A6D89A3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3775" y="2876550"/>
            <a:ext cx="3340100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Evergreen leaves are: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rgbClr val="00B050"/>
                </a:solidFill>
              </a:rPr>
              <a:t>Small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rgbClr val="00B050"/>
                </a:solidFill>
              </a:rPr>
              <a:t>Narrow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rgbClr val="00B050"/>
                </a:solidFill>
              </a:rPr>
              <a:t>Thick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rgbClr val="00B050"/>
                </a:solidFill>
              </a:rPr>
              <a:t>Waxy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8B1DC0B-3B8A-4CFB-8F5D-5B93BB7B71C9}"/>
              </a:ext>
            </a:extLst>
          </p:cNvPr>
          <p:cNvSpPr/>
          <p:nvPr/>
        </p:nvSpPr>
        <p:spPr>
          <a:xfrm>
            <a:off x="750888" y="5510213"/>
            <a:ext cx="7632700" cy="58261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tIns="108000" rIns="324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decide which of the leaves on the sheet might be evergreen?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>
            <a:extLst>
              <a:ext uri="{FF2B5EF4-FFF2-40B4-BE49-F238E27FC236}">
                <a16:creationId xmlns:a16="http://schemas.microsoft.com/office/drawing/2014/main" id="{ACAC8BEE-12FA-4CC3-91C9-EE85B3DA6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Plenary</a:t>
            </a:r>
          </a:p>
        </p:txBody>
      </p:sp>
      <p:pic>
        <p:nvPicPr>
          <p:cNvPr id="24579" name="Picture 4">
            <a:extLst>
              <a:ext uri="{FF2B5EF4-FFF2-40B4-BE49-F238E27FC236}">
                <a16:creationId xmlns:a16="http://schemas.microsoft.com/office/drawing/2014/main" id="{E5780385-BFEA-433E-8B3E-1F7C11B56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25961">
            <a:off x="1581150" y="2678113"/>
            <a:ext cx="278447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10">
            <a:extLst>
              <a:ext uri="{FF2B5EF4-FFF2-40B4-BE49-F238E27FC236}">
                <a16:creationId xmlns:a16="http://schemas.microsoft.com/office/drawing/2014/main" id="{C01DA0B3-7524-4EFE-9F82-466A110E9C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663" y="2182813"/>
            <a:ext cx="234315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13">
            <a:extLst>
              <a:ext uri="{FF2B5EF4-FFF2-40B4-BE49-F238E27FC236}">
                <a16:creationId xmlns:a16="http://schemas.microsoft.com/office/drawing/2014/main" id="{CB0F0A6F-72D3-4BBF-95E0-CB98A357BC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4741863"/>
            <a:ext cx="19208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yew</a:t>
            </a:r>
          </a:p>
        </p:txBody>
      </p:sp>
      <p:sp>
        <p:nvSpPr>
          <p:cNvPr id="24582" name="Rectangle 14">
            <a:extLst>
              <a:ext uri="{FF2B5EF4-FFF2-40B4-BE49-F238E27FC236}">
                <a16:creationId xmlns:a16="http://schemas.microsoft.com/office/drawing/2014/main" id="{9FF48B08-E982-463B-9194-9E0E825A24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4275" y="4741863"/>
            <a:ext cx="19208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holly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57CD2F1-8796-4A9B-A97E-1783A210F8D8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7FED0B66-C581-4C1A-A8C5-5C312C693518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5604" name="Title 1">
            <a:extLst>
              <a:ext uri="{FF2B5EF4-FFF2-40B4-BE49-F238E27FC236}">
                <a16:creationId xmlns:a16="http://schemas.microsoft.com/office/drawing/2014/main" id="{8F56B27A-CC36-4B8E-9B5C-3E231B543100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25605" name="Title 1">
            <a:extLst>
              <a:ext uri="{FF2B5EF4-FFF2-40B4-BE49-F238E27FC236}">
                <a16:creationId xmlns:a16="http://schemas.microsoft.com/office/drawing/2014/main" id="{234318B3-6E4E-4A6D-9A8A-0CDECE1AABF8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25606" name="Content Placeholder 15">
            <a:extLst>
              <a:ext uri="{FF2B5EF4-FFF2-40B4-BE49-F238E27FC236}">
                <a16:creationId xmlns:a16="http://schemas.microsoft.com/office/drawing/2014/main" id="{932CE489-B121-4DC5-8440-8829481F87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To find and name a variety of deciduous and evergreen trees.</a:t>
            </a:r>
          </a:p>
        </p:txBody>
      </p:sp>
      <p:sp>
        <p:nvSpPr>
          <p:cNvPr id="25607" name="Content Placeholder 15">
            <a:extLst>
              <a:ext uri="{FF2B5EF4-FFF2-40B4-BE49-F238E27FC236}">
                <a16:creationId xmlns:a16="http://schemas.microsoft.com/office/drawing/2014/main" id="{7B3D70F3-20A7-46A0-8987-FEB73D8E0143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To identify the basic structure of a tree.</a:t>
            </a:r>
          </a:p>
          <a:p>
            <a:pPr eaLnBrk="1" hangingPunct="1"/>
            <a:r>
              <a:rPr lang="en-GB" altLang="en-US"/>
              <a:t>To group trees according to their qualities.</a:t>
            </a:r>
          </a:p>
          <a:p>
            <a:pPr eaLnBrk="1" hangingPunct="1"/>
            <a:r>
              <a:rPr lang="en-GB" altLang="en-US"/>
              <a:t>To know what is meant by ‘deciduous’ and ‘evergreen’.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D095A4E-2485-4C99-82DF-C90CA25B95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BBFC76-B8EC-4526-A9ED-E6E8C38A4C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57</TotalTime>
  <Words>409</Words>
  <Application>Microsoft Office PowerPoint</Application>
  <PresentationFormat>On-screen Show (4:3)</PresentationFormat>
  <Paragraphs>75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Starter</vt:lpstr>
      <vt:lpstr>Starter</vt:lpstr>
      <vt:lpstr>Evergreen Trees</vt:lpstr>
      <vt:lpstr>Deciduous Trees</vt:lpstr>
      <vt:lpstr>Deciduous Trees</vt:lpstr>
      <vt:lpstr>Deciduous Trees</vt:lpstr>
      <vt:lpstr>Let’s go on a tree hunt!</vt:lpstr>
      <vt:lpstr>Tree Hunt Activity</vt:lpstr>
      <vt:lpstr>Tree Hunt Activity</vt:lpstr>
      <vt:lpstr>Tree Hunt Activity</vt:lpstr>
      <vt:lpstr>Discussion</vt:lpstr>
      <vt:lpstr>Discussion</vt:lpstr>
      <vt:lpstr>Discussion</vt:lpstr>
      <vt:lpstr>Plenary</vt:lpstr>
      <vt:lpstr>Plenary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Bracken Devlin</cp:lastModifiedBy>
  <cp:revision>10</cp:revision>
  <dcterms:created xsi:type="dcterms:W3CDTF">2017-03-17T12:25:19Z</dcterms:created>
  <dcterms:modified xsi:type="dcterms:W3CDTF">2020-10-18T11:28:13Z</dcterms:modified>
</cp:coreProperties>
</file>