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1"/>
  </p:notesMasterIdLst>
  <p:sldIdLst>
    <p:sldId id="340" r:id="rId11"/>
    <p:sldId id="262" r:id="rId12"/>
    <p:sldId id="552" r:id="rId13"/>
    <p:sldId id="553" r:id="rId14"/>
    <p:sldId id="296" r:id="rId15"/>
    <p:sldId id="298" r:id="rId16"/>
    <p:sldId id="303" r:id="rId17"/>
    <p:sldId id="318" r:id="rId18"/>
    <p:sldId id="334" r:id="rId19"/>
    <p:sldId id="327" r:id="rId20"/>
    <p:sldId id="335" r:id="rId21"/>
    <p:sldId id="320" r:id="rId22"/>
    <p:sldId id="336" r:id="rId23"/>
    <p:sldId id="337" r:id="rId24"/>
    <p:sldId id="338" r:id="rId25"/>
    <p:sldId id="330" r:id="rId26"/>
    <p:sldId id="339" r:id="rId27"/>
    <p:sldId id="556" r:id="rId28"/>
    <p:sldId id="558" r:id="rId29"/>
    <p:sldId id="559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175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56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30/09/2021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57017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657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185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4867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489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283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811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5985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03482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3486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3651633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36783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340989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4422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2062640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189505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313343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30/09/2021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7369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025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9/30/2021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9245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image" Target="../media/image12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0.png"/><Relationship Id="rId5" Type="http://schemas.openxmlformats.org/officeDocument/2006/relationships/image" Target="../media/image100.png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7" Type="http://schemas.openxmlformats.org/officeDocument/2006/relationships/image" Target="../media/image100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Relationship Id="rId9" Type="http://schemas.openxmlformats.org/officeDocument/2006/relationships/image" Target="../media/image1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0.png"/><Relationship Id="rId3" Type="http://schemas.openxmlformats.org/officeDocument/2006/relationships/image" Target="../media/image19.png"/><Relationship Id="rId7" Type="http://schemas.openxmlformats.org/officeDocument/2006/relationships/image" Target="../media/image16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50.png"/><Relationship Id="rId9" Type="http://schemas.openxmlformats.org/officeDocument/2006/relationships/image" Target="../media/image18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20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30.png"/><Relationship Id="rId1" Type="http://schemas.openxmlformats.org/officeDocument/2006/relationships/tags" Target="../tags/tag7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27.png"/><Relationship Id="rId10" Type="http://schemas.openxmlformats.org/officeDocument/2006/relationships/image" Target="../media/image37.png"/><Relationship Id="rId9" Type="http://schemas.openxmlformats.org/officeDocument/2006/relationships/image" Target="../media/image36.png"/><Relationship Id="rId14" Type="http://schemas.openxmlformats.org/officeDocument/2006/relationships/image" Target="../media/image36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29.png"/><Relationship Id="rId7" Type="http://schemas.openxmlformats.org/officeDocument/2006/relationships/image" Target="../media/image41.png"/><Relationship Id="rId12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40.png"/><Relationship Id="rId11" Type="http://schemas.openxmlformats.org/officeDocument/2006/relationships/image" Target="../media/image45.pn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9" Type="http://schemas.openxmlformats.org/officeDocument/2006/relationships/image" Target="../media/image43.png"/><Relationship Id="rId1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7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27.png"/><Relationship Id="rId5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0.png"/><Relationship Id="rId3" Type="http://schemas.openxmlformats.org/officeDocument/2006/relationships/image" Target="../media/image20.png"/><Relationship Id="rId7" Type="http://schemas.openxmlformats.org/officeDocument/2006/relationships/image" Target="../media/image4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47.png"/><Relationship Id="rId10" Type="http://schemas.openxmlformats.org/officeDocument/2006/relationships/image" Target="../media/image49.png"/><Relationship Id="rId9" Type="http://schemas.openxmlformats.org/officeDocument/2006/relationships/image" Target="../media/image48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7" Type="http://schemas.openxmlformats.org/officeDocument/2006/relationships/image" Target="../media/image50.png"/><Relationship Id="rId12" Type="http://schemas.openxmlformats.org/officeDocument/2006/relationships/image" Target="../media/image4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11" Type="http://schemas.openxmlformats.org/officeDocument/2006/relationships/image" Target="../media/image47.png"/><Relationship Id="rId9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731D3D-2F08-49A3-BA07-B62744AA0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7" y="1340556"/>
            <a:ext cx="8683332" cy="348909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sz="2215" dirty="0">
                <a:latin typeface="+mn-lt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sz="2215" dirty="0">
                <a:latin typeface="+mn-lt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sz="2215" dirty="0">
                <a:latin typeface="+mn-lt"/>
              </a:rPr>
              <a:t>Day 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355" y="4656351"/>
            <a:ext cx="3204906" cy="162800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FC2117-A357-410D-AB0D-41E218B879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1292" y="914943"/>
            <a:ext cx="2329812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633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7731D3D-2F08-49A3-BA07-B62744AA0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567" y="1340556"/>
            <a:ext cx="8683332" cy="348909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355" y="4656351"/>
            <a:ext cx="3204906" cy="16280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92E5500-D261-47F7-B863-6532920EBB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1678" y="1362764"/>
            <a:ext cx="1643249" cy="7934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9D5479-F750-475D-BB94-EB5EE2DAB93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3328" y="2248777"/>
            <a:ext cx="1198672" cy="10636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B24BA7B-0269-40B6-BEE2-BDBF926848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02035" y="3118081"/>
            <a:ext cx="1755800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AD284D5-F397-4FA8-816E-58D5494D9C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83036" y="4058367"/>
            <a:ext cx="2346694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9FC2117-A357-410D-AB0D-41E218B879F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11292" y="914943"/>
            <a:ext cx="2329812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9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4EE6A6-62D8-4507-959F-6E1D67FF1F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1300" y="1244085"/>
            <a:ext cx="2262187" cy="464712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E0BB6BC-9743-424F-B83A-D53241016AB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028" y="2410483"/>
            <a:ext cx="2137560" cy="2471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13902" y="1258774"/>
            <a:ext cx="5401524" cy="4285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Which is the best estimate to use to check the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answer to 488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1,200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1476103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103" y="1830163"/>
                <a:ext cx="1580606" cy="523220"/>
              </a:xfrm>
              <a:prstGeom prst="rect">
                <a:avLst/>
              </a:prstGeom>
              <a:blipFill>
                <a:blip r:embed="rId5"/>
                <a:stretch>
                  <a:fillRect l="-7722" t="-10465" r="-308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837262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262" y="1830163"/>
                <a:ext cx="1580606" cy="523220"/>
              </a:xfrm>
              <a:prstGeom prst="rect">
                <a:avLst/>
              </a:prstGeom>
              <a:blipFill>
                <a:blip r:embed="rId6"/>
                <a:stretch>
                  <a:fillRect l="-7692" t="-10465" r="-269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198421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8421" y="1830163"/>
                <a:ext cx="1580606" cy="523220"/>
              </a:xfrm>
              <a:prstGeom prst="rect">
                <a:avLst/>
              </a:prstGeom>
              <a:blipFill>
                <a:blip r:embed="rId7"/>
                <a:stretch>
                  <a:fillRect l="-8108" t="-10465" r="-270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5852160" y="1644358"/>
            <a:ext cx="2116183" cy="88827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Which is the best estimate to use to check the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answer to 488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1,200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4) 12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600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7" name="TextBox 66"/>
          <p:cNvSpPr txBox="1"/>
          <p:nvPr/>
        </p:nvSpPr>
        <p:spPr>
          <a:xfrm>
            <a:off x="2501933" y="288776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72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966135" y="3748492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7,200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870599" y="4589136"/>
            <a:ext cx="1942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7,200</a:t>
            </a:r>
            <a:endParaRPr lang="en-GB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476103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40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76103" y="1830163"/>
                <a:ext cx="1580606" cy="523220"/>
              </a:xfrm>
              <a:prstGeom prst="rect">
                <a:avLst/>
              </a:prstGeom>
              <a:blipFill>
                <a:blip r:embed="rId7"/>
                <a:stretch>
                  <a:fillRect l="-7722" t="-10465" r="-3089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3837262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7262" y="1830163"/>
                <a:ext cx="1580606" cy="523220"/>
              </a:xfrm>
              <a:prstGeom prst="rect">
                <a:avLst/>
              </a:prstGeom>
              <a:blipFill>
                <a:blip r:embed="rId8"/>
                <a:stretch>
                  <a:fillRect l="-7692" t="-10465" r="-2692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198421" y="1830163"/>
                <a:ext cx="158060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30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98421" y="1830163"/>
                <a:ext cx="1580606" cy="523220"/>
              </a:xfrm>
              <a:prstGeom prst="rect">
                <a:avLst/>
              </a:prstGeom>
              <a:blipFill>
                <a:blip r:embed="rId9"/>
                <a:stretch>
                  <a:fillRect l="-8108" t="-10465" r="-270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7" grpId="0"/>
      <p:bldP spid="22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398" y="1738909"/>
            <a:ext cx="1250012" cy="87500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2721222" y="1535434"/>
            <a:ext cx="2819757" cy="976086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864684" y="1725846"/>
                <a:ext cx="326571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147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884</a:t>
                </a:r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4684" y="1725846"/>
                <a:ext cx="3265714" cy="584775"/>
              </a:xfrm>
              <a:prstGeom prst="rect">
                <a:avLst/>
              </a:prstGeom>
              <a:blipFill>
                <a:blip r:embed="rId6"/>
                <a:stretch>
                  <a:fillRect l="-485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3" name="Straight Arrow Connector 22"/>
          <p:cNvCxnSpPr/>
          <p:nvPr/>
        </p:nvCxnSpPr>
        <p:spPr>
          <a:xfrm flipV="1">
            <a:off x="3485884" y="1208899"/>
            <a:ext cx="0" cy="5747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4140617" y="1208899"/>
            <a:ext cx="0" cy="57476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293750" y="594609"/>
            <a:ext cx="5322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Rectangle 25"/>
              <p:cNvSpPr/>
              <p:nvPr/>
            </p:nvSpPr>
            <p:spPr>
              <a:xfrm>
                <a:off x="3698965" y="607062"/>
                <a:ext cx="77938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</a:p>
            </p:txBody>
          </p:sp>
        </mc:Choice>
        <mc:Fallback xmlns="">
          <p:sp>
            <p:nvSpPr>
              <p:cNvPr id="26" name="Rectangle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8965" y="607062"/>
                <a:ext cx="779381" cy="584775"/>
              </a:xfrm>
              <a:prstGeom prst="rect">
                <a:avLst/>
              </a:prstGeom>
              <a:blipFill>
                <a:blip r:embed="rId7"/>
                <a:stretch>
                  <a:fillRect t="-12500" r="-1875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Rectangle 26"/>
              <p:cNvSpPr/>
              <p:nvPr/>
            </p:nvSpPr>
            <p:spPr>
              <a:xfrm>
                <a:off x="4408290" y="613215"/>
                <a:ext cx="109356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32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42</a:t>
                </a:r>
              </a:p>
            </p:txBody>
          </p:sp>
        </mc:Choice>
        <mc:Fallback xmlns="">
          <p:sp>
            <p:nvSpPr>
              <p:cNvPr id="27" name="Rectangle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08290" y="613215"/>
                <a:ext cx="1093569" cy="584775"/>
              </a:xfrm>
              <a:prstGeom prst="rect">
                <a:avLst/>
              </a:prstGeom>
              <a:blipFill>
                <a:blip r:embed="rId8"/>
                <a:stretch>
                  <a:fillRect t="-12500" r="-13333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Cross 28">
            <a:extLst>
              <a:ext uri="{FF2B5EF4-FFF2-40B4-BE49-F238E27FC236}">
                <a16:creationId xmlns:a16="http://schemas.microsoft.com/office/drawing/2014/main" id="{7851BE09-65C9-9C49-A748-04734259E5F7}"/>
              </a:ext>
            </a:extLst>
          </p:cNvPr>
          <p:cNvSpPr/>
          <p:nvPr/>
        </p:nvSpPr>
        <p:spPr>
          <a:xfrm rot="2694387">
            <a:off x="1214789" y="1338007"/>
            <a:ext cx="1214606" cy="1255122"/>
          </a:xfrm>
          <a:prstGeom prst="plus">
            <a:avLst>
              <a:gd name="adj" fmla="val 3571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127015"/>
              </p:ext>
            </p:extLst>
          </p:nvPr>
        </p:nvGraphicFramePr>
        <p:xfrm>
          <a:off x="3232256" y="2691914"/>
          <a:ext cx="2016000" cy="27571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226197165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2741124" y="4110148"/>
                <a:ext cx="619080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600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41124" y="4110148"/>
                <a:ext cx="619080" cy="6463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3" name="TextBox 32"/>
          <p:cNvSpPr txBox="1"/>
          <p:nvPr/>
        </p:nvSpPr>
        <p:spPr>
          <a:xfrm>
            <a:off x="4816598" y="47865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01788" y="4786578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35" name="Rectangle 34"/>
          <p:cNvSpPr/>
          <p:nvPr/>
        </p:nvSpPr>
        <p:spPr>
          <a:xfrm>
            <a:off x="3982541" y="5357842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790229" y="4789549"/>
            <a:ext cx="3738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8</a:t>
            </a:r>
          </a:p>
        </p:txBody>
      </p:sp>
      <p:sp>
        <p:nvSpPr>
          <p:cNvPr id="37" name="Rectangle 36"/>
          <p:cNvSpPr/>
          <p:nvPr/>
        </p:nvSpPr>
        <p:spPr>
          <a:xfrm>
            <a:off x="3478329" y="5351196"/>
            <a:ext cx="10565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60271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9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115665"/>
              </p:ext>
            </p:extLst>
          </p:nvPr>
        </p:nvGraphicFramePr>
        <p:xfrm>
          <a:off x="971729" y="3580136"/>
          <a:ext cx="6917078" cy="2265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58539">
                  <a:extLst>
                    <a:ext uri="{9D8B030D-6E8A-4147-A177-3AD203B41FA5}">
                      <a16:colId xmlns:a16="http://schemas.microsoft.com/office/drawing/2014/main" val="707442832"/>
                    </a:ext>
                  </a:extLst>
                </a:gridCol>
                <a:gridCol w="3458539">
                  <a:extLst>
                    <a:ext uri="{9D8B030D-6E8A-4147-A177-3AD203B41FA5}">
                      <a16:colId xmlns:a16="http://schemas.microsoft.com/office/drawing/2014/main" val="974324676"/>
                    </a:ext>
                  </a:extLst>
                </a:gridCol>
              </a:tblGrid>
              <a:tr h="33300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Could be 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Definitely incorrect</a:t>
                      </a: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8211138"/>
                  </a:ext>
                </a:extLst>
              </a:tr>
              <a:tr h="1808392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286025"/>
                  </a:ext>
                </a:extLst>
              </a:tr>
            </a:tbl>
          </a:graphicData>
        </a:graphic>
      </p:graphicFrame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426534"/>
            <a:ext cx="747045" cy="747045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734878" y="5692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1066379" y="1744525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214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ea typeface="Cambria Math" panose="02040503050406030204" pitchFamily="18" charset="0"/>
                  </a:rPr>
                  <a:t> 1,071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6379" y="1744525"/>
                <a:ext cx="3103830" cy="523220"/>
              </a:xfrm>
              <a:prstGeom prst="rect">
                <a:avLst/>
              </a:prstGeom>
              <a:blipFill>
                <a:blip r:embed="rId6"/>
                <a:stretch>
                  <a:fillRect l="-412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ectangle 37"/>
              <p:cNvSpPr/>
              <p:nvPr/>
            </p:nvSpPr>
            <p:spPr>
              <a:xfrm>
                <a:off x="2837158" y="2526471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431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</a:rPr>
                  <a:t>1,2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</a:rPr>
                  <a:t>92 </a:t>
                </a:r>
              </a:p>
            </p:txBody>
          </p:sp>
        </mc:Choice>
        <mc:Fallback xmlns="">
          <p:sp>
            <p:nvSpPr>
              <p:cNvPr id="38" name="Rectangle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7158" y="2526471"/>
                <a:ext cx="3103830" cy="523220"/>
              </a:xfrm>
              <a:prstGeom prst="rect">
                <a:avLst/>
              </a:prstGeom>
              <a:blipFill>
                <a:blip r:embed="rId7"/>
                <a:stretch>
                  <a:fillRect l="-392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angle 38"/>
              <p:cNvSpPr/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293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cs typeface="+mn-cs"/>
                  </a:rPr>
                  <a:t> 576 </a:t>
                </a:r>
              </a:p>
            </p:txBody>
          </p:sp>
        </mc:Choice>
        <mc:Fallback xmlns="">
          <p:sp>
            <p:nvSpPr>
              <p:cNvPr id="39" name="Rectangle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4977" y="1734416"/>
                <a:ext cx="3103830" cy="523220"/>
              </a:xfrm>
              <a:prstGeom prst="rect">
                <a:avLst/>
              </a:prstGeom>
              <a:blipFill>
                <a:blip r:embed="rId8"/>
                <a:stretch>
                  <a:fillRect l="-412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/>
          <p:cNvSpPr txBox="1"/>
          <p:nvPr/>
        </p:nvSpPr>
        <p:spPr>
          <a:xfrm>
            <a:off x="1554393" y="1003725"/>
            <a:ext cx="5863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Could these calculations be correct?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7626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2.59259E-6 L 0.39653 0.3588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26" y="1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36423 0.35093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212" y="175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48148E-6 L 0.20313 0.33264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56" y="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0" grpId="0"/>
      <p:bldP spid="30" grpId="1"/>
      <p:bldP spid="38" grpId="0"/>
      <p:bldP spid="38" grpId="1"/>
      <p:bldP spid="39" grpId="0"/>
      <p:bldP spid="39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1,207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434619"/>
              </p:ext>
            </p:extLst>
          </p:nvPr>
        </p:nvGraphicFramePr>
        <p:xfrm>
          <a:off x="2815887" y="982921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951061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96197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Rounded Rectangle 13"/>
          <p:cNvSpPr/>
          <p:nvPr/>
        </p:nvSpPr>
        <p:spPr>
          <a:xfrm>
            <a:off x="4853719" y="1665303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 rot="19326922">
            <a:off x="4568327" y="1625954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8159673">
            <a:off x="4430869" y="1522033"/>
            <a:ext cx="437835" cy="1724177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308196" y="337478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99910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378559" y="356684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270923" y="3373261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 rot="17617109">
            <a:off x="4263015" y="1338111"/>
            <a:ext cx="297750" cy="2081208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3317049" y="35610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34462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mph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3" grpId="0"/>
      <p:bldP spid="14" grpId="0" animBg="1"/>
      <p:bldP spid="14" grpId="1" animBg="1"/>
      <p:bldP spid="17" grpId="0" animBg="1"/>
      <p:bldP spid="17" grpId="1" animBg="1"/>
      <p:bldP spid="23" grpId="0" animBg="1"/>
      <p:bldP spid="23" grpId="1" animBg="1"/>
      <p:bldP spid="32" grpId="0"/>
      <p:bldP spid="32" grpId="1"/>
      <p:bldP spid="34" grpId="0"/>
      <p:bldP spid="36" grpId="0"/>
      <p:bldP spid="36" grpId="2"/>
      <p:bldP spid="37" grpId="0" animBg="1"/>
      <p:bldP spid="37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1,207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36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491" y="334329"/>
                <a:ext cx="2618509" cy="523220"/>
              </a:xfrm>
              <a:prstGeom prst="rect">
                <a:avLst/>
              </a:prstGeom>
              <a:blipFill>
                <a:blip r:embed="rId5"/>
                <a:stretch>
                  <a:fillRect l="-4895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8434619"/>
              </p:ext>
            </p:extLst>
          </p:nvPr>
        </p:nvGraphicFramePr>
        <p:xfrm>
          <a:off x="2815887" y="982921"/>
          <a:ext cx="2574175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4835">
                  <a:extLst>
                    <a:ext uri="{9D8B030D-6E8A-4147-A177-3AD203B41FA5}">
                      <a16:colId xmlns:a16="http://schemas.microsoft.com/office/drawing/2014/main" val="3317108372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14835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0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6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3852" y="3010289"/>
                <a:ext cx="3241963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4951061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96197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4245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14" name="Rounded Rectangle 13"/>
          <p:cNvSpPr/>
          <p:nvPr/>
        </p:nvSpPr>
        <p:spPr>
          <a:xfrm rot="2377480">
            <a:off x="4607692" y="1691567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55158" y="1678429"/>
            <a:ext cx="540327" cy="1352883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 rot="19289171">
            <a:off x="4163090" y="1654178"/>
            <a:ext cx="437835" cy="1447862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4308196" y="3374784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4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4399910" y="3067184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cxnSp>
        <p:nvCxnSpPr>
          <p:cNvPr id="35" name="Straight Connector 34"/>
          <p:cNvCxnSpPr/>
          <p:nvPr/>
        </p:nvCxnSpPr>
        <p:spPr>
          <a:xfrm>
            <a:off x="4378559" y="3566843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270923" y="3373261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 rot="18288132">
            <a:off x="3866773" y="1537846"/>
            <a:ext cx="390535" cy="1729745"/>
          </a:xfrm>
          <a:prstGeom prst="roundRect">
            <a:avLst/>
          </a:prstGeom>
          <a:noFill/>
          <a:ln w="38100">
            <a:solidFill>
              <a:schemeClr val="accent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9" name="Straight Connector 38"/>
          <p:cNvCxnSpPr/>
          <p:nvPr/>
        </p:nvCxnSpPr>
        <p:spPr>
          <a:xfrm>
            <a:off x="3317049" y="3561000"/>
            <a:ext cx="214404" cy="11103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686137" y="3754529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1,207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30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86137" y="3754529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4918222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419917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831565" y="4021407"/>
            <a:ext cx="4288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934606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cxnSp>
        <p:nvCxnSpPr>
          <p:cNvPr id="28" name="Straight Connector 27"/>
          <p:cNvCxnSpPr/>
          <p:nvPr/>
        </p:nvCxnSpPr>
        <p:spPr>
          <a:xfrm>
            <a:off x="3890827" y="4180950"/>
            <a:ext cx="226744" cy="15287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392633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885623" y="374067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4939780" y="4457702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27620" y="4460754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914599" y="4455503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400336" y="4477733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2865616" y="4483210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845750" y="5010498"/>
            <a:ext cx="365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3301" y="2467338"/>
                <a:ext cx="1276141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1787" y="3839288"/>
                <a:ext cx="1276141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44430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4" grpId="1" animBg="1"/>
      <p:bldP spid="17" grpId="0" animBg="1"/>
      <p:bldP spid="17" grpId="1" animBg="1"/>
      <p:bldP spid="23" grpId="0" animBg="1"/>
      <p:bldP spid="23" grpId="1" animBg="1"/>
      <p:bldP spid="37" grpId="0" animBg="1"/>
      <p:bldP spid="37" grpId="1" animBg="1"/>
      <p:bldP spid="22" grpId="0"/>
      <p:bldP spid="24" grpId="0"/>
      <p:bldP spid="25" grpId="0"/>
      <p:bldP spid="26" grpId="0"/>
      <p:bldP spid="26" grpId="1"/>
      <p:bldP spid="27" grpId="0"/>
      <p:bldP spid="29" grpId="0"/>
      <p:bldP spid="30" grpId="0"/>
      <p:bldP spid="38" grpId="0"/>
      <p:bldP spid="40" grpId="0"/>
      <p:bldP spid="41" grpId="0"/>
      <p:bldP spid="42" grpId="0"/>
      <p:bldP spid="43" grpId="0"/>
      <p:bldP spid="4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1674631" y="471434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Tommy gets a pack of 12 football stickers every day for 9 weeks.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084" y="481299"/>
            <a:ext cx="889073" cy="642107"/>
          </a:xfrm>
          <a:prstGeom prst="rect">
            <a:avLst/>
          </a:prstGeom>
        </p:spPr>
      </p:pic>
      <p:pic>
        <p:nvPicPr>
          <p:cNvPr id="37" name="Picture 3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939" y="1399416"/>
            <a:ext cx="874729" cy="1234582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1674631" y="1564106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gets a pack of 21 football stickers every day in August.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760">
            <a:off x="6976591" y="979771"/>
            <a:ext cx="1000688" cy="839288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1045029" y="2835803"/>
            <a:ext cx="71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gets the most stickers and by how many?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7596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1143620" y="1738138"/>
                <a:ext cx="127300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9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7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1738138"/>
                <a:ext cx="1273009" cy="461665"/>
              </a:xfrm>
              <a:prstGeom prst="rect">
                <a:avLst/>
              </a:prstGeom>
              <a:blipFill>
                <a:blip r:embed="rId5"/>
                <a:stretch>
                  <a:fillRect l="-769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2256232" y="1738138"/>
            <a:ext cx="12730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63 days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43620" y="2381682"/>
                <a:ext cx="21667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2381682"/>
                <a:ext cx="2166794" cy="461665"/>
              </a:xfrm>
              <a:prstGeom prst="rect">
                <a:avLst/>
              </a:prstGeom>
              <a:blipFill>
                <a:blip r:embed="rId6"/>
                <a:stretch>
                  <a:fillRect l="-450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143620" y="3025226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3025226"/>
                <a:ext cx="1239332" cy="461665"/>
              </a:xfrm>
              <a:prstGeom prst="rect">
                <a:avLst/>
              </a:prstGeom>
              <a:blipFill>
                <a:blip r:embed="rId7"/>
                <a:stretch>
                  <a:fillRect l="-7882" t="-10526" r="-4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195908" y="3025226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630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908" y="3025226"/>
                <a:ext cx="1239332" cy="461665"/>
              </a:xfrm>
              <a:prstGeom prst="rect">
                <a:avLst/>
              </a:prstGeom>
              <a:blipFill>
                <a:blip r:embed="rId8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143620" y="3668770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3668770"/>
                <a:ext cx="1239332" cy="461665"/>
              </a:xfrm>
              <a:prstGeom prst="rect">
                <a:avLst/>
              </a:prstGeom>
              <a:blipFill>
                <a:blip r:embed="rId9"/>
                <a:stretch>
                  <a:fillRect l="-788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2043507" y="3668762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126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43507" y="3668762"/>
                <a:ext cx="1239332" cy="461665"/>
              </a:xfrm>
              <a:prstGeom prst="rect">
                <a:avLst/>
              </a:prstGeom>
              <a:blipFill>
                <a:blip r:embed="rId10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1143620" y="4312313"/>
                <a:ext cx="2892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63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12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630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126 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4312313"/>
                <a:ext cx="2892804" cy="461665"/>
              </a:xfrm>
              <a:prstGeom prst="rect">
                <a:avLst/>
              </a:prstGeom>
              <a:blipFill>
                <a:blip r:embed="rId11"/>
                <a:stretch>
                  <a:fillRect l="-3376" t="-10526" r="-2532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892866" y="4307628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:r>
                  <a:rPr lang="en-GB" sz="2400" dirty="0">
                    <a:solidFill>
                      <a:schemeClr val="accent1"/>
                    </a:solidFill>
                  </a:rPr>
                  <a:t>756</a:t>
                </a: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2866" y="4307628"/>
                <a:ext cx="1239332" cy="461665"/>
              </a:xfrm>
              <a:prstGeom prst="rect">
                <a:avLst/>
              </a:prstGeom>
              <a:blipFill>
                <a:blip r:embed="rId14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674631" y="471434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Tommy gets a pack of 12 football stickers every day for 9 weeks.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084" y="481299"/>
            <a:ext cx="889073" cy="642107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760">
            <a:off x="6976591" y="979771"/>
            <a:ext cx="1000688" cy="8392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474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150303" y="945145"/>
            <a:ext cx="1239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756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143620" y="2643558"/>
                <a:ext cx="21667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2643558"/>
                <a:ext cx="2166794" cy="461665"/>
              </a:xfrm>
              <a:prstGeom prst="rect">
                <a:avLst/>
              </a:prstGeom>
              <a:blipFill>
                <a:blip r:embed="rId5"/>
                <a:stretch>
                  <a:fillRect l="-4507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1143620" y="3296706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20</a:t>
                </a: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3296706"/>
                <a:ext cx="1239332" cy="461665"/>
              </a:xfrm>
              <a:prstGeom prst="rect">
                <a:avLst/>
              </a:prstGeom>
              <a:blipFill>
                <a:blip r:embed="rId6"/>
                <a:stretch>
                  <a:fillRect l="-7882" t="-10526" r="-493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195909" y="3296706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620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95909" y="3296706"/>
                <a:ext cx="1239332" cy="461665"/>
              </a:xfrm>
              <a:prstGeom prst="rect">
                <a:avLst/>
              </a:prstGeom>
              <a:blipFill>
                <a:blip r:embed="rId7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143620" y="3949854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1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3949854"/>
                <a:ext cx="1239332" cy="461665"/>
              </a:xfrm>
              <a:prstGeom prst="rect">
                <a:avLst/>
              </a:prstGeom>
              <a:blipFill>
                <a:blip r:embed="rId8"/>
                <a:stretch>
                  <a:fillRect l="-788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2057364" y="3949854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31</a:t>
                </a: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7364" y="3949854"/>
                <a:ext cx="1239332" cy="461665"/>
              </a:xfrm>
              <a:prstGeom prst="rect">
                <a:avLst/>
              </a:prstGeom>
              <a:blipFill>
                <a:blip r:embed="rId9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1143620" y="4603001"/>
                <a:ext cx="289280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31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21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620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31 </a:t>
                </a:r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43620" y="4603001"/>
                <a:ext cx="2892804" cy="461665"/>
              </a:xfrm>
              <a:prstGeom prst="rect">
                <a:avLst/>
              </a:prstGeom>
              <a:blipFill>
                <a:blip r:embed="rId10"/>
                <a:stretch>
                  <a:fillRect l="-337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712754" y="4603001"/>
                <a:ext cx="12393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</a:t>
                </a:r>
                <a:r>
                  <a:rPr lang="en-GB" sz="2400" dirty="0">
                    <a:solidFill>
                      <a:schemeClr val="accent1"/>
                    </a:solidFill>
                  </a:rPr>
                  <a:t>651</a:t>
                </a:r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2754" y="4603001"/>
                <a:ext cx="1239332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TextBox 18"/>
          <p:cNvSpPr txBox="1"/>
          <p:nvPr/>
        </p:nvSpPr>
        <p:spPr>
          <a:xfrm>
            <a:off x="1674631" y="471434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Tommy gets a pack of 12 football stickers every day for 9 weeks.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084" y="481299"/>
            <a:ext cx="889073" cy="642107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939" y="1399416"/>
            <a:ext cx="874729" cy="1234582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674631" y="1564106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gets a pack of 21 football stickers every day in August.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760">
            <a:off x="6976591" y="979771"/>
            <a:ext cx="1000688" cy="8392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8743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/>
          <p:cNvSpPr txBox="1"/>
          <p:nvPr/>
        </p:nvSpPr>
        <p:spPr>
          <a:xfrm>
            <a:off x="1045029" y="2835803"/>
            <a:ext cx="71479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Who gets the most stickers and by how many?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178013" y="2132140"/>
            <a:ext cx="1239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651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45029" y="3475421"/>
            <a:ext cx="54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Tommy gets the most stickers.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1045029" y="4134908"/>
                <a:ext cx="181845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756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651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4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5029" y="4134908"/>
                <a:ext cx="1818451" cy="461665"/>
              </a:xfrm>
              <a:prstGeom prst="rect">
                <a:avLst/>
              </a:prstGeom>
              <a:blipFill>
                <a:blip r:embed="rId5"/>
                <a:stretch>
                  <a:fillRect l="-5017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2745155" y="4138906"/>
            <a:ext cx="18184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105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74631" y="471434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Tommy gets a pack of 12 football stickers every day for 9 weeks.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9084" y="481299"/>
            <a:ext cx="889073" cy="642107"/>
          </a:xfrm>
          <a:prstGeom prst="rect">
            <a:avLst/>
          </a:prstGeom>
        </p:spPr>
      </p:pic>
      <p:pic>
        <p:nvPicPr>
          <p:cNvPr id="20" name="Picture 19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2939" y="1399416"/>
            <a:ext cx="874729" cy="1234582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1674631" y="1564106"/>
            <a:ext cx="54396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gets a pack of 21 football stickers every day in August.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5760">
            <a:off x="6976591" y="979771"/>
            <a:ext cx="1000688" cy="839288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1150303" y="945145"/>
            <a:ext cx="1239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756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3663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12" grpId="0"/>
      <p:bldP spid="13" grpId="0"/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28962" y="359983"/>
            <a:ext cx="28594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is the smallest product you can make that’s also an odd number?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4482" y="5285455"/>
            <a:ext cx="747045" cy="747045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727326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372600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08321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444042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479763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515484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847249"/>
              </p:ext>
            </p:extLst>
          </p:nvPr>
        </p:nvGraphicFramePr>
        <p:xfrm>
          <a:off x="3247499" y="1720198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TextBox 33"/>
          <p:cNvSpPr txBox="1"/>
          <p:nvPr/>
        </p:nvSpPr>
        <p:spPr>
          <a:xfrm>
            <a:off x="5022336" y="313981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62614" y="31384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22276" y="313232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53432" y="24513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522547" y="2255149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odd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odd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odd</a:t>
                </a: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2547" y="2255149"/>
                <a:ext cx="2859459" cy="461665"/>
              </a:xfrm>
              <a:prstGeom prst="rect">
                <a:avLst/>
              </a:prstGeom>
              <a:blipFill>
                <a:blip r:embed="rId8"/>
                <a:stretch>
                  <a:fillRect l="-341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5504996" y="2859503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odd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even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even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4996" y="2859503"/>
                <a:ext cx="2859459" cy="461665"/>
              </a:xfrm>
              <a:prstGeom prst="rect">
                <a:avLst/>
              </a:prstGeom>
              <a:blipFill>
                <a:blip r:embed="rId9"/>
                <a:stretch>
                  <a:fillRect l="-31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504995" y="3495704"/>
                <a:ext cx="285945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even</a:t>
                </a:r>
                <a14:m>
                  <m:oMath xmlns:m="http://schemas.openxmlformats.org/officeDocument/2006/math">
                    <m:r>
                      <a:rPr lang="en-GB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/>
                  <a:t> even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even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04995" y="3495704"/>
                <a:ext cx="2859459" cy="461665"/>
              </a:xfrm>
              <a:prstGeom prst="rect">
                <a:avLst/>
              </a:prstGeom>
              <a:blipFill>
                <a:blip r:embed="rId10"/>
                <a:stretch>
                  <a:fillRect l="-3198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Multiply 2"/>
          <p:cNvSpPr/>
          <p:nvPr/>
        </p:nvSpPr>
        <p:spPr>
          <a:xfrm>
            <a:off x="3472734" y="45006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Multiply 45"/>
          <p:cNvSpPr/>
          <p:nvPr/>
        </p:nvSpPr>
        <p:spPr>
          <a:xfrm>
            <a:off x="5489324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Multiply 46"/>
          <p:cNvSpPr/>
          <p:nvPr/>
        </p:nvSpPr>
        <p:spPr>
          <a:xfrm>
            <a:off x="4453603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3902807" y="2454521"/>
            <a:ext cx="408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869564" y="24599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9" name="TextBox 48"/>
          <p:cNvSpPr txBox="1"/>
          <p:nvPr/>
        </p:nvSpPr>
        <p:spPr>
          <a:xfrm>
            <a:off x="4437027" y="24567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0" name="TextBox 49"/>
          <p:cNvSpPr txBox="1"/>
          <p:nvPr/>
        </p:nvSpPr>
        <p:spPr>
          <a:xfrm>
            <a:off x="4998819" y="2456698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1" name="TextBox 50"/>
          <p:cNvSpPr txBox="1"/>
          <p:nvPr/>
        </p:nvSpPr>
        <p:spPr>
          <a:xfrm>
            <a:off x="4437027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2" name="TextBox 51"/>
          <p:cNvSpPr txBox="1"/>
          <p:nvPr/>
        </p:nvSpPr>
        <p:spPr>
          <a:xfrm>
            <a:off x="4998819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352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00469 -0.10325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1"/>
      <p:bldP spid="2" grpId="0" animBg="1"/>
      <p:bldP spid="22" grpId="0" animBg="1"/>
      <p:bldP spid="23" grpId="0" animBg="1"/>
      <p:bldP spid="34" grpId="0"/>
      <p:bldP spid="39" grpId="0"/>
      <p:bldP spid="41" grpId="0"/>
      <p:bldP spid="41" grpId="1"/>
      <p:bldP spid="42" grpId="0"/>
      <p:bldP spid="43" grpId="0"/>
      <p:bldP spid="43" grpId="1"/>
      <p:bldP spid="44" grpId="0"/>
      <p:bldP spid="44" grpId="1"/>
      <p:bldP spid="45" grpId="0"/>
      <p:bldP spid="45" grpId="1"/>
      <p:bldP spid="3" grpId="0" animBg="1"/>
      <p:bldP spid="46" grpId="0" animBg="1"/>
      <p:bldP spid="47" grpId="0" animBg="1"/>
      <p:bldP spid="48" grpId="0"/>
      <p:bldP spid="5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528962" y="359983"/>
            <a:ext cx="28594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What is the smallest product you can make that’s also an odd number?</a:t>
            </a:r>
          </a:p>
        </p:txBody>
      </p:sp>
      <p:sp>
        <p:nvSpPr>
          <p:cNvPr id="2" name="Rounded Rectangle 1"/>
          <p:cNvSpPr/>
          <p:nvPr/>
        </p:nvSpPr>
        <p:spPr>
          <a:xfrm>
            <a:off x="3372600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08321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5444042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7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6479763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3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7515484" y="433225"/>
            <a:ext cx="613955" cy="966652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6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141776"/>
              </p:ext>
            </p:extLst>
          </p:nvPr>
        </p:nvGraphicFramePr>
        <p:xfrm>
          <a:off x="3247499" y="1720198"/>
          <a:ext cx="2273728" cy="41356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68432">
                  <a:extLst>
                    <a:ext uri="{9D8B030D-6E8A-4147-A177-3AD203B41FA5}">
                      <a16:colId xmlns:a16="http://schemas.microsoft.com/office/drawing/2014/main" val="2503118494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68432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689279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2809147"/>
                  </a:ext>
                </a:extLst>
              </a:tr>
              <a:tr h="689279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2851082"/>
                  </a:ext>
                </a:extLst>
              </a:tr>
            </a:tbl>
          </a:graphicData>
        </a:graphic>
      </p:graphicFrame>
      <p:sp>
        <p:nvSpPr>
          <p:cNvPr id="34" name="TextBox 33"/>
          <p:cNvSpPr txBox="1"/>
          <p:nvPr/>
        </p:nvSpPr>
        <p:spPr>
          <a:xfrm>
            <a:off x="5022336" y="3139817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462614" y="313842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2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049230" y="244376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4453432" y="2451318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6</a:t>
            </a:r>
          </a:p>
        </p:txBody>
      </p:sp>
      <p:sp>
        <p:nvSpPr>
          <p:cNvPr id="3" name="Multiply 2"/>
          <p:cNvSpPr/>
          <p:nvPr/>
        </p:nvSpPr>
        <p:spPr>
          <a:xfrm>
            <a:off x="3472734" y="45006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Multiply 45"/>
          <p:cNvSpPr/>
          <p:nvPr/>
        </p:nvSpPr>
        <p:spPr>
          <a:xfrm>
            <a:off x="5489324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Multiply 46"/>
          <p:cNvSpPr/>
          <p:nvPr/>
        </p:nvSpPr>
        <p:spPr>
          <a:xfrm>
            <a:off x="4453603" y="417668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Box 47"/>
          <p:cNvSpPr txBox="1"/>
          <p:nvPr/>
        </p:nvSpPr>
        <p:spPr>
          <a:xfrm>
            <a:off x="3902807" y="2454521"/>
            <a:ext cx="4087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33" name="Multiply 32"/>
          <p:cNvSpPr/>
          <p:nvPr/>
        </p:nvSpPr>
        <p:spPr>
          <a:xfrm>
            <a:off x="6518757" y="450060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Multiply 34"/>
          <p:cNvSpPr/>
          <p:nvPr/>
        </p:nvSpPr>
        <p:spPr>
          <a:xfrm>
            <a:off x="7584460" y="412017"/>
            <a:ext cx="476003" cy="915496"/>
          </a:xfrm>
          <a:prstGeom prst="mathMultiply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5056967" y="3880433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4482105" y="3880432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3902867" y="388338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8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342839" y="3880431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063317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4474600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4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3909217" y="4480081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3349189" y="4480081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5063317" y="5163546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4488455" y="5163545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7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3909217" y="5166499"/>
            <a:ext cx="4288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1</a:t>
            </a:r>
          </a:p>
        </p:txBody>
      </p:sp>
      <p:sp>
        <p:nvSpPr>
          <p:cNvPr id="62" name="TextBox 61"/>
          <p:cNvSpPr txBox="1"/>
          <p:nvPr/>
        </p:nvSpPr>
        <p:spPr>
          <a:xfrm>
            <a:off x="3335334" y="5163544"/>
            <a:ext cx="466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Box 62"/>
              <p:cNvSpPr txBox="1"/>
              <p:nvPr/>
            </p:nvSpPr>
            <p:spPr>
              <a:xfrm>
                <a:off x="5521227" y="388338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367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3" name="TextBox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21227" y="3883386"/>
                <a:ext cx="3241963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5533512" y="4627626"/>
                <a:ext cx="324196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(</m:t>
                    </m:r>
                  </m:oMath>
                </a14:m>
                <a:r>
                  <a:rPr lang="en-GB" sz="3200" dirty="0"/>
                  <a:t>367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20</a:t>
                </a:r>
                <a14:m>
                  <m:oMath xmlns:m="http://schemas.openxmlformats.org/officeDocument/2006/math">
                    <m:r>
                      <a:rPr lang="en-GB" sz="3200" b="0" i="1" dirty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GB" sz="3200" dirty="0"/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33512" y="4627626"/>
                <a:ext cx="3241963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5" name="Picture 6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24482" y="5285455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727326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3869564" y="24599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5" name="TextBox 44"/>
          <p:cNvSpPr txBox="1"/>
          <p:nvPr/>
        </p:nvSpPr>
        <p:spPr>
          <a:xfrm>
            <a:off x="4437027" y="2456700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7" name="TextBox 66"/>
          <p:cNvSpPr txBox="1"/>
          <p:nvPr/>
        </p:nvSpPr>
        <p:spPr>
          <a:xfrm>
            <a:off x="4998819" y="2456698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8" name="TextBox 67"/>
          <p:cNvSpPr txBox="1"/>
          <p:nvPr/>
        </p:nvSpPr>
        <p:spPr>
          <a:xfrm>
            <a:off x="4437027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69" name="TextBox 68"/>
          <p:cNvSpPr txBox="1"/>
          <p:nvPr/>
        </p:nvSpPr>
        <p:spPr>
          <a:xfrm>
            <a:off x="4998819" y="3141761"/>
            <a:ext cx="470263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dirty="0"/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50830" y="3185290"/>
                <a:ext cx="1276141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316" y="4557240"/>
                <a:ext cx="1276141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05572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0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6" grpId="0"/>
      <p:bldP spid="6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2B62278-BB9B-494C-8BF4-DDB27FDEA9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76" y="1714500"/>
            <a:ext cx="2371724" cy="39147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1571FD0-7949-4A85-942E-2DC653FE7F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973" y="877396"/>
            <a:ext cx="3043805" cy="58308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4966C28-BD8E-4747-ADE6-05B7350B2A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1225" y="1128189"/>
            <a:ext cx="2947564" cy="532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793910-F6CF-4386-86B1-B148EF4A7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"/>
            <a:ext cx="9144000" cy="6858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AD3916-4A71-49B9-86E3-E851923278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642" y="1012650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7793910-F6CF-4386-86B1-B148EF4A75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28"/>
            <a:ext cx="9144000" cy="685800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BAD3916-4A71-49B9-86E3-E851923278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59642" y="1012650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CA65B9D-C5C3-45AA-A820-94649E6EDE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8634"/>
            <a:ext cx="9144000" cy="6700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2|6.5|5.7|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8|12.7|0.9|2.9|8.6|1.1|0.7|0.9|0.7|0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1.5|2.8|8.1|2.6|9.5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7|4.7|8.3|2.7|2.4|0.5|8.9|0.8|2.3|1.4|0.5|6.2|3|2.6|1.1|5.6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5.5|5.7|4.6|2.1|2.2|0.5|4.9|2.5|1.4|1|0.9|6.1|2.3|0.4|4.9|1.7|6.6|1.4|1.4|0.9|0.7|0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7.1|12.3|1.2|12|1.4|4.8|3.6|2.8|9.8|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8|2.4|6.7|7|3|2.3|3.4|3|8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|3.5|3|2|2.4|1.7|7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4.3|7|3.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3|18|6.1|6.7|13.2|9|2.2|10.4|0.8|6.3|9.9|4|6.7|2.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0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1648711-1057-40DC-B69E-0D3F2A10A2B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purl.org/dc/terms/"/>
    <ds:schemaRef ds:uri="522d4c35-b548-4432-90ae-af4376e1c4b4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9515</TotalTime>
  <Words>532</Words>
  <Application>Microsoft Office PowerPoint</Application>
  <PresentationFormat>On-screen Show (4:3)</PresentationFormat>
  <Paragraphs>201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6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341</cp:revision>
  <dcterms:created xsi:type="dcterms:W3CDTF">2019-07-05T11:02:13Z</dcterms:created>
  <dcterms:modified xsi:type="dcterms:W3CDTF">2021-09-30T19:17:14Z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