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theme/theme7.xml" ContentType="application/vnd.openxmlformats-officedocument.theme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theme/theme10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50" r:id="rId10"/>
    <p:sldMasterId id="2147483652" r:id="rId11"/>
    <p:sldMasterId id="2147483654" r:id="rId12"/>
    <p:sldMasterId id="2147483666" r:id="rId13"/>
    <p:sldMasterId id="2147483681" r:id="rId14"/>
  </p:sldMasterIdLst>
  <p:notesMasterIdLst>
    <p:notesMasterId r:id="rId45"/>
  </p:notesMasterIdLst>
  <p:sldIdLst>
    <p:sldId id="310" r:id="rId15"/>
    <p:sldId id="297" r:id="rId16"/>
    <p:sldId id="304" r:id="rId17"/>
    <p:sldId id="306" r:id="rId18"/>
    <p:sldId id="298" r:id="rId19"/>
    <p:sldId id="326" r:id="rId20"/>
    <p:sldId id="309" r:id="rId21"/>
    <p:sldId id="291" r:id="rId22"/>
    <p:sldId id="308" r:id="rId23"/>
    <p:sldId id="305" r:id="rId24"/>
    <p:sldId id="293" r:id="rId25"/>
    <p:sldId id="311" r:id="rId26"/>
    <p:sldId id="312" r:id="rId27"/>
    <p:sldId id="325" r:id="rId28"/>
    <p:sldId id="313" r:id="rId29"/>
    <p:sldId id="324" r:id="rId30"/>
    <p:sldId id="329" r:id="rId31"/>
    <p:sldId id="330" r:id="rId32"/>
    <p:sldId id="315" r:id="rId33"/>
    <p:sldId id="316" r:id="rId34"/>
    <p:sldId id="331" r:id="rId35"/>
    <p:sldId id="262" r:id="rId36"/>
    <p:sldId id="318" r:id="rId37"/>
    <p:sldId id="319" r:id="rId38"/>
    <p:sldId id="283" r:id="rId39"/>
    <p:sldId id="320" r:id="rId40"/>
    <p:sldId id="328" r:id="rId41"/>
    <p:sldId id="332" r:id="rId42"/>
    <p:sldId id="323" r:id="rId43"/>
    <p:sldId id="321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97" autoAdjust="0"/>
    <p:restoredTop sz="94694"/>
  </p:normalViewPr>
  <p:slideViewPr>
    <p:cSldViewPr snapToGrid="0" snapToObjects="1">
      <p:cViewPr>
        <p:scale>
          <a:sx n="125" d="100"/>
          <a:sy n="125" d="100"/>
        </p:scale>
        <p:origin x="9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3" Type="http://schemas.openxmlformats.org/officeDocument/2006/relationships/customXml" Target="../customXml/item3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658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441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9972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034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126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043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3704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51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6031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006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2331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5219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2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5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323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5" r:id="rId2"/>
    <p:sldLayoutId id="2147483686" r:id="rId3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88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64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5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0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20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95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2198607" TargetMode="Externa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2198607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2198607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2198607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LO: To round to the nearest 100.</a:t>
            </a:r>
          </a:p>
          <a:p>
            <a:r>
              <a:rPr lang="en-GB" sz="4400" u="sng" dirty="0" smtClean="0"/>
              <a:t>C: To know and use number. </a:t>
            </a:r>
            <a:endParaRPr lang="en-GB" sz="44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140178" y="462844"/>
            <a:ext cx="957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51556" y="4450687"/>
            <a:ext cx="72628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the 1</a:t>
            </a:r>
            <a:r>
              <a:rPr lang="en-GB" baseline="30000" dirty="0" smtClean="0"/>
              <a:t>st</a:t>
            </a:r>
            <a:r>
              <a:rPr lang="en-GB" dirty="0" smtClean="0"/>
              <a:t> part of the video until it asks you to pause then complete the </a:t>
            </a:r>
          </a:p>
          <a:p>
            <a:r>
              <a:rPr lang="en-GB" dirty="0" smtClean="0"/>
              <a:t>Work on this PowerPoint.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vimeo.com/452198607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56918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100, 200, ___ , 400, 500, 600,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78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blipFill>
                <a:blip r:embed="rId3"/>
                <a:stretch>
                  <a:fillRect l="-1807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874" y="2913697"/>
            <a:ext cx="2324100" cy="17240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03535" y="2584605"/>
            <a:ext cx="2976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warm our brains!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6099" y="4934557"/>
            <a:ext cx="2047875" cy="16954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1"/>
    </mc:Choice>
    <mc:Fallback xmlns="">
      <p:transition spd="slow" advTm="506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100, 200, ___ , 400, 500, 600,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78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blipFill>
                <a:blip r:embed="rId3"/>
                <a:stretch>
                  <a:fillRect l="-1807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503984" y="351396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76613" y="351396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700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62581" y="365044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800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86720" y="1619415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86720" y="2903531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22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81470" y="418990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55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231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92"/>
    </mc:Choice>
    <mc:Fallback xmlns="">
      <p:transition spd="slow" advTm="51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423" y="1557868"/>
            <a:ext cx="4132039" cy="3165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91" y="3425383"/>
            <a:ext cx="69532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04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762655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759366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Round to the nearest 10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791961" y="3342540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Round to the nearest 100</a:t>
            </a:r>
            <a:endParaRPr lang="en-GB" sz="2800" dirty="0"/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283104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3937749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1 </a:t>
            </a:r>
          </a:p>
          <a:p>
            <a:pPr algn="ctr"/>
            <a:r>
              <a:rPr lang="en-GB" sz="2000" dirty="0" smtClean="0"/>
              <a:t>ten</a:t>
            </a:r>
            <a:endParaRPr lang="en-GB" sz="2000" dirty="0"/>
          </a:p>
        </p:txBody>
      </p:sp>
      <p:sp>
        <p:nvSpPr>
          <p:cNvPr id="89" name="TextBox 88"/>
          <p:cNvSpPr txBox="1"/>
          <p:nvPr/>
        </p:nvSpPr>
        <p:spPr>
          <a:xfrm>
            <a:off x="1827150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2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1" name="TextBox 90"/>
          <p:cNvSpPr txBox="1"/>
          <p:nvPr/>
        </p:nvSpPr>
        <p:spPr>
          <a:xfrm>
            <a:off x="2496447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3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3" name="TextBox 92"/>
          <p:cNvSpPr txBox="1"/>
          <p:nvPr/>
        </p:nvSpPr>
        <p:spPr>
          <a:xfrm>
            <a:off x="3165744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4</a:t>
            </a:r>
            <a:r>
              <a:rPr lang="en-GB" sz="2000" dirty="0" smtClean="0"/>
              <a:t>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5" name="Right Arrow 94"/>
          <p:cNvSpPr/>
          <p:nvPr/>
        </p:nvSpPr>
        <p:spPr>
          <a:xfrm flipH="1">
            <a:off x="791961" y="5155045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3835041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5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9" name="TextBox 98"/>
          <p:cNvSpPr txBox="1"/>
          <p:nvPr/>
        </p:nvSpPr>
        <p:spPr>
          <a:xfrm>
            <a:off x="4504338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6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5173635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7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58429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8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5122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9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7" name="Right Arrow 106"/>
          <p:cNvSpPr/>
          <p:nvPr/>
        </p:nvSpPr>
        <p:spPr>
          <a:xfrm>
            <a:off x="4159079" y="512774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1284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>
            <a:off x="4180673" y="2626491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TextBox 109"/>
          <p:cNvSpPr txBox="1"/>
          <p:nvPr/>
        </p:nvSpPr>
        <p:spPr>
          <a:xfrm>
            <a:off x="1243037" y="1407196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1 </a:t>
            </a:r>
          </a:p>
          <a:p>
            <a:pPr algn="ctr"/>
            <a:r>
              <a:rPr lang="en-GB" sz="2000" dirty="0" smtClean="0"/>
              <a:t>one</a:t>
            </a:r>
            <a:endParaRPr lang="en-GB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801727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2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2471024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3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3" name="TextBox 112"/>
          <p:cNvSpPr txBox="1"/>
          <p:nvPr/>
        </p:nvSpPr>
        <p:spPr>
          <a:xfrm>
            <a:off x="3140321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4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4" name="TextBox 113"/>
          <p:cNvSpPr txBox="1"/>
          <p:nvPr/>
        </p:nvSpPr>
        <p:spPr>
          <a:xfrm>
            <a:off x="3809618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5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5" name="TextBox 114"/>
          <p:cNvSpPr txBox="1"/>
          <p:nvPr/>
        </p:nvSpPr>
        <p:spPr>
          <a:xfrm>
            <a:off x="4478915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6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5148212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7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7" name="TextBox 116"/>
          <p:cNvSpPr txBox="1"/>
          <p:nvPr/>
        </p:nvSpPr>
        <p:spPr>
          <a:xfrm>
            <a:off x="58175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8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8" name="TextBox 117"/>
          <p:cNvSpPr txBox="1"/>
          <p:nvPr/>
        </p:nvSpPr>
        <p:spPr>
          <a:xfrm>
            <a:off x="64868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9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864310" y="5563918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482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3582547" y="5563918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713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5537398" y="5569400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859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621891" y="1407196"/>
            <a:ext cx="683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  <a:r>
              <a:rPr lang="en-GB" sz="2400" dirty="0" smtClean="0"/>
              <a:t>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647314" y="3937749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  <a:r>
              <a:rPr lang="en-GB" sz="2400" dirty="0" smtClean="0"/>
              <a:t>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261224" y="6352114"/>
            <a:ext cx="4236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Let’s talk through these numbers as a class.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52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83"/>
    </mc:Choice>
    <mc:Fallback xmlns="">
      <p:transition spd="slow" advTm="102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3" grpId="0"/>
      <p:bldP spid="31" grpId="0"/>
      <p:bldP spid="32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7552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  <p:sp>
        <p:nvSpPr>
          <p:cNvPr id="66" name="TextBox 65"/>
          <p:cNvSpPr txBox="1"/>
          <p:nvPr/>
        </p:nvSpPr>
        <p:spPr>
          <a:xfrm>
            <a:off x="7629288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200</a:t>
            </a:r>
            <a:endParaRPr lang="en-GB" sz="2400" dirty="0"/>
          </a:p>
        </p:txBody>
      </p:sp>
      <p:sp>
        <p:nvSpPr>
          <p:cNvPr id="67" name="TextBox 66"/>
          <p:cNvSpPr txBox="1"/>
          <p:nvPr/>
        </p:nvSpPr>
        <p:spPr>
          <a:xfrm>
            <a:off x="123533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110</a:t>
            </a:r>
            <a:endParaRPr lang="en-GB" sz="2400" dirty="0"/>
          </a:p>
        </p:txBody>
      </p:sp>
      <p:sp>
        <p:nvSpPr>
          <p:cNvPr id="68" name="TextBox 67"/>
          <p:cNvSpPr txBox="1"/>
          <p:nvPr/>
        </p:nvSpPr>
        <p:spPr>
          <a:xfrm>
            <a:off x="195340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120</a:t>
            </a:r>
            <a:endParaRPr lang="en-GB" sz="2400" dirty="0"/>
          </a:p>
        </p:txBody>
      </p:sp>
      <p:sp>
        <p:nvSpPr>
          <p:cNvPr id="69" name="TextBox 68"/>
          <p:cNvSpPr txBox="1"/>
          <p:nvPr/>
        </p:nvSpPr>
        <p:spPr>
          <a:xfrm>
            <a:off x="26747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13</a:t>
            </a:r>
            <a:r>
              <a:rPr lang="en-GB" sz="2400" dirty="0"/>
              <a:t>0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86283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</a:t>
            </a:r>
            <a:endParaRPr lang="en-GB" sz="2400" dirty="0"/>
          </a:p>
        </p:txBody>
      </p:sp>
      <p:sp>
        <p:nvSpPr>
          <p:cNvPr id="71" name="TextBox 70"/>
          <p:cNvSpPr txBox="1"/>
          <p:nvPr/>
        </p:nvSpPr>
        <p:spPr>
          <a:xfrm>
            <a:off x="411151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150</a:t>
            </a:r>
            <a:endParaRPr lang="en-GB" sz="2400" dirty="0"/>
          </a:p>
        </p:txBody>
      </p:sp>
      <p:sp>
        <p:nvSpPr>
          <p:cNvPr id="72" name="TextBox 71"/>
          <p:cNvSpPr txBox="1"/>
          <p:nvPr/>
        </p:nvSpPr>
        <p:spPr>
          <a:xfrm>
            <a:off x="485097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160</a:t>
            </a:r>
            <a:endParaRPr lang="en-GB" sz="2400" dirty="0"/>
          </a:p>
        </p:txBody>
      </p:sp>
      <p:sp>
        <p:nvSpPr>
          <p:cNvPr id="73" name="TextBox 72"/>
          <p:cNvSpPr txBox="1"/>
          <p:nvPr/>
        </p:nvSpPr>
        <p:spPr>
          <a:xfrm>
            <a:off x="554773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170</a:t>
            </a:r>
            <a:endParaRPr lang="en-GB" sz="2400" dirty="0"/>
          </a:p>
        </p:txBody>
      </p:sp>
      <p:sp>
        <p:nvSpPr>
          <p:cNvPr id="74" name="TextBox 73"/>
          <p:cNvSpPr txBox="1"/>
          <p:nvPr/>
        </p:nvSpPr>
        <p:spPr>
          <a:xfrm>
            <a:off x="628719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180</a:t>
            </a:r>
            <a:endParaRPr lang="en-GB" sz="2400" dirty="0"/>
          </a:p>
        </p:txBody>
      </p:sp>
      <p:sp>
        <p:nvSpPr>
          <p:cNvPr id="75" name="TextBox 74"/>
          <p:cNvSpPr txBox="1"/>
          <p:nvPr/>
        </p:nvSpPr>
        <p:spPr>
          <a:xfrm>
            <a:off x="69845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190</a:t>
            </a:r>
            <a:endParaRPr lang="en-GB" sz="24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130 to the nearest 100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98917" y="218319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362480" y="4785138"/>
            <a:ext cx="46737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i="1" u="sng" dirty="0" smtClean="0"/>
              <a:t>130</a:t>
            </a:r>
            <a:r>
              <a:rPr lang="en-GB" sz="2400" b="1" i="1" dirty="0" smtClean="0"/>
              <a:t> is between 100 and 200. </a:t>
            </a:r>
          </a:p>
          <a:p>
            <a:r>
              <a:rPr lang="en-GB" sz="2400" b="1" i="1" dirty="0" smtClean="0"/>
              <a:t>The previous multiple of 100 is 100.</a:t>
            </a:r>
          </a:p>
          <a:p>
            <a:r>
              <a:rPr lang="en-GB" sz="2400" b="1" i="1" dirty="0" smtClean="0"/>
              <a:t>The next multiple of 100 is 200.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081" y="4456614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13"/>
    </mc:Choice>
    <mc:Fallback xmlns="">
      <p:transition spd="slow" advTm="62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667512" y="90444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130 to the nearest 100</a:t>
            </a:r>
          </a:p>
        </p:txBody>
      </p:sp>
      <p:sp>
        <p:nvSpPr>
          <p:cNvPr id="77" name="Oval 76"/>
          <p:cNvSpPr/>
          <p:nvPr/>
        </p:nvSpPr>
        <p:spPr>
          <a:xfrm>
            <a:off x="2744031" y="3548982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67114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5283971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90" name="TextBox 89"/>
          <p:cNvSpPr txBox="1"/>
          <p:nvPr/>
        </p:nvSpPr>
        <p:spPr>
          <a:xfrm>
            <a:off x="667512" y="4560384"/>
            <a:ext cx="63170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130 is closer to 100 than 200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7511" y="528275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130 rounded to the nearest 100 is 100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552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7629288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200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23533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110</a:t>
            </a:r>
            <a:endParaRPr lang="en-GB" sz="2400" dirty="0"/>
          </a:p>
        </p:txBody>
      </p:sp>
      <p:sp>
        <p:nvSpPr>
          <p:cNvPr id="46" name="TextBox 45"/>
          <p:cNvSpPr txBox="1"/>
          <p:nvPr/>
        </p:nvSpPr>
        <p:spPr>
          <a:xfrm>
            <a:off x="195340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120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26747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13</a:t>
            </a:r>
            <a:r>
              <a:rPr lang="en-GB" sz="2400" dirty="0"/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386283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411151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150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485097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160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54773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170</a:t>
            </a:r>
            <a:endParaRPr lang="en-GB" sz="2400" dirty="0"/>
          </a:p>
        </p:txBody>
      </p:sp>
      <p:sp>
        <p:nvSpPr>
          <p:cNvPr id="92" name="TextBox 91"/>
          <p:cNvSpPr txBox="1"/>
          <p:nvPr/>
        </p:nvSpPr>
        <p:spPr>
          <a:xfrm>
            <a:off x="628719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180</a:t>
            </a:r>
            <a:endParaRPr lang="en-GB" sz="2400" dirty="0"/>
          </a:p>
        </p:txBody>
      </p:sp>
      <p:sp>
        <p:nvSpPr>
          <p:cNvPr id="93" name="TextBox 92"/>
          <p:cNvSpPr txBox="1"/>
          <p:nvPr/>
        </p:nvSpPr>
        <p:spPr>
          <a:xfrm>
            <a:off x="69845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190</a:t>
            </a:r>
            <a:endParaRPr lang="en-GB" sz="2400" dirty="0"/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29" y="4354071"/>
            <a:ext cx="695325" cy="1857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785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00"/>
    </mc:Choice>
    <mc:Fallback xmlns="">
      <p:transition spd="slow" advTm="57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Straight Connector 121"/>
          <p:cNvCxnSpPr/>
          <p:nvPr/>
        </p:nvCxnSpPr>
        <p:spPr>
          <a:xfrm>
            <a:off x="899154" y="3180037"/>
            <a:ext cx="6964054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>
            <a:off x="899154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>
            <a:off x="7870585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>
            <a:off x="1596297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>
            <a:off x="2293439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>
            <a:off x="2990582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3687725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>
            <a:off x="4384868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5082010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5779153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>
            <a:off x="6476296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>
            <a:off x="7173439" y="2897685"/>
            <a:ext cx="0" cy="59792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598553" y="34769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  <p:sp>
        <p:nvSpPr>
          <p:cNvPr id="135" name="TextBox 134"/>
          <p:cNvSpPr txBox="1"/>
          <p:nvPr/>
        </p:nvSpPr>
        <p:spPr>
          <a:xfrm>
            <a:off x="7573135" y="34769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200</a:t>
            </a:r>
            <a:endParaRPr lang="en-GB" sz="2400" dirty="0"/>
          </a:p>
        </p:txBody>
      </p:sp>
      <p:sp>
        <p:nvSpPr>
          <p:cNvPr id="136" name="TextBox 135"/>
          <p:cNvSpPr txBox="1"/>
          <p:nvPr/>
        </p:nvSpPr>
        <p:spPr>
          <a:xfrm>
            <a:off x="3154476" y="350705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138</a:t>
            </a:r>
            <a:endParaRPr lang="en-GB" sz="2400" dirty="0"/>
          </a:p>
        </p:txBody>
      </p:sp>
      <p:sp>
        <p:nvSpPr>
          <p:cNvPr id="139" name="TextBox 138"/>
          <p:cNvSpPr txBox="1"/>
          <p:nvPr/>
        </p:nvSpPr>
        <p:spPr>
          <a:xfrm>
            <a:off x="1785302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38</a:t>
            </a:r>
            <a:endParaRPr lang="en-GB" sz="2400" dirty="0"/>
          </a:p>
        </p:txBody>
      </p:sp>
      <p:sp>
        <p:nvSpPr>
          <p:cNvPr id="140" name="TextBox 139"/>
          <p:cNvSpPr txBox="1"/>
          <p:nvPr/>
        </p:nvSpPr>
        <p:spPr>
          <a:xfrm>
            <a:off x="5281338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62</a:t>
            </a:r>
            <a:endParaRPr lang="en-GB" sz="2400" dirty="0"/>
          </a:p>
        </p:txBody>
      </p:sp>
      <p:sp>
        <p:nvSpPr>
          <p:cNvPr id="141" name="TextBox 140"/>
          <p:cNvSpPr txBox="1"/>
          <p:nvPr/>
        </p:nvSpPr>
        <p:spPr>
          <a:xfrm>
            <a:off x="667511" y="1029861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Round 138 to the nearest 100</a:t>
            </a:r>
          </a:p>
        </p:txBody>
      </p:sp>
      <p:cxnSp>
        <p:nvCxnSpPr>
          <p:cNvPr id="142" name="Straight Connector 141"/>
          <p:cNvCxnSpPr/>
          <p:nvPr/>
        </p:nvCxnSpPr>
        <p:spPr>
          <a:xfrm>
            <a:off x="3489599" y="2907888"/>
            <a:ext cx="0" cy="577516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138 is closer to 100 than 200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667512" y="528275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138 rounded to the nearest 100 is 100</a:t>
            </a:r>
          </a:p>
        </p:txBody>
      </p:sp>
      <p:sp>
        <p:nvSpPr>
          <p:cNvPr id="27" name="Right Bracket 26"/>
          <p:cNvSpPr/>
          <p:nvPr/>
        </p:nvSpPr>
        <p:spPr>
          <a:xfrm rot="16200000">
            <a:off x="5510412" y="478138"/>
            <a:ext cx="360000" cy="4345596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Right Bracket 27"/>
          <p:cNvSpPr/>
          <p:nvPr/>
        </p:nvSpPr>
        <p:spPr>
          <a:xfrm rot="5400000" flipH="1">
            <a:off x="2014376" y="1355713"/>
            <a:ext cx="360000" cy="2590445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513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97"/>
    </mc:Choice>
    <mc:Fallback xmlns="">
      <p:transition spd="slow" advTm="113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5" grpId="0"/>
      <p:bldP spid="136" grpId="0"/>
      <p:bldP spid="139" grpId="0"/>
      <p:bldP spid="140" grpId="0"/>
      <p:bldP spid="143" grpId="0"/>
      <p:bldP spid="144" grpId="0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on the work sheet for </a:t>
            </a:r>
            <a:r>
              <a:rPr lang="en-GB" dirty="0" smtClean="0"/>
              <a:t>Monday from our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75"/>
    </mc:Choice>
    <mc:Fallback xmlns="">
      <p:transition spd="slow" advTm="807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5512" y="1031522"/>
            <a:ext cx="2867025" cy="1295400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1761067" y="236502"/>
            <a:ext cx="3048000" cy="329184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/>
          <a:stretch>
            <a:fillRect/>
          </a:stretch>
        </p:blipFill>
        <p:spPr>
          <a:xfrm>
            <a:off x="1532467" y="3971748"/>
            <a:ext cx="3505200" cy="27527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073" y="4719460"/>
            <a:ext cx="2781300" cy="12573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94489" y="3200025"/>
            <a:ext cx="3088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Talk </a:t>
            </a:r>
            <a:r>
              <a:rPr lang="en-GB" dirty="0" smtClean="0">
                <a:solidFill>
                  <a:srgbClr val="FF0000"/>
                </a:solidFill>
              </a:rPr>
              <a:t>through answers with an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Adult.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9893" y="292947"/>
            <a:ext cx="972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Answers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32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75"/>
    </mc:Choice>
    <mc:Fallback xmlns="">
      <p:transition spd="slow" advTm="807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LO: To round to the nearest 100.</a:t>
            </a:r>
          </a:p>
          <a:p>
            <a:r>
              <a:rPr lang="en-GB" sz="4400" u="sng" dirty="0" smtClean="0"/>
              <a:t>C: To know and use number. </a:t>
            </a:r>
            <a:endParaRPr lang="en-GB" sz="44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140178" y="462844"/>
            <a:ext cx="941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51556" y="4450687"/>
            <a:ext cx="75175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Re-watch the 1</a:t>
            </a:r>
            <a:r>
              <a:rPr lang="en-GB" baseline="30000" dirty="0" smtClean="0"/>
              <a:t>st</a:t>
            </a:r>
            <a:r>
              <a:rPr lang="en-GB" dirty="0" smtClean="0"/>
              <a:t> part of the video until it asks you to pause then complete the </a:t>
            </a:r>
          </a:p>
          <a:p>
            <a:r>
              <a:rPr lang="en-GB" dirty="0"/>
              <a:t>w</a:t>
            </a:r>
            <a:r>
              <a:rPr lang="en-GB" dirty="0" smtClean="0"/>
              <a:t>ork on this PowerPoint.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vimeo.com/452198607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9862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00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762655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759366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Round to the nearest 10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791961" y="3342540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Round to the nearest 100</a:t>
            </a:r>
            <a:endParaRPr lang="en-GB" sz="2800" dirty="0"/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283104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3937749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1 </a:t>
            </a:r>
          </a:p>
          <a:p>
            <a:pPr algn="ctr"/>
            <a:r>
              <a:rPr lang="en-GB" sz="2000" dirty="0" smtClean="0"/>
              <a:t>ten</a:t>
            </a:r>
            <a:endParaRPr lang="en-GB" sz="2000" dirty="0"/>
          </a:p>
        </p:txBody>
      </p:sp>
      <p:sp>
        <p:nvSpPr>
          <p:cNvPr id="89" name="TextBox 88"/>
          <p:cNvSpPr txBox="1"/>
          <p:nvPr/>
        </p:nvSpPr>
        <p:spPr>
          <a:xfrm>
            <a:off x="1827150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2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1" name="TextBox 90"/>
          <p:cNvSpPr txBox="1"/>
          <p:nvPr/>
        </p:nvSpPr>
        <p:spPr>
          <a:xfrm>
            <a:off x="2496447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3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3" name="TextBox 92"/>
          <p:cNvSpPr txBox="1"/>
          <p:nvPr/>
        </p:nvSpPr>
        <p:spPr>
          <a:xfrm>
            <a:off x="3165744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4</a:t>
            </a:r>
            <a:r>
              <a:rPr lang="en-GB" sz="2000" dirty="0" smtClean="0"/>
              <a:t>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5" name="Right Arrow 94"/>
          <p:cNvSpPr/>
          <p:nvPr/>
        </p:nvSpPr>
        <p:spPr>
          <a:xfrm flipH="1">
            <a:off x="791961" y="5155045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3835041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5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9" name="TextBox 98"/>
          <p:cNvSpPr txBox="1"/>
          <p:nvPr/>
        </p:nvSpPr>
        <p:spPr>
          <a:xfrm>
            <a:off x="4504338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6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5173635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7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58429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8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5122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9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7" name="Right Arrow 106"/>
          <p:cNvSpPr/>
          <p:nvPr/>
        </p:nvSpPr>
        <p:spPr>
          <a:xfrm>
            <a:off x="4159079" y="512774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1284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>
            <a:off x="4180673" y="2626491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TextBox 109"/>
          <p:cNvSpPr txBox="1"/>
          <p:nvPr/>
        </p:nvSpPr>
        <p:spPr>
          <a:xfrm>
            <a:off x="1243037" y="1407196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1 </a:t>
            </a:r>
          </a:p>
          <a:p>
            <a:pPr algn="ctr"/>
            <a:r>
              <a:rPr lang="en-GB" sz="2000" dirty="0" smtClean="0"/>
              <a:t>one</a:t>
            </a:r>
            <a:endParaRPr lang="en-GB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801727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2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2471024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3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3" name="TextBox 112"/>
          <p:cNvSpPr txBox="1"/>
          <p:nvPr/>
        </p:nvSpPr>
        <p:spPr>
          <a:xfrm>
            <a:off x="3140321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4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4" name="TextBox 113"/>
          <p:cNvSpPr txBox="1"/>
          <p:nvPr/>
        </p:nvSpPr>
        <p:spPr>
          <a:xfrm>
            <a:off x="3809618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5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5" name="TextBox 114"/>
          <p:cNvSpPr txBox="1"/>
          <p:nvPr/>
        </p:nvSpPr>
        <p:spPr>
          <a:xfrm>
            <a:off x="4478915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6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5148212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7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7" name="TextBox 116"/>
          <p:cNvSpPr txBox="1"/>
          <p:nvPr/>
        </p:nvSpPr>
        <p:spPr>
          <a:xfrm>
            <a:off x="58175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8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8" name="TextBox 117"/>
          <p:cNvSpPr txBox="1"/>
          <p:nvPr/>
        </p:nvSpPr>
        <p:spPr>
          <a:xfrm>
            <a:off x="64868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9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864310" y="5563918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521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3582547" y="5563918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674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5537398" y="5569400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851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621891" y="1407196"/>
            <a:ext cx="683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  <a:r>
              <a:rPr lang="en-GB" sz="2400" dirty="0" smtClean="0"/>
              <a:t>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647314" y="3937749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  <a:r>
              <a:rPr lang="en-GB" sz="2400" dirty="0" smtClean="0"/>
              <a:t>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261224" y="6352114"/>
            <a:ext cx="4236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Let’s talk through these numbers as a class.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330009" y="44656"/>
            <a:ext cx="2099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/>
              <a:t>Let’s recap!</a:t>
            </a:r>
            <a:endParaRPr lang="en-GB" sz="3200" u="sn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536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83"/>
    </mc:Choice>
    <mc:Fallback xmlns="">
      <p:transition spd="slow" advTm="102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3" grpId="0"/>
      <p:bldP spid="31" grpId="0"/>
      <p:bldP spid="32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423" y="1557868"/>
            <a:ext cx="4132039" cy="31652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91" y="3425383"/>
            <a:ext cx="69532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602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25600" y="1343378"/>
            <a:ext cx="403931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</a:t>
            </a:r>
            <a:r>
              <a:rPr lang="en-GB" dirty="0" smtClean="0"/>
              <a:t>ound </a:t>
            </a:r>
            <a:r>
              <a:rPr lang="en-GB" dirty="0" smtClean="0"/>
              <a:t>these numbers to the nearest 100</a:t>
            </a:r>
          </a:p>
          <a:p>
            <a:endParaRPr lang="en-GB" dirty="0"/>
          </a:p>
          <a:p>
            <a:r>
              <a:rPr lang="en-GB" dirty="0" smtClean="0"/>
              <a:t>549</a:t>
            </a:r>
          </a:p>
          <a:p>
            <a:endParaRPr lang="en-GB" dirty="0"/>
          </a:p>
          <a:p>
            <a:r>
              <a:rPr lang="en-GB" dirty="0" smtClean="0"/>
              <a:t>275</a:t>
            </a:r>
          </a:p>
          <a:p>
            <a:endParaRPr lang="en-GB" dirty="0"/>
          </a:p>
          <a:p>
            <a:r>
              <a:rPr lang="en-GB" dirty="0" smtClean="0"/>
              <a:t>354</a:t>
            </a:r>
          </a:p>
          <a:p>
            <a:endParaRPr lang="en-GB" dirty="0"/>
          </a:p>
          <a:p>
            <a:r>
              <a:rPr lang="en-GB" dirty="0" smtClean="0"/>
              <a:t>206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887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25600" y="1343378"/>
            <a:ext cx="131959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Answers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549  </a:t>
            </a:r>
            <a:r>
              <a:rPr lang="en-GB" dirty="0" smtClean="0">
                <a:solidFill>
                  <a:srgbClr val="FF0000"/>
                </a:solidFill>
              </a:rPr>
              <a:t>=  500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 smtClean="0"/>
              <a:t>275  </a:t>
            </a:r>
            <a:r>
              <a:rPr lang="en-GB" dirty="0" smtClean="0">
                <a:solidFill>
                  <a:srgbClr val="FF0000"/>
                </a:solidFill>
              </a:rPr>
              <a:t>=  300  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 smtClean="0"/>
              <a:t>354  </a:t>
            </a:r>
            <a:r>
              <a:rPr lang="en-GB" dirty="0" smtClean="0">
                <a:solidFill>
                  <a:srgbClr val="FF0000"/>
                </a:solidFill>
              </a:rPr>
              <a:t>=  400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 smtClean="0"/>
              <a:t>206  </a:t>
            </a:r>
            <a:r>
              <a:rPr lang="en-GB" dirty="0" smtClean="0">
                <a:solidFill>
                  <a:srgbClr val="FF0000"/>
                </a:solidFill>
              </a:rPr>
              <a:t>=  200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9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9201" y="620889"/>
            <a:ext cx="896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/>
              <a:t>Task</a:t>
            </a:r>
            <a:endParaRPr lang="en-GB" sz="3200" u="sng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057400" y="1619250"/>
            <a:ext cx="502920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5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LO: To round to the nearest 100.</a:t>
            </a:r>
          </a:p>
          <a:p>
            <a:r>
              <a:rPr lang="en-GB" sz="4400" u="sng" dirty="0" smtClean="0"/>
              <a:t>C: To know and use number. </a:t>
            </a:r>
            <a:endParaRPr lang="en-GB" sz="44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140178" y="462844"/>
            <a:ext cx="1277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51556" y="4450687"/>
            <a:ext cx="7343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the 2</a:t>
            </a:r>
            <a:r>
              <a:rPr lang="en-GB" baseline="30000" dirty="0" smtClean="0"/>
              <a:t>nd</a:t>
            </a:r>
            <a:r>
              <a:rPr lang="en-GB" dirty="0" smtClean="0"/>
              <a:t> part of the video until it asks you to pause then complete the </a:t>
            </a:r>
          </a:p>
          <a:p>
            <a:r>
              <a:rPr lang="en-GB" dirty="0"/>
              <a:t>w</a:t>
            </a:r>
            <a:r>
              <a:rPr lang="en-GB" dirty="0" smtClean="0"/>
              <a:t>ork on this PowerPoint.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vimeo.com/452198607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7622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4"/>
          <a:stretch/>
        </p:blipFill>
        <p:spPr>
          <a:xfrm>
            <a:off x="465190" y="1762655"/>
            <a:ext cx="7600637" cy="1197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1961" y="759366"/>
            <a:ext cx="372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Round to the nearest 10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791961" y="3342540"/>
            <a:ext cx="393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Round to the nearest 100</a:t>
            </a:r>
            <a:endParaRPr lang="en-GB" sz="2800" dirty="0"/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0"/>
          <a:stretch/>
        </p:blipFill>
        <p:spPr>
          <a:xfrm>
            <a:off x="465190" y="4283104"/>
            <a:ext cx="7600637" cy="1197069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1268460" y="3937749"/>
            <a:ext cx="5313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1 </a:t>
            </a:r>
          </a:p>
          <a:p>
            <a:pPr algn="ctr"/>
            <a:r>
              <a:rPr lang="en-GB" sz="2000" dirty="0" smtClean="0"/>
              <a:t>ten</a:t>
            </a:r>
            <a:endParaRPr lang="en-GB" sz="2000" dirty="0"/>
          </a:p>
        </p:txBody>
      </p:sp>
      <p:sp>
        <p:nvSpPr>
          <p:cNvPr id="89" name="TextBox 88"/>
          <p:cNvSpPr txBox="1"/>
          <p:nvPr/>
        </p:nvSpPr>
        <p:spPr>
          <a:xfrm>
            <a:off x="1827150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2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1" name="TextBox 90"/>
          <p:cNvSpPr txBox="1"/>
          <p:nvPr/>
        </p:nvSpPr>
        <p:spPr>
          <a:xfrm>
            <a:off x="2496447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3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3" name="TextBox 92"/>
          <p:cNvSpPr txBox="1"/>
          <p:nvPr/>
        </p:nvSpPr>
        <p:spPr>
          <a:xfrm>
            <a:off x="3165744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4</a:t>
            </a:r>
            <a:r>
              <a:rPr lang="en-GB" sz="2000" dirty="0" smtClean="0"/>
              <a:t>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5" name="Right Arrow 94"/>
          <p:cNvSpPr/>
          <p:nvPr/>
        </p:nvSpPr>
        <p:spPr>
          <a:xfrm flipH="1">
            <a:off x="791961" y="5155045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3835041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5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99" name="TextBox 98"/>
          <p:cNvSpPr txBox="1"/>
          <p:nvPr/>
        </p:nvSpPr>
        <p:spPr>
          <a:xfrm>
            <a:off x="4504338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6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5173635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7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58429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8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512232" y="3937749"/>
            <a:ext cx="632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9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107" name="Right Arrow 106"/>
          <p:cNvSpPr/>
          <p:nvPr/>
        </p:nvSpPr>
        <p:spPr>
          <a:xfrm>
            <a:off x="4159079" y="5127749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ight Arrow 107"/>
          <p:cNvSpPr/>
          <p:nvPr/>
        </p:nvSpPr>
        <p:spPr>
          <a:xfrm flipH="1">
            <a:off x="813555" y="2612843"/>
            <a:ext cx="2738266" cy="2612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ight Arrow 108"/>
          <p:cNvSpPr/>
          <p:nvPr/>
        </p:nvSpPr>
        <p:spPr>
          <a:xfrm>
            <a:off x="4180673" y="2626491"/>
            <a:ext cx="3306246" cy="26125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TextBox 109"/>
          <p:cNvSpPr txBox="1"/>
          <p:nvPr/>
        </p:nvSpPr>
        <p:spPr>
          <a:xfrm>
            <a:off x="1243037" y="1407196"/>
            <a:ext cx="5822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1 </a:t>
            </a:r>
          </a:p>
          <a:p>
            <a:pPr algn="ctr"/>
            <a:r>
              <a:rPr lang="en-GB" sz="2000" dirty="0" smtClean="0"/>
              <a:t>one</a:t>
            </a:r>
            <a:endParaRPr lang="en-GB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1801727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2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2471024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3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3" name="TextBox 112"/>
          <p:cNvSpPr txBox="1"/>
          <p:nvPr/>
        </p:nvSpPr>
        <p:spPr>
          <a:xfrm>
            <a:off x="3140321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4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4" name="TextBox 113"/>
          <p:cNvSpPr txBox="1"/>
          <p:nvPr/>
        </p:nvSpPr>
        <p:spPr>
          <a:xfrm>
            <a:off x="3809618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5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5" name="TextBox 114"/>
          <p:cNvSpPr txBox="1"/>
          <p:nvPr/>
        </p:nvSpPr>
        <p:spPr>
          <a:xfrm>
            <a:off x="4478915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6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5148212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7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7" name="TextBox 116"/>
          <p:cNvSpPr txBox="1"/>
          <p:nvPr/>
        </p:nvSpPr>
        <p:spPr>
          <a:xfrm>
            <a:off x="58175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8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118" name="TextBox 117"/>
          <p:cNvSpPr txBox="1"/>
          <p:nvPr/>
        </p:nvSpPr>
        <p:spPr>
          <a:xfrm>
            <a:off x="6486809" y="1407196"/>
            <a:ext cx="683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 smtClean="0"/>
              <a:t>9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864310" y="5563918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349</a:t>
            </a:r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3582547" y="5563918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893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5537398" y="5569400"/>
            <a:ext cx="136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751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621891" y="1407196"/>
            <a:ext cx="6832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  <a:r>
              <a:rPr lang="en-GB" sz="2400" dirty="0" smtClean="0"/>
              <a:t> </a:t>
            </a:r>
          </a:p>
          <a:p>
            <a:pPr algn="ctr"/>
            <a:r>
              <a:rPr lang="en-GB" sz="2000" dirty="0" smtClean="0"/>
              <a:t>ones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647314" y="3937749"/>
            <a:ext cx="6323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  <a:r>
              <a:rPr lang="en-GB" sz="2400" dirty="0" smtClean="0"/>
              <a:t> </a:t>
            </a:r>
          </a:p>
          <a:p>
            <a:pPr algn="ctr"/>
            <a:r>
              <a:rPr lang="en-GB" sz="2000" dirty="0" smtClean="0"/>
              <a:t>tens</a:t>
            </a:r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261224" y="6352114"/>
            <a:ext cx="4236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Let’s talk through these numbers as a class.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330009" y="44656"/>
            <a:ext cx="2099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/>
              <a:t>Let’s recap!</a:t>
            </a:r>
            <a:endParaRPr lang="en-GB" sz="3200" u="sn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400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83"/>
    </mc:Choice>
    <mc:Fallback xmlns="">
      <p:transition spd="slow" advTm="102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87" grpId="0"/>
      <p:bldP spid="89" grpId="0"/>
      <p:bldP spid="91" grpId="0"/>
      <p:bldP spid="93" grpId="0"/>
      <p:bldP spid="95" grpId="0" animBg="1"/>
      <p:bldP spid="97" grpId="0"/>
      <p:bldP spid="99" grpId="0"/>
      <p:bldP spid="101" grpId="0"/>
      <p:bldP spid="103" grpId="0"/>
      <p:bldP spid="105" grpId="0"/>
      <p:bldP spid="107" grpId="0" animBg="1"/>
      <p:bldP spid="108" grpId="0" animBg="1"/>
      <p:bldP spid="109" grpId="0" animBg="1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3" grpId="0"/>
      <p:bldP spid="31" grpId="0"/>
      <p:bldP spid="32" grpId="0"/>
      <p:bldP spid="36" grpId="0"/>
      <p:bldP spid="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sheet for </a:t>
            </a:r>
            <a:r>
              <a:rPr lang="en-GB" dirty="0" smtClean="0"/>
              <a:t>Wednesday from our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4"/>
    </mc:Choice>
    <mc:Fallback xmlns="">
      <p:transition spd="slow" advTm="5064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848" y="573792"/>
            <a:ext cx="3562350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8634" y="1464203"/>
            <a:ext cx="1147410" cy="8720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582" y="4043362"/>
            <a:ext cx="4505325" cy="1228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7331" y="4800599"/>
            <a:ext cx="2578445" cy="4714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63110" y="3079552"/>
            <a:ext cx="2167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Talk </a:t>
            </a:r>
            <a:r>
              <a:rPr lang="en-GB" dirty="0" smtClean="0">
                <a:solidFill>
                  <a:srgbClr val="FF0000"/>
                </a:solidFill>
              </a:rPr>
              <a:t>through answers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with an adult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8582" y="349956"/>
            <a:ext cx="972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Answers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27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4"/>
    </mc:Choice>
    <mc:Fallback xmlns="">
      <p:transition spd="slow" advTm="5064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451556" y="789436"/>
            <a:ext cx="77780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/>
              <a:t>LO: To round to the nearest 100.</a:t>
            </a:r>
          </a:p>
          <a:p>
            <a:r>
              <a:rPr lang="en-GB" sz="4400" u="sng" dirty="0" smtClean="0"/>
              <a:t>C: To know and use number. </a:t>
            </a:r>
            <a:endParaRPr lang="en-GB" sz="44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140178" y="462844"/>
            <a:ext cx="755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51556" y="4450687"/>
            <a:ext cx="7343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Watch the 2</a:t>
            </a:r>
            <a:r>
              <a:rPr lang="en-GB" baseline="30000" dirty="0" smtClean="0"/>
              <a:t>nd</a:t>
            </a:r>
            <a:r>
              <a:rPr lang="en-GB" dirty="0" smtClean="0"/>
              <a:t> part of the video until it asks you to pause then complete the </a:t>
            </a:r>
          </a:p>
          <a:p>
            <a:r>
              <a:rPr lang="en-GB" dirty="0"/>
              <a:t>w</a:t>
            </a:r>
            <a:r>
              <a:rPr lang="en-GB" dirty="0" smtClean="0"/>
              <a:t>ork on this PowerPoint.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vimeo.com/452198607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661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578553" y="754738"/>
            <a:ext cx="66144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Dora is thinking of a number. </a:t>
            </a:r>
          </a:p>
          <a:p>
            <a:pPr algn="ctr"/>
            <a:r>
              <a:rPr lang="en-GB" sz="3200" dirty="0" smtClean="0"/>
              <a:t>It rounds to 400 to the nearest 100</a:t>
            </a:r>
          </a:p>
          <a:p>
            <a:pPr algn="ctr"/>
            <a:r>
              <a:rPr lang="en-GB" sz="3200" dirty="0" smtClean="0"/>
              <a:t>It rounds to 450 to the nearest 10</a:t>
            </a:r>
          </a:p>
          <a:p>
            <a:pPr algn="ctr"/>
            <a:r>
              <a:rPr lang="en-GB" sz="3200" dirty="0" smtClean="0"/>
              <a:t>What could Dora’s number be?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932269"/>
            <a:ext cx="1450250" cy="2049063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524250" y="3489131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445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770910" y="3489130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446 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017569" y="3489129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447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133925" y="3489128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448 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250281" y="348912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449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524249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450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770910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451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17568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452 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133925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453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233516" y="4452517"/>
            <a:ext cx="1043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454 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524249" y="4452517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2726961" y="4447546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4038609" y="4468701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5133924" y="4502918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6229239" y="4468701"/>
            <a:ext cx="1043070" cy="58477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289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02"/>
    </mc:Choice>
    <mc:Fallback xmlns="">
      <p:transition spd="slow" advTm="101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3378" y="3183467"/>
            <a:ext cx="403931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</a:t>
            </a:r>
            <a:r>
              <a:rPr lang="en-GB" dirty="0" smtClean="0"/>
              <a:t>ound these numbers to the nearest 100</a:t>
            </a:r>
          </a:p>
          <a:p>
            <a:endParaRPr lang="en-GB" dirty="0" smtClean="0"/>
          </a:p>
          <a:p>
            <a:r>
              <a:rPr lang="en-GB" dirty="0" smtClean="0"/>
              <a:t>44</a:t>
            </a:r>
          </a:p>
          <a:p>
            <a:endParaRPr lang="en-GB" dirty="0"/>
          </a:p>
          <a:p>
            <a:r>
              <a:rPr lang="en-GB" dirty="0" smtClean="0"/>
              <a:t>99</a:t>
            </a:r>
          </a:p>
          <a:p>
            <a:endParaRPr lang="en-GB" dirty="0"/>
          </a:p>
          <a:p>
            <a:r>
              <a:rPr lang="en-GB" dirty="0" smtClean="0"/>
              <a:t>972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96273" y="1182441"/>
            <a:ext cx="4448175" cy="133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042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3377" y="3104445"/>
            <a:ext cx="122501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Answers</a:t>
            </a:r>
          </a:p>
          <a:p>
            <a:endParaRPr lang="en-GB" dirty="0" smtClean="0"/>
          </a:p>
          <a:p>
            <a:r>
              <a:rPr lang="en-GB" dirty="0" smtClean="0"/>
              <a:t>44 = </a:t>
            </a:r>
            <a:r>
              <a:rPr lang="en-GB" dirty="0" smtClean="0">
                <a:solidFill>
                  <a:srgbClr val="FF0000"/>
                </a:solidFill>
              </a:rPr>
              <a:t>0</a:t>
            </a:r>
          </a:p>
          <a:p>
            <a:endParaRPr lang="en-GB" dirty="0"/>
          </a:p>
          <a:p>
            <a:r>
              <a:rPr lang="en-GB" dirty="0" smtClean="0"/>
              <a:t>99 = </a:t>
            </a:r>
            <a:r>
              <a:rPr lang="en-GB" dirty="0" smtClean="0">
                <a:solidFill>
                  <a:srgbClr val="FF0000"/>
                </a:solidFill>
              </a:rPr>
              <a:t>100</a:t>
            </a:r>
          </a:p>
          <a:p>
            <a:endParaRPr lang="en-GB" dirty="0"/>
          </a:p>
          <a:p>
            <a:r>
              <a:rPr lang="en-GB" dirty="0" smtClean="0"/>
              <a:t>972 = </a:t>
            </a:r>
            <a:r>
              <a:rPr lang="en-GB" dirty="0" smtClean="0">
                <a:solidFill>
                  <a:srgbClr val="FF0000"/>
                </a:solidFill>
              </a:rPr>
              <a:t>1000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96273" y="1182441"/>
            <a:ext cx="4448175" cy="133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3276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2445" y="1031501"/>
            <a:ext cx="690503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Now, let’s round these numbers to the nearest 100 then the nearest 10.</a:t>
            </a:r>
          </a:p>
          <a:p>
            <a:endParaRPr lang="en-GB" dirty="0"/>
          </a:p>
          <a:p>
            <a:r>
              <a:rPr lang="en-GB" dirty="0" smtClean="0"/>
              <a:t>462 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 smtClean="0"/>
              <a:t>827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9623710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2445" y="1031501"/>
            <a:ext cx="690503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Now, let’s round these numbers to the nearest 100 then the nearest 10.</a:t>
            </a:r>
          </a:p>
          <a:p>
            <a:endParaRPr lang="en-GB" dirty="0"/>
          </a:p>
          <a:p>
            <a:r>
              <a:rPr lang="en-GB" dirty="0" smtClean="0"/>
              <a:t>462 = </a:t>
            </a:r>
            <a:r>
              <a:rPr lang="en-GB" dirty="0" smtClean="0">
                <a:solidFill>
                  <a:srgbClr val="FF0000"/>
                </a:solidFill>
              </a:rPr>
              <a:t>460 to the nearest 10 and 500 to the nearest 100. </a:t>
            </a:r>
          </a:p>
          <a:p>
            <a:endParaRPr lang="en-GB" dirty="0"/>
          </a:p>
          <a:p>
            <a:r>
              <a:rPr lang="en-GB" dirty="0" smtClean="0"/>
              <a:t>827 = </a:t>
            </a:r>
            <a:r>
              <a:rPr lang="en-GB" dirty="0" smtClean="0">
                <a:solidFill>
                  <a:srgbClr val="FF0000"/>
                </a:solidFill>
              </a:rPr>
              <a:t>830 </a:t>
            </a:r>
            <a:r>
              <a:rPr lang="en-GB" dirty="0">
                <a:solidFill>
                  <a:srgbClr val="FF0000"/>
                </a:solidFill>
              </a:rPr>
              <a:t>to the nearest 10 and </a:t>
            </a:r>
            <a:r>
              <a:rPr lang="en-GB" dirty="0" smtClean="0">
                <a:solidFill>
                  <a:srgbClr val="FF0000"/>
                </a:solidFill>
              </a:rPr>
              <a:t>800 </a:t>
            </a:r>
            <a:r>
              <a:rPr lang="en-GB" dirty="0">
                <a:solidFill>
                  <a:srgbClr val="FF0000"/>
                </a:solidFill>
              </a:rPr>
              <a:t>to the nearest 100. 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743341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2444" y="857956"/>
            <a:ext cx="807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Task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700" y="1463322"/>
            <a:ext cx="4800600" cy="2057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78000" y="3429000"/>
            <a:ext cx="4572000" cy="10840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RP: A number with 5 ones will always round up to the next 100.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 never?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8474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8|1|13.4|13.8|7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4|7.6|11.5|2.9|6.5|8.4|9|12.3|1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7.5|2|6.8|14|3.2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3|5.5|4.3|7.6|9.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29.1|1.5|1.8|9|11.3|3.1|10.1|1.2|12.4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4|7.6|11.5|2.9|6.5|8.4|9|12.3|1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4|7.6|11.5|2.9|6.5|8.4|9|12.3|14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8.3|12.6|4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727E6B-7885-461B-8D51-6BDFF6CB80E3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4357</TotalTime>
  <Words>756</Words>
  <Application>Microsoft Office PowerPoint</Application>
  <PresentationFormat>On-screen Show (4:3)</PresentationFormat>
  <Paragraphs>299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30</vt:i4>
      </vt:variant>
    </vt:vector>
  </HeadingPairs>
  <TitlesOfParts>
    <vt:vector size="48" baseType="lpstr">
      <vt:lpstr>Arial</vt:lpstr>
      <vt:lpstr>Calibri</vt:lpstr>
      <vt:lpstr>Calibri Light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on the work sheet for Monday from our website.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sheet for Wednesday from our website.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207</cp:revision>
  <dcterms:created xsi:type="dcterms:W3CDTF">2019-07-05T11:02:13Z</dcterms:created>
  <dcterms:modified xsi:type="dcterms:W3CDTF">2020-09-23T16:41:29Z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