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69" r:id="rId2"/>
    <p:sldId id="271" r:id="rId3"/>
    <p:sldId id="272" r:id="rId4"/>
    <p:sldId id="273" r:id="rId5"/>
    <p:sldId id="285" r:id="rId6"/>
    <p:sldId id="310" r:id="rId7"/>
    <p:sldId id="274" r:id="rId8"/>
    <p:sldId id="311" r:id="rId9"/>
    <p:sldId id="312" r:id="rId10"/>
    <p:sldId id="313" r:id="rId11"/>
    <p:sldId id="314" r:id="rId12"/>
    <p:sldId id="315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1215" autoAdjust="0"/>
  </p:normalViewPr>
  <p:slideViewPr>
    <p:cSldViewPr snapToGrid="0">
      <p:cViewPr varScale="1">
        <p:scale>
          <a:sx n="49" d="100"/>
          <a:sy n="49" d="100"/>
        </p:scale>
        <p:origin x="133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5390D8-FEE5-4D65-8B8F-24A547972D92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C9048E-E484-4CB7-AEC2-DC336B0854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3659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C9048E-E484-4CB7-AEC2-DC336B08542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4710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C9048E-E484-4CB7-AEC2-DC336B08542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9821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C068C-C93B-4ABF-9FF9-B6DC5ED3F9F3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F58E2-7969-427C-8E3E-FE0B290E3FDF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3981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C068C-C93B-4ABF-9FF9-B6DC5ED3F9F3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F58E2-7969-427C-8E3E-FE0B290E3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26241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C068C-C93B-4ABF-9FF9-B6DC5ED3F9F3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F58E2-7969-427C-8E3E-FE0B290E3FDF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2376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C068C-C93B-4ABF-9FF9-B6DC5ED3F9F3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F58E2-7969-427C-8E3E-FE0B290E3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663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C068C-C93B-4ABF-9FF9-B6DC5ED3F9F3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F58E2-7969-427C-8E3E-FE0B290E3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4509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C068C-C93B-4ABF-9FF9-B6DC5ED3F9F3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F58E2-7969-427C-8E3E-FE0B290E3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941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C068C-C93B-4ABF-9FF9-B6DC5ED3F9F3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F58E2-7969-427C-8E3E-FE0B290E3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766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F8EC068C-C93B-4ABF-9FF9-B6DC5ED3F9F3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59F58E2-7969-427C-8E3E-FE0B290E3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860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C068C-C93B-4ABF-9FF9-B6DC5ED3F9F3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F58E2-7969-427C-8E3E-FE0B290E3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4775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C068C-C93B-4ABF-9FF9-B6DC5ED3F9F3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F58E2-7969-427C-8E3E-FE0B290E3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995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C068C-C93B-4ABF-9FF9-B6DC5ED3F9F3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F58E2-7969-427C-8E3E-FE0B290E3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71506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F8EC068C-C93B-4ABF-9FF9-B6DC5ED3F9F3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59F58E2-7969-427C-8E3E-FE0B290E3FDF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9265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2.m4a"/><Relationship Id="rId7" Type="http://schemas.openxmlformats.org/officeDocument/2006/relationships/image" Target="../media/image1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4.xml"/><Relationship Id="rId4" Type="http://schemas.openxmlformats.org/officeDocument/2006/relationships/audio" Target="../media/media2.m4a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8.m4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audio" Target="../media/media9.m4a"/><Relationship Id="rId5" Type="http://schemas.microsoft.com/office/2007/relationships/media" Target="../media/media9.m4a"/><Relationship Id="rId4" Type="http://schemas.openxmlformats.org/officeDocument/2006/relationships/audio" Target="../media/media8.m4a"/><Relationship Id="rId9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11.m4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audio" Target="../media/media12.m4a"/><Relationship Id="rId5" Type="http://schemas.microsoft.com/office/2007/relationships/media" Target="../media/media12.m4a"/><Relationship Id="rId4" Type="http://schemas.openxmlformats.org/officeDocument/2006/relationships/audio" Target="../media/media11.m4a"/><Relationship Id="rId9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6.pn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7.png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8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8720" y="361122"/>
            <a:ext cx="9261566" cy="1320800"/>
          </a:xfrm>
        </p:spPr>
        <p:txBody>
          <a:bodyPr>
            <a:normAutofit/>
          </a:bodyPr>
          <a:lstStyle/>
          <a:p>
            <a:r>
              <a:rPr lang="en-GB" sz="3800" dirty="0">
                <a:latin typeface="Comic Sans MS" panose="030F0702030302020204" pitchFamily="66" charset="0"/>
              </a:rPr>
              <a:t>What do you notice about these texts?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68916" y="4145222"/>
            <a:ext cx="4711146" cy="2351656"/>
          </a:xfrm>
        </p:spPr>
        <p:txBody>
          <a:bodyPr>
            <a:normAutofit/>
          </a:bodyPr>
          <a:lstStyle/>
          <a:p>
            <a:pPr>
              <a:buNone/>
              <a:defRPr/>
            </a:pPr>
            <a:r>
              <a:rPr lang="en-GB" sz="2000" dirty="0">
                <a:solidFill>
                  <a:srgbClr val="FFC000"/>
                </a:solidFill>
                <a:latin typeface="Comic Sans MS" panose="030F0702030302020204" pitchFamily="66" charset="0"/>
              </a:rPr>
              <a:t>There was a young man from Leeds</a:t>
            </a:r>
          </a:p>
          <a:p>
            <a:pPr>
              <a:buNone/>
              <a:defRPr/>
            </a:pPr>
            <a:r>
              <a:rPr lang="en-GB" sz="2000" dirty="0">
                <a:solidFill>
                  <a:srgbClr val="FFC000"/>
                </a:solidFill>
                <a:latin typeface="Comic Sans MS" panose="030F0702030302020204" pitchFamily="66" charset="0"/>
              </a:rPr>
              <a:t>Who ate a whole packet of seeds,</a:t>
            </a:r>
          </a:p>
          <a:p>
            <a:pPr>
              <a:buNone/>
              <a:defRPr/>
            </a:pPr>
            <a:r>
              <a:rPr lang="en-GB" sz="2000" dirty="0">
                <a:solidFill>
                  <a:srgbClr val="FFC000"/>
                </a:solidFill>
                <a:latin typeface="Comic Sans MS" panose="030F0702030302020204" pitchFamily="66" charset="0"/>
              </a:rPr>
              <a:t>In less than an hour</a:t>
            </a:r>
          </a:p>
          <a:p>
            <a:pPr>
              <a:buNone/>
              <a:defRPr/>
            </a:pPr>
            <a:r>
              <a:rPr lang="en-GB" sz="2000" dirty="0">
                <a:solidFill>
                  <a:srgbClr val="FFC000"/>
                </a:solidFill>
                <a:latin typeface="Comic Sans MS" panose="030F0702030302020204" pitchFamily="66" charset="0"/>
              </a:rPr>
              <a:t>His nose was a flower</a:t>
            </a:r>
          </a:p>
          <a:p>
            <a:pPr>
              <a:buNone/>
              <a:defRPr/>
            </a:pPr>
            <a:r>
              <a:rPr lang="en-GB" sz="2000" dirty="0">
                <a:solidFill>
                  <a:srgbClr val="FFC000"/>
                </a:solidFill>
                <a:latin typeface="Comic Sans MS" panose="030F0702030302020204" pitchFamily="66" charset="0"/>
              </a:rPr>
              <a:t>And his head was a garden of weeds!</a:t>
            </a:r>
            <a:endParaRPr lang="en-US" sz="2000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88720" y="1785974"/>
            <a:ext cx="6980110" cy="27233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>
                <a:solidFill>
                  <a:srgbClr val="00B050"/>
                </a:solidFill>
                <a:latin typeface="Comic Sans MS" panose="030F0702030302020204" pitchFamily="66" charset="0"/>
              </a:rPr>
              <a:t>There once was a young girl on a tower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B050"/>
                </a:solidFill>
                <a:latin typeface="Comic Sans MS" panose="030F0702030302020204" pitchFamily="66" charset="0"/>
              </a:rPr>
              <a:t>Who looked just as fresh as a flower.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B050"/>
                </a:solidFill>
                <a:latin typeface="Comic Sans MS" panose="030F0702030302020204" pitchFamily="66" charset="0"/>
              </a:rPr>
              <a:t>Her hair was like silk.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B050"/>
                </a:solidFill>
                <a:latin typeface="Comic Sans MS" panose="030F0702030302020204" pitchFamily="66" charset="0"/>
              </a:rPr>
              <a:t>Her skin smooth as milk,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B050"/>
                </a:solidFill>
                <a:latin typeface="Comic Sans MS" panose="030F0702030302020204" pitchFamily="66" charset="0"/>
              </a:rPr>
              <a:t>But her breath made the strongest knight cower.</a:t>
            </a:r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94970" y="361122"/>
            <a:ext cx="406400" cy="406400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47780" y="564896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349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42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817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Limerick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0761" y="2254500"/>
            <a:ext cx="3803227" cy="3880773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 limerick is a silly poem with 5 lines.</a:t>
            </a:r>
          </a:p>
          <a:p>
            <a:pPr marL="0" indent="0">
              <a:buNone/>
            </a:pPr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They are often funny or nonsensical. </a:t>
            </a:r>
          </a:p>
        </p:txBody>
      </p:sp>
      <p:pic>
        <p:nvPicPr>
          <p:cNvPr id="13314" name="Picture 2" descr="Image result for limerick poster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0" t="6251" r="5325" b="7212"/>
          <a:stretch/>
        </p:blipFill>
        <p:spPr bwMode="auto">
          <a:xfrm>
            <a:off x="4249783" y="502711"/>
            <a:ext cx="7942217" cy="5956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50761" y="29951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732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40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Look at these limericks – can you identify any of their features?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097280" y="1991534"/>
            <a:ext cx="5094515" cy="38807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solidFill>
                  <a:srgbClr val="00B050"/>
                </a:solidFill>
                <a:latin typeface="Comic Sans MS" panose="030F0702030302020204" pitchFamily="66" charset="0"/>
              </a:rPr>
              <a:t>There once was a frog named Cog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B050"/>
                </a:solidFill>
                <a:latin typeface="Comic Sans MS" panose="030F0702030302020204" pitchFamily="66" charset="0"/>
              </a:rPr>
              <a:t>who liked to sit on a log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B050"/>
                </a:solidFill>
                <a:latin typeface="Comic Sans MS" panose="030F0702030302020204" pitchFamily="66" charset="0"/>
              </a:rPr>
              <a:t>one day he slipped off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B050"/>
                </a:solidFill>
                <a:latin typeface="Comic Sans MS" panose="030F0702030302020204" pitchFamily="66" charset="0"/>
              </a:rPr>
              <a:t>because of his cough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B050"/>
                </a:solidFill>
                <a:latin typeface="Comic Sans MS" panose="030F0702030302020204" pitchFamily="66" charset="0"/>
              </a:rPr>
              <a:t>and now he’s in the bog.</a:t>
            </a:r>
          </a:p>
          <a:p>
            <a:endParaRPr lang="en-GB" sz="2400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6087291" y="3710915"/>
            <a:ext cx="5068389" cy="29260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solidFill>
                  <a:srgbClr val="FFC000"/>
                </a:solidFill>
                <a:latin typeface="Comic Sans MS" panose="030F0702030302020204" pitchFamily="66" charset="0"/>
              </a:rPr>
              <a:t>There once was a very small bug.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FFC000"/>
                </a:solidFill>
                <a:latin typeface="Comic Sans MS" panose="030F0702030302020204" pitchFamily="66" charset="0"/>
              </a:rPr>
              <a:t>Every one liked to call him Doug.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FFC000"/>
                </a:solidFill>
                <a:latin typeface="Comic Sans MS" panose="030F0702030302020204" pitchFamily="66" charset="0"/>
              </a:rPr>
              <a:t>He walked on the cement,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FFC000"/>
                </a:solidFill>
                <a:latin typeface="Comic Sans MS" panose="030F0702030302020204" pitchFamily="66" charset="0"/>
              </a:rPr>
              <a:t>And ended up getting bent.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FFC000"/>
                </a:solidFill>
                <a:latin typeface="Comic Sans MS" panose="030F0702030302020204" pitchFamily="66" charset="0"/>
              </a:rPr>
              <a:t>Now he looks just like a slug.</a:t>
            </a:r>
          </a:p>
          <a:p>
            <a:endParaRPr lang="en-GB" dirty="0">
              <a:solidFill>
                <a:srgbClr val="FFC000"/>
              </a:solidFill>
            </a:endParaRP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86410" y="69977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845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61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How to write a limerick…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70765"/>
            <a:ext cx="10058400" cy="3880773"/>
          </a:xfrm>
        </p:spPr>
        <p:txBody>
          <a:bodyPr>
            <a:noAutofit/>
          </a:bodyPr>
          <a:lstStyle/>
          <a:p>
            <a:r>
              <a:rPr lang="en-GB" sz="2200" dirty="0">
                <a:latin typeface="Comic Sans MS" panose="030F0702030302020204" pitchFamily="66" charset="0"/>
              </a:rPr>
              <a:t>The first, second and fifth lines rhyme with each other and have the same number of syllables (typically 8 or 9).</a:t>
            </a:r>
          </a:p>
          <a:p>
            <a:r>
              <a:rPr lang="en-GB" sz="2200" dirty="0">
                <a:latin typeface="Comic Sans MS" panose="030F0702030302020204" pitchFamily="66" charset="0"/>
              </a:rPr>
              <a:t>The third and fourth lines rhyme with each other and have the same number of syllables (typically 5 or 6).</a:t>
            </a:r>
          </a:p>
          <a:p>
            <a:r>
              <a:rPr lang="en-GB" sz="2200" dirty="0">
                <a:latin typeface="Comic Sans MS" panose="030F0702030302020204" pitchFamily="66" charset="0"/>
              </a:rPr>
              <a:t>Limericks often start with the line “</a:t>
            </a:r>
            <a:r>
              <a:rPr lang="en-GB" sz="2200" i="1" dirty="0">
                <a:latin typeface="Comic Sans MS" panose="030F0702030302020204" pitchFamily="66" charset="0"/>
              </a:rPr>
              <a:t>There once was a…” </a:t>
            </a:r>
            <a:r>
              <a:rPr lang="en-GB" sz="2200" dirty="0">
                <a:latin typeface="Comic Sans MS" panose="030F0702030302020204" pitchFamily="66" charset="0"/>
              </a:rPr>
              <a:t>or </a:t>
            </a:r>
            <a:r>
              <a:rPr lang="en-GB" sz="2200" i="1" dirty="0">
                <a:latin typeface="Comic Sans MS" panose="030F0702030302020204" pitchFamily="66" charset="0"/>
              </a:rPr>
              <a:t>“There was a…”</a:t>
            </a:r>
            <a:endParaRPr lang="en-GB" sz="2200" dirty="0">
              <a:latin typeface="Comic Sans MS" panose="030F0702030302020204" pitchFamily="66" charset="0"/>
            </a:endParaRPr>
          </a:p>
          <a:p>
            <a:endParaRPr lang="en-GB" sz="2200" dirty="0">
              <a:latin typeface="Comic Sans MS" panose="030F0702030302020204" pitchFamily="66" charset="0"/>
            </a:endParaRPr>
          </a:p>
          <a:p>
            <a:r>
              <a:rPr lang="en-GB" sz="2200" dirty="0">
                <a:latin typeface="Comic Sans MS" panose="030F0702030302020204" pitchFamily="66" charset="0"/>
              </a:rPr>
              <a:t>The rhyme scheme of a limerick is known as “AABBA.”</a:t>
            </a:r>
          </a:p>
          <a:p>
            <a:r>
              <a:rPr lang="en-GB" sz="2200" dirty="0">
                <a:latin typeface="Comic Sans MS" panose="030F0702030302020204" pitchFamily="66" charset="0"/>
              </a:rPr>
              <a:t>This is because the last words in lines 1, 2 and 5 rhyme. Those are the “A’s” in the rhyme scheme.</a:t>
            </a:r>
          </a:p>
          <a:p>
            <a:r>
              <a:rPr lang="en-GB" sz="2200" dirty="0">
                <a:latin typeface="Comic Sans MS" panose="030F0702030302020204" pitchFamily="66" charset="0"/>
              </a:rPr>
              <a:t>The “B’s” are the last words of lines 3 and 4.</a:t>
            </a:r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40690" y="3683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866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63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Syllable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79" y="1970156"/>
            <a:ext cx="10058399" cy="3880773"/>
          </a:xfrm>
        </p:spPr>
        <p:txBody>
          <a:bodyPr>
            <a:no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does this word mean?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i="1" dirty="0">
                <a:latin typeface="Comic Sans MS" panose="030F0702030302020204" pitchFamily="66" charset="0"/>
              </a:rPr>
              <a:t>A syllable is a single, unbroken sound of a spoken (or written) word.</a:t>
            </a:r>
          </a:p>
          <a:p>
            <a:r>
              <a:rPr lang="en-GB" sz="2800" i="1" dirty="0">
                <a:latin typeface="Comic Sans MS" panose="030F0702030302020204" pitchFamily="66" charset="0"/>
              </a:rPr>
              <a:t>Sometimes syllables are referred to as the ‘beats’ of spoken language.</a:t>
            </a:r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74980" y="37973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940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96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2939" y="444980"/>
            <a:ext cx="9998765" cy="1320800"/>
          </a:xfrm>
        </p:spPr>
        <p:txBody>
          <a:bodyPr>
            <a:norm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Do the limericks all follow this pattern?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7558095" y="4273107"/>
            <a:ext cx="4633905" cy="23516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 3" charset="2"/>
              <a:buNone/>
              <a:defRPr/>
            </a:pPr>
            <a:r>
              <a:rPr lang="en-GB" sz="2000" dirty="0">
                <a:solidFill>
                  <a:srgbClr val="FFC000"/>
                </a:solidFill>
                <a:latin typeface="Comic Sans MS" panose="030F0702030302020204" pitchFamily="66" charset="0"/>
              </a:rPr>
              <a:t>There was a young man from Leeds</a:t>
            </a:r>
          </a:p>
          <a:p>
            <a:pPr>
              <a:buFont typeface="Wingdings 3" charset="2"/>
              <a:buNone/>
              <a:defRPr/>
            </a:pPr>
            <a:r>
              <a:rPr lang="en-GB" sz="2000" dirty="0">
                <a:solidFill>
                  <a:srgbClr val="FFC000"/>
                </a:solidFill>
                <a:latin typeface="Comic Sans MS" panose="030F0702030302020204" pitchFamily="66" charset="0"/>
              </a:rPr>
              <a:t>Who ate a whole packet of seeds,</a:t>
            </a:r>
          </a:p>
          <a:p>
            <a:pPr>
              <a:buFont typeface="Wingdings 3" charset="2"/>
              <a:buNone/>
              <a:defRPr/>
            </a:pPr>
            <a:r>
              <a:rPr lang="en-GB" sz="2000" dirty="0">
                <a:solidFill>
                  <a:srgbClr val="FFC000"/>
                </a:solidFill>
                <a:latin typeface="Comic Sans MS" panose="030F0702030302020204" pitchFamily="66" charset="0"/>
              </a:rPr>
              <a:t>In less than an hour</a:t>
            </a:r>
          </a:p>
          <a:p>
            <a:pPr>
              <a:buFont typeface="Wingdings 3" charset="2"/>
              <a:buNone/>
              <a:defRPr/>
            </a:pPr>
            <a:r>
              <a:rPr lang="en-GB" sz="2000" dirty="0">
                <a:solidFill>
                  <a:srgbClr val="FFC000"/>
                </a:solidFill>
                <a:latin typeface="Comic Sans MS" panose="030F0702030302020204" pitchFamily="66" charset="0"/>
              </a:rPr>
              <a:t>His nose was a flower</a:t>
            </a:r>
          </a:p>
          <a:p>
            <a:pPr>
              <a:buFont typeface="Wingdings 3" charset="2"/>
              <a:buNone/>
              <a:defRPr/>
            </a:pPr>
            <a:r>
              <a:rPr lang="en-GB" sz="2000" dirty="0">
                <a:solidFill>
                  <a:srgbClr val="FFC000"/>
                </a:solidFill>
                <a:latin typeface="Comic Sans MS" panose="030F0702030302020204" pitchFamily="66" charset="0"/>
              </a:rPr>
              <a:t>And his head was a garden of weeds!</a:t>
            </a:r>
            <a:endParaRPr lang="en-US" sz="2000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Content Placeholder 3"/>
          <p:cNvSpPr txBox="1">
            <a:spLocks/>
          </p:cNvSpPr>
          <p:nvPr/>
        </p:nvSpPr>
        <p:spPr>
          <a:xfrm>
            <a:off x="0" y="4273107"/>
            <a:ext cx="7524205" cy="2219007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2000" dirty="0">
                <a:solidFill>
                  <a:srgbClr val="00B050"/>
                </a:solidFill>
                <a:latin typeface="Comic Sans MS" panose="030F0702030302020204" pitchFamily="66" charset="0"/>
              </a:rPr>
              <a:t>There once was a young girl on a tower</a:t>
            </a:r>
          </a:p>
          <a:p>
            <a:pPr marL="0" indent="0">
              <a:buFont typeface="Wingdings 3" charset="2"/>
              <a:buNone/>
            </a:pPr>
            <a:r>
              <a:rPr lang="en-GB" sz="2000" dirty="0">
                <a:solidFill>
                  <a:srgbClr val="00B050"/>
                </a:solidFill>
                <a:latin typeface="Comic Sans MS" panose="030F0702030302020204" pitchFamily="66" charset="0"/>
              </a:rPr>
              <a:t>Who looked just as fresh as a flower.</a:t>
            </a:r>
          </a:p>
          <a:p>
            <a:pPr marL="0" indent="0">
              <a:buFont typeface="Wingdings 3" charset="2"/>
              <a:buNone/>
            </a:pPr>
            <a:r>
              <a:rPr lang="en-GB" sz="2000" dirty="0">
                <a:solidFill>
                  <a:srgbClr val="00B050"/>
                </a:solidFill>
                <a:latin typeface="Comic Sans MS" panose="030F0702030302020204" pitchFamily="66" charset="0"/>
              </a:rPr>
              <a:t>Her hair was like silk.</a:t>
            </a:r>
          </a:p>
          <a:p>
            <a:pPr marL="0" indent="0">
              <a:buFont typeface="Wingdings 3" charset="2"/>
              <a:buNone/>
            </a:pPr>
            <a:r>
              <a:rPr lang="en-GB" sz="2000" dirty="0">
                <a:solidFill>
                  <a:srgbClr val="00B050"/>
                </a:solidFill>
                <a:latin typeface="Comic Sans MS" panose="030F0702030302020204" pitchFamily="66" charset="0"/>
              </a:rPr>
              <a:t>Her skin smooth as milk,</a:t>
            </a:r>
          </a:p>
          <a:p>
            <a:pPr marL="0" indent="0">
              <a:buFont typeface="Wingdings 3" charset="2"/>
              <a:buNone/>
            </a:pPr>
            <a:r>
              <a:rPr lang="en-GB" sz="2000" dirty="0">
                <a:solidFill>
                  <a:srgbClr val="00B050"/>
                </a:solidFill>
                <a:latin typeface="Comic Sans MS" panose="030F0702030302020204" pitchFamily="66" charset="0"/>
              </a:rPr>
              <a:t>But her breath made the strongest knight cower.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8"/>
          <a:srcRect l="40897" t="36339" r="5892" b="26696"/>
          <a:stretch/>
        </p:blipFill>
        <p:spPr>
          <a:xfrm>
            <a:off x="3178249" y="1751410"/>
            <a:ext cx="6122125" cy="2391095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43560" y="698980"/>
            <a:ext cx="406400" cy="406400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966970" y="5179410"/>
            <a:ext cx="406400" cy="40640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047730" y="5245735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592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25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8587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7155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1324" y="322212"/>
            <a:ext cx="10008705" cy="1320800"/>
          </a:xfrm>
        </p:spPr>
        <p:txBody>
          <a:bodyPr>
            <a:norm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Do the limericks all follow this pattern?</a:t>
            </a:r>
          </a:p>
        </p:txBody>
      </p:sp>
      <p:sp>
        <p:nvSpPr>
          <p:cNvPr id="5" name="Content Placeholder 3"/>
          <p:cNvSpPr>
            <a:spLocks noGrp="1"/>
          </p:cNvSpPr>
          <p:nvPr>
            <p:ph idx="1"/>
          </p:nvPr>
        </p:nvSpPr>
        <p:spPr>
          <a:xfrm>
            <a:off x="268356" y="4146299"/>
            <a:ext cx="5094515" cy="38807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There once was a frog named Cog</a:t>
            </a:r>
          </a:p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who liked to sit on a log</a:t>
            </a:r>
          </a:p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one day he slipped off</a:t>
            </a:r>
          </a:p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because of his cough</a:t>
            </a:r>
          </a:p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and now he’s in the bog.</a:t>
            </a:r>
          </a:p>
          <a:p>
            <a:endParaRPr lang="en-GB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8132336" y="4258491"/>
            <a:ext cx="5068389" cy="2599509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2000" dirty="0">
                <a:solidFill>
                  <a:srgbClr val="FFC000"/>
                </a:solidFill>
                <a:latin typeface="Comic Sans MS" panose="030F0702030302020204" pitchFamily="66" charset="0"/>
              </a:rPr>
              <a:t>There once was a very small bug.</a:t>
            </a:r>
          </a:p>
          <a:p>
            <a:pPr marL="0" indent="0">
              <a:buFont typeface="Wingdings 3" charset="2"/>
              <a:buNone/>
            </a:pPr>
            <a:r>
              <a:rPr lang="en-GB" sz="2000" dirty="0">
                <a:solidFill>
                  <a:srgbClr val="FFC000"/>
                </a:solidFill>
                <a:latin typeface="Comic Sans MS" panose="030F0702030302020204" pitchFamily="66" charset="0"/>
              </a:rPr>
              <a:t>Every one liked to call him Doug.</a:t>
            </a:r>
          </a:p>
          <a:p>
            <a:pPr marL="0" indent="0">
              <a:buFont typeface="Wingdings 3" charset="2"/>
              <a:buNone/>
            </a:pPr>
            <a:r>
              <a:rPr lang="en-GB" sz="2000" dirty="0">
                <a:solidFill>
                  <a:srgbClr val="FFC000"/>
                </a:solidFill>
                <a:latin typeface="Comic Sans MS" panose="030F0702030302020204" pitchFamily="66" charset="0"/>
              </a:rPr>
              <a:t>He walked on the cement,</a:t>
            </a:r>
          </a:p>
          <a:p>
            <a:pPr marL="0" indent="0">
              <a:buFont typeface="Wingdings 3" charset="2"/>
              <a:buNone/>
            </a:pPr>
            <a:r>
              <a:rPr lang="en-GB" sz="2000" dirty="0">
                <a:solidFill>
                  <a:srgbClr val="FFC000"/>
                </a:solidFill>
                <a:latin typeface="Comic Sans MS" panose="030F0702030302020204" pitchFamily="66" charset="0"/>
              </a:rPr>
              <a:t>And ended up getting bent.</a:t>
            </a:r>
          </a:p>
          <a:p>
            <a:pPr marL="0" indent="0">
              <a:buFont typeface="Wingdings 3" charset="2"/>
              <a:buNone/>
            </a:pPr>
            <a:r>
              <a:rPr lang="en-GB" sz="2000" dirty="0">
                <a:solidFill>
                  <a:srgbClr val="FFC000"/>
                </a:solidFill>
                <a:latin typeface="Comic Sans MS" panose="030F0702030302020204" pitchFamily="66" charset="0"/>
              </a:rPr>
              <a:t>Now he looks just like a slug.</a:t>
            </a:r>
          </a:p>
          <a:p>
            <a:endParaRPr lang="en-GB" sz="1600" dirty="0">
              <a:solidFill>
                <a:srgbClr val="FFC00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8"/>
          <a:srcRect l="40897" t="36339" r="5892" b="26696"/>
          <a:stretch/>
        </p:blipFill>
        <p:spPr>
          <a:xfrm>
            <a:off x="3184615" y="1755204"/>
            <a:ext cx="6122125" cy="2391095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83540" y="322212"/>
            <a:ext cx="406400" cy="406400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401060" y="5060699"/>
            <a:ext cx="406400" cy="406400"/>
          </a:xfrm>
          <a:prstGeom prst="rect">
            <a:avLst/>
          </a:prstGeom>
        </p:spPr>
      </p:pic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642090" y="5467099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421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0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243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6440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B3CF1-1486-4BB2-9701-0B7DA552E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Activity 1:</a:t>
            </a: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92100" y="286603"/>
            <a:ext cx="406400" cy="4064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5BDE589-08EE-4FCD-BE58-50A96587A8E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1960" t="27568" r="6352" b="22883"/>
          <a:stretch/>
        </p:blipFill>
        <p:spPr>
          <a:xfrm>
            <a:off x="1097279" y="1878227"/>
            <a:ext cx="10147369" cy="4473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61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6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B3CF1-1486-4BB2-9701-0B7DA552E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Activity 2:</a:t>
            </a: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60680" y="286603"/>
            <a:ext cx="406400" cy="4064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CCBEA72-08E7-4AA8-A634-6C98BDE068B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1757" t="46847" r="7264" b="19820"/>
          <a:stretch/>
        </p:blipFill>
        <p:spPr>
          <a:xfrm>
            <a:off x="1097280" y="1878226"/>
            <a:ext cx="10058400" cy="3699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30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9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B3CF1-1486-4BB2-9701-0B7DA552E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Activity 3:</a:t>
            </a: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7810" y="286603"/>
            <a:ext cx="406400" cy="4064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5E2910A-B454-4431-95D8-DC775C5D7BD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2061" t="30631" r="6655" b="11297"/>
          <a:stretch/>
        </p:blipFill>
        <p:spPr>
          <a:xfrm>
            <a:off x="1097280" y="1865870"/>
            <a:ext cx="10058400" cy="4495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857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20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B3CF1-1486-4BB2-9701-0B7DA552E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Activity 4:</a:t>
            </a:r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80670" y="391160"/>
            <a:ext cx="406400" cy="4064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8B15C0B-78F2-4B5A-A914-055BCF1990F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5214" t="45524" r="11179" b="27047"/>
          <a:stretch/>
        </p:blipFill>
        <p:spPr>
          <a:xfrm>
            <a:off x="1097280" y="1894114"/>
            <a:ext cx="10058400" cy="3558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902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16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B3CF1-1486-4BB2-9701-0B7DA552E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Red Pen Challenge:</a:t>
            </a: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80670" y="286603"/>
            <a:ext cx="406400" cy="4064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751FCED-51E9-443F-8E6A-DCABA67FA00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4893" t="18095" r="11393" b="10286"/>
          <a:stretch/>
        </p:blipFill>
        <p:spPr>
          <a:xfrm>
            <a:off x="5265166" y="0"/>
            <a:ext cx="6817977" cy="6283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177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39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153</TotalTime>
  <Words>511</Words>
  <Application>Microsoft Office PowerPoint</Application>
  <PresentationFormat>Widescreen</PresentationFormat>
  <Paragraphs>68</Paragraphs>
  <Slides>12</Slides>
  <Notes>2</Notes>
  <HiddenSlides>0</HiddenSlides>
  <MMClips>17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Calibri</vt:lpstr>
      <vt:lpstr>Calibri Light</vt:lpstr>
      <vt:lpstr>Comic Sans MS</vt:lpstr>
      <vt:lpstr>Wingdings 3</vt:lpstr>
      <vt:lpstr>Retrospect</vt:lpstr>
      <vt:lpstr>What do you notice about these texts?</vt:lpstr>
      <vt:lpstr>Limerick </vt:lpstr>
      <vt:lpstr>Look at these limericks – can you identify any of their features? </vt:lpstr>
      <vt:lpstr>How to write a limerick…</vt:lpstr>
      <vt:lpstr>Syllable </vt:lpstr>
      <vt:lpstr>Do the limericks all follow this pattern?</vt:lpstr>
      <vt:lpstr>Do the limericks all follow this pattern?</vt:lpstr>
      <vt:lpstr>Activity 1:</vt:lpstr>
      <vt:lpstr>Activity 2:</vt:lpstr>
      <vt:lpstr>Activity 3:</vt:lpstr>
      <vt:lpstr>Activity 4:</vt:lpstr>
      <vt:lpstr>Red Pen Challenge: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do you notice about these texts?</dc:title>
  <dc:creator>Emily Fenner</dc:creator>
  <cp:lastModifiedBy>Emily Fenner</cp:lastModifiedBy>
  <cp:revision>5</cp:revision>
  <dcterms:created xsi:type="dcterms:W3CDTF">2021-02-01T10:11:50Z</dcterms:created>
  <dcterms:modified xsi:type="dcterms:W3CDTF">2021-02-01T13:06:31Z</dcterms:modified>
</cp:coreProperties>
</file>