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57" r:id="rId3"/>
    <p:sldId id="258" r:id="rId4"/>
    <p:sldId id="259" r:id="rId5"/>
    <p:sldId id="264" r:id="rId6"/>
    <p:sldId id="262" r:id="rId7"/>
    <p:sldId id="26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FDB73-7D6F-4CCE-99F7-547F24A936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AE42549-B187-4A48-98FF-B7ACD69C52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508C3FA-FACE-4390-950F-E1DD34A199F4}"/>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5" name="Footer Placeholder 4">
            <a:extLst>
              <a:ext uri="{FF2B5EF4-FFF2-40B4-BE49-F238E27FC236}">
                <a16:creationId xmlns:a16="http://schemas.microsoft.com/office/drawing/2014/main" id="{DED176A9-7054-4199-AAA7-4752AA9861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646021-6778-4772-B48C-62B988EC9605}"/>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1301983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8245B-0851-4B3D-9C3A-99BA233F31A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713A3A-76C9-4499-91CE-84BB8EF0FE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18A85A-1B90-47B0-A401-946D52225529}"/>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5" name="Footer Placeholder 4">
            <a:extLst>
              <a:ext uri="{FF2B5EF4-FFF2-40B4-BE49-F238E27FC236}">
                <a16:creationId xmlns:a16="http://schemas.microsoft.com/office/drawing/2014/main" id="{41B57ECC-900B-4D9D-BEE3-E25FB06F40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69F4FB-AA4D-467C-A216-646315702911}"/>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119100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06053-D0A4-42CB-BC94-863B621610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862BCBB-3567-44D4-9638-38580C25E8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C0E54F8-603A-49CB-A7C4-038961963768}"/>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5" name="Footer Placeholder 4">
            <a:extLst>
              <a:ext uri="{FF2B5EF4-FFF2-40B4-BE49-F238E27FC236}">
                <a16:creationId xmlns:a16="http://schemas.microsoft.com/office/drawing/2014/main" id="{114A35C7-F011-4CF5-9D71-1395045B89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568807-88B6-4B64-8662-6FB480EFA717}"/>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2515864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3EA8E-A9A5-4A58-8889-1E4A6F9B10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999F7A6-64BB-4847-B1DA-09CA13CD979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2277206-1524-48B6-8F79-CFD5EB361B2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F786C56-A1C3-48BD-8BBE-4258FD89E2FB}"/>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6" name="Footer Placeholder 5">
            <a:extLst>
              <a:ext uri="{FF2B5EF4-FFF2-40B4-BE49-F238E27FC236}">
                <a16:creationId xmlns:a16="http://schemas.microsoft.com/office/drawing/2014/main" id="{0C2D180C-7C0E-422D-8040-444D45FDCF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141DF4-326F-4446-ACC8-EC7DA2121456}"/>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1698735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4C902-E0C5-4F4D-91AC-C3DCFB565FF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C6ACD4-7B83-4CC5-B3F4-12C7BE5C38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BA363E7-455E-4FA3-B755-C33AAFF39BF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2383DF-56F3-4AE4-906B-6336556C17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A16120-1562-4F1F-BDD6-8F37E7B194E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75DC843-224F-4CC2-9B7C-6E9F4759CB5F}"/>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8" name="Footer Placeholder 7">
            <a:extLst>
              <a:ext uri="{FF2B5EF4-FFF2-40B4-BE49-F238E27FC236}">
                <a16:creationId xmlns:a16="http://schemas.microsoft.com/office/drawing/2014/main" id="{73EAAEB0-B3C4-46C8-95FD-9894A1516FB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DD0DF-069E-47E3-BBC8-8E0A0D8B72AB}"/>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1428437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F036A-D2C5-4EAA-9979-C304C7D3E49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AC27B97-A47A-4099-A28E-9307150AEE67}"/>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4" name="Footer Placeholder 3">
            <a:extLst>
              <a:ext uri="{FF2B5EF4-FFF2-40B4-BE49-F238E27FC236}">
                <a16:creationId xmlns:a16="http://schemas.microsoft.com/office/drawing/2014/main" id="{AEF59CFF-B93F-4232-91D3-DF542B49813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74AB09-AB20-4504-AD55-F07F1E0F5747}"/>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1390809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738044-83A7-492B-8023-CB8ABA271D1C}"/>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3" name="Footer Placeholder 2">
            <a:extLst>
              <a:ext uri="{FF2B5EF4-FFF2-40B4-BE49-F238E27FC236}">
                <a16:creationId xmlns:a16="http://schemas.microsoft.com/office/drawing/2014/main" id="{ECFA74EE-E527-48C3-A92B-40437E71AEB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7F6FD2D-A4D6-426C-9822-A99C65445E18}"/>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1183204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AA132-5AE9-4B5E-ABE6-4A754289C8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EF33BDB-7B6E-4508-9DB9-284BBCF4A6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7A56602-F95A-42FE-871C-E7B100954A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31ECA5-6972-48D4-A177-3AEAAFBA1C15}"/>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6" name="Footer Placeholder 5">
            <a:extLst>
              <a:ext uri="{FF2B5EF4-FFF2-40B4-BE49-F238E27FC236}">
                <a16:creationId xmlns:a16="http://schemas.microsoft.com/office/drawing/2014/main" id="{EE03F3AD-80CD-4C8B-A2E3-B45C721D2A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7A9508-3E9D-4E33-A331-F31D1BB15EE6}"/>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3988323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505D0-96DE-4D48-825E-DCF5AB476D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9D80A36-F62F-4AC7-B410-20BD4462F1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1F3B662-B618-4959-80B0-70038A210F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6F41C4-A748-48F8-9E70-FC191BDDEB77}"/>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6" name="Footer Placeholder 5">
            <a:extLst>
              <a:ext uri="{FF2B5EF4-FFF2-40B4-BE49-F238E27FC236}">
                <a16:creationId xmlns:a16="http://schemas.microsoft.com/office/drawing/2014/main" id="{79ADA77D-4AB1-479F-BF39-1104A90C7C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A2C041-8E0B-460D-A917-AF25F5AA88A3}"/>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749769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282ED-D091-48BC-8338-4D7CDAF3F6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7BF448-D23F-4C2D-A53E-F73B8D5356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50D3FA-BD1F-41EE-8269-43423579F3DF}"/>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5" name="Footer Placeholder 4">
            <a:extLst>
              <a:ext uri="{FF2B5EF4-FFF2-40B4-BE49-F238E27FC236}">
                <a16:creationId xmlns:a16="http://schemas.microsoft.com/office/drawing/2014/main" id="{60F9969C-AE1D-449C-A5C6-DF5FCC60CD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289639-5B5D-4385-BB60-C1FD96E1FF6B}"/>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2794773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150C0C8-FB7A-4A20-B804-E753EFCFE3B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E992F5-1F97-4F69-9A0C-757BE53BA7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A4E828-200A-4D1A-8BC3-BA2F65E2E3D7}"/>
              </a:ext>
            </a:extLst>
          </p:cNvPr>
          <p:cNvSpPr>
            <a:spLocks noGrp="1"/>
          </p:cNvSpPr>
          <p:nvPr>
            <p:ph type="dt" sz="half" idx="10"/>
          </p:nvPr>
        </p:nvSpPr>
        <p:spPr/>
        <p:txBody>
          <a:bodyPr/>
          <a:lstStyle/>
          <a:p>
            <a:fld id="{9243BF8F-15E9-48C8-84FE-463D8CC76D23}" type="datetimeFigureOut">
              <a:rPr lang="en-GB" smtClean="0"/>
              <a:t>14/05/2020</a:t>
            </a:fld>
            <a:endParaRPr lang="en-GB"/>
          </a:p>
        </p:txBody>
      </p:sp>
      <p:sp>
        <p:nvSpPr>
          <p:cNvPr id="5" name="Footer Placeholder 4">
            <a:extLst>
              <a:ext uri="{FF2B5EF4-FFF2-40B4-BE49-F238E27FC236}">
                <a16:creationId xmlns:a16="http://schemas.microsoft.com/office/drawing/2014/main" id="{270773BC-86F2-4046-8A11-60A028ED90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98FB78-9A0A-4FB4-B0E5-DD9ABC82CD60}"/>
              </a:ext>
            </a:extLst>
          </p:cNvPr>
          <p:cNvSpPr>
            <a:spLocks noGrp="1"/>
          </p:cNvSpPr>
          <p:nvPr>
            <p:ph type="sldNum" sz="quarter" idx="12"/>
          </p:nvPr>
        </p:nvSpPr>
        <p:spPr/>
        <p:txBody>
          <a:bodyPr/>
          <a:lstStyle/>
          <a:p>
            <a:fld id="{0FC0D509-CA6E-47F8-9EC8-4C6384A40148}" type="slidenum">
              <a:rPr lang="en-GB" smtClean="0"/>
              <a:t>‹#›</a:t>
            </a:fld>
            <a:endParaRPr lang="en-GB"/>
          </a:p>
        </p:txBody>
      </p:sp>
    </p:spTree>
    <p:extLst>
      <p:ext uri="{BB962C8B-B14F-4D97-AF65-F5344CB8AC3E}">
        <p14:creationId xmlns:p14="http://schemas.microsoft.com/office/powerpoint/2010/main" val="2192999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D5D36F-AC1E-4448-9BC6-16AA84D744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FEAAAA8-5B29-4824-A382-CD0C00C593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DBAB50-0B2D-4604-8B0F-B31D76E500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43BF8F-15E9-48C8-84FE-463D8CC76D23}" type="datetimeFigureOut">
              <a:rPr lang="en-GB" smtClean="0"/>
              <a:t>14/05/2020</a:t>
            </a:fld>
            <a:endParaRPr lang="en-GB"/>
          </a:p>
        </p:txBody>
      </p:sp>
      <p:sp>
        <p:nvSpPr>
          <p:cNvPr id="5" name="Footer Placeholder 4">
            <a:extLst>
              <a:ext uri="{FF2B5EF4-FFF2-40B4-BE49-F238E27FC236}">
                <a16:creationId xmlns:a16="http://schemas.microsoft.com/office/drawing/2014/main" id="{D2909D42-CDB1-40DF-8019-2CB7DA3BC0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64C9C18-3240-474A-8D83-17A66F4570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C0D509-CA6E-47F8-9EC8-4C6384A40148}" type="slidenum">
              <a:rPr lang="en-GB" smtClean="0"/>
              <a:t>‹#›</a:t>
            </a:fld>
            <a:endParaRPr lang="en-GB"/>
          </a:p>
        </p:txBody>
      </p:sp>
    </p:spTree>
    <p:extLst>
      <p:ext uri="{BB962C8B-B14F-4D97-AF65-F5344CB8AC3E}">
        <p14:creationId xmlns:p14="http://schemas.microsoft.com/office/powerpoint/2010/main" val="25962496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svg"/><Relationship Id="rId3" Type="http://schemas.microsoft.com/office/2007/relationships/media" Target="../media/media2.m4a"/><Relationship Id="rId7" Type="http://schemas.openxmlformats.org/officeDocument/2006/relationships/image" Target="../media/image2.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png"/><Relationship Id="rId5" Type="http://schemas.openxmlformats.org/officeDocument/2006/relationships/slideLayout" Target="../slideLayouts/slideLayout1.xml"/><Relationship Id="rId4" Type="http://schemas.openxmlformats.org/officeDocument/2006/relationships/audio" Target="../media/media2.m4a"/><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35555856-9970-4BC3-9AA9-6A917F53A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9972"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a:extLst>
              <a:ext uri="{FF2B5EF4-FFF2-40B4-BE49-F238E27FC236}">
                <a16:creationId xmlns:a16="http://schemas.microsoft.com/office/drawing/2014/main" id="{7F487851-BFAF-46D8-A1ED-50CAD6E46F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993EC148-B38A-4F27-BF25-415F8DA16985}"/>
              </a:ext>
            </a:extLst>
          </p:cNvPr>
          <p:cNvSpPr>
            <a:spLocks noGrp="1"/>
          </p:cNvSpPr>
          <p:nvPr>
            <p:ph type="ctrTitle"/>
          </p:nvPr>
        </p:nvSpPr>
        <p:spPr>
          <a:xfrm>
            <a:off x="804484" y="1724026"/>
            <a:ext cx="4805996" cy="3840922"/>
          </a:xfrm>
        </p:spPr>
        <p:txBody>
          <a:bodyPr anchor="t">
            <a:normAutofit fontScale="90000"/>
          </a:bodyPr>
          <a:lstStyle/>
          <a:p>
            <a:pPr algn="l"/>
            <a:r>
              <a:rPr lang="en-GB" sz="3200" dirty="0">
                <a:solidFill>
                  <a:srgbClr val="00B0F0"/>
                </a:solidFill>
              </a:rPr>
              <a:t>Hello</a:t>
            </a:r>
            <a:r>
              <a:rPr lang="en-GB" sz="3200" dirty="0">
                <a:solidFill>
                  <a:srgbClr val="000000"/>
                </a:solidFill>
              </a:rPr>
              <a:t> </a:t>
            </a:r>
            <a:r>
              <a:rPr lang="en-GB" sz="3200" dirty="0">
                <a:solidFill>
                  <a:srgbClr val="7030A0"/>
                </a:solidFill>
              </a:rPr>
              <a:t>you</a:t>
            </a:r>
            <a:r>
              <a:rPr lang="en-GB" sz="3200" dirty="0">
                <a:solidFill>
                  <a:srgbClr val="000000"/>
                </a:solidFill>
              </a:rPr>
              <a:t> </a:t>
            </a:r>
            <a:r>
              <a:rPr lang="en-GB" sz="3200" dirty="0">
                <a:solidFill>
                  <a:srgbClr val="C00000"/>
                </a:solidFill>
              </a:rPr>
              <a:t>lovely</a:t>
            </a:r>
            <a:r>
              <a:rPr lang="en-GB" sz="3200" dirty="0">
                <a:solidFill>
                  <a:srgbClr val="000000"/>
                </a:solidFill>
              </a:rPr>
              <a:t> </a:t>
            </a:r>
            <a:r>
              <a:rPr lang="en-GB" sz="3200" dirty="0">
                <a:solidFill>
                  <a:srgbClr val="00B050"/>
                </a:solidFill>
              </a:rPr>
              <a:t>bunch!</a:t>
            </a:r>
            <a:br>
              <a:rPr lang="en-GB" sz="3200" dirty="0">
                <a:solidFill>
                  <a:srgbClr val="000000"/>
                </a:solidFill>
              </a:rPr>
            </a:br>
            <a:br>
              <a:rPr lang="en-GB" sz="3200" dirty="0">
                <a:solidFill>
                  <a:srgbClr val="000000"/>
                </a:solidFill>
              </a:rPr>
            </a:br>
            <a:r>
              <a:rPr lang="en-GB" sz="3200" dirty="0">
                <a:solidFill>
                  <a:srgbClr val="000000"/>
                </a:solidFill>
              </a:rPr>
              <a:t>Have you watched the first video and played some “What number am I?” with someone at home? </a:t>
            </a:r>
            <a:br>
              <a:rPr lang="en-GB" sz="3200" dirty="0">
                <a:solidFill>
                  <a:srgbClr val="000000"/>
                </a:solidFill>
              </a:rPr>
            </a:br>
            <a:br>
              <a:rPr lang="en-GB" sz="3200" dirty="0">
                <a:solidFill>
                  <a:srgbClr val="000000"/>
                </a:solidFill>
              </a:rPr>
            </a:br>
            <a:r>
              <a:rPr lang="en-GB" sz="3200" dirty="0">
                <a:solidFill>
                  <a:srgbClr val="000000"/>
                </a:solidFill>
              </a:rPr>
              <a:t>Great, now it’s time to do some quiz’s to make sure you feel confident on your tens and your ones…ready? Let’s go…</a:t>
            </a:r>
          </a:p>
        </p:txBody>
      </p:sp>
      <p:sp>
        <p:nvSpPr>
          <p:cNvPr id="3" name="Subtitle 2">
            <a:extLst>
              <a:ext uri="{FF2B5EF4-FFF2-40B4-BE49-F238E27FC236}">
                <a16:creationId xmlns:a16="http://schemas.microsoft.com/office/drawing/2014/main" id="{71D9DF0F-B4BF-4528-81FF-8EBD0E035D81}"/>
              </a:ext>
            </a:extLst>
          </p:cNvPr>
          <p:cNvSpPr>
            <a:spLocks noGrp="1"/>
          </p:cNvSpPr>
          <p:nvPr>
            <p:ph type="subTitle" idx="1"/>
          </p:nvPr>
        </p:nvSpPr>
        <p:spPr>
          <a:xfrm>
            <a:off x="804788" y="3428999"/>
            <a:ext cx="4805691" cy="838831"/>
          </a:xfrm>
        </p:spPr>
        <p:txBody>
          <a:bodyPr anchor="b">
            <a:normAutofit/>
          </a:bodyPr>
          <a:lstStyle/>
          <a:p>
            <a:pPr algn="l"/>
            <a:endParaRPr lang="en-GB" sz="1800">
              <a:solidFill>
                <a:srgbClr val="000000"/>
              </a:solidFill>
            </a:endParaRPr>
          </a:p>
        </p:txBody>
      </p:sp>
      <p:sp>
        <p:nvSpPr>
          <p:cNvPr id="44"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7121"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9" name="Graphic 18" descr="Angel Face with Solid Fill">
            <a:extLst>
              <a:ext uri="{FF2B5EF4-FFF2-40B4-BE49-F238E27FC236}">
                <a16:creationId xmlns:a16="http://schemas.microsoft.com/office/drawing/2014/main" id="{5E8088D2-C389-49DC-88C9-0FCBAED4420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709770" y="1815320"/>
            <a:ext cx="4141760" cy="4141760"/>
          </a:xfrm>
          <a:prstGeom prst="rect">
            <a:avLst/>
          </a:prstGeom>
        </p:spPr>
      </p:pic>
      <p:pic>
        <p:nvPicPr>
          <p:cNvPr id="4" name="slide 1">
            <a:hlinkClick r:id="" action="ppaction://media"/>
            <a:extLst>
              <a:ext uri="{FF2B5EF4-FFF2-40B4-BE49-F238E27FC236}">
                <a16:creationId xmlns:a16="http://schemas.microsoft.com/office/drawing/2014/main" id="{EDB5E23E-1817-482B-AD12-6D45FFD2C97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51525" y="3184525"/>
            <a:ext cx="487363" cy="487363"/>
          </a:xfrm>
          <a:prstGeom prst="rect">
            <a:avLst/>
          </a:prstGeom>
        </p:spPr>
      </p:pic>
      <p:pic>
        <p:nvPicPr>
          <p:cNvPr id="5" name="2 Recorded Sound">
            <a:hlinkClick r:id="" action="ppaction://media"/>
            <a:extLst>
              <a:ext uri="{FF2B5EF4-FFF2-40B4-BE49-F238E27FC236}">
                <a16:creationId xmlns:a16="http://schemas.microsoft.com/office/drawing/2014/main" id="{F7420748-B048-41EE-8D67-F152EEF8F3CA}"/>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702982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768"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84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4"/>
                </p:tgtEl>
              </p:cMediaNode>
            </p:audio>
            <p:audio>
              <p:cMediaNode vol="80000">
                <p:cTn id="12"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6649C1-7FF4-4998-BB9B-D05A5184B310}"/>
              </a:ext>
            </a:extLst>
          </p:cNvPr>
          <p:cNvSpPr/>
          <p:nvPr/>
        </p:nvSpPr>
        <p:spPr>
          <a:xfrm>
            <a:off x="346230" y="310719"/>
            <a:ext cx="11607646" cy="5529591"/>
          </a:xfrm>
          <a:prstGeom prst="rect">
            <a:avLst/>
          </a:prstGeom>
        </p:spPr>
        <p:txBody>
          <a:bodyPr wrap="square">
            <a:spAutoFit/>
          </a:bodyPr>
          <a:lstStyle/>
          <a:p>
            <a:pPr>
              <a:lnSpc>
                <a:spcPct val="107000"/>
              </a:lnSpc>
              <a:spcAft>
                <a:spcPts val="800"/>
              </a:spcAft>
            </a:pPr>
            <a:r>
              <a:rPr lang="en-GB" sz="3200" b="1" dirty="0">
                <a:solidFill>
                  <a:srgbClr val="00B050"/>
                </a:solidFill>
                <a:latin typeface="Calibri" panose="020F0502020204030204" pitchFamily="34" charset="0"/>
                <a:ea typeface="Calibri" panose="020F0502020204030204" pitchFamily="34" charset="0"/>
                <a:cs typeface="Times New Roman" panose="02020603050405020304" pitchFamily="18" charset="0"/>
              </a:rPr>
              <a:t>Q1</a:t>
            </a:r>
            <a:r>
              <a:rPr lang="en-GB" sz="3200" dirty="0">
                <a:solidFill>
                  <a:srgbClr val="00B050"/>
                </a:solidFill>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Write down how many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are in the following numbers – </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A:  </a:t>
            </a:r>
            <a:r>
              <a:rPr lang="en-GB" sz="3200" b="1" dirty="0">
                <a:latin typeface="Calibri" panose="020F0502020204030204" pitchFamily="34" charset="0"/>
                <a:ea typeface="Calibri" panose="020F0502020204030204" pitchFamily="34" charset="0"/>
                <a:cs typeface="Times New Roman" panose="02020603050405020304" pitchFamily="18" charset="0"/>
              </a:rPr>
              <a:t>12</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B:  </a:t>
            </a:r>
            <a:r>
              <a:rPr lang="en-GB" sz="3200" b="1" dirty="0">
                <a:latin typeface="Calibri" panose="020F0502020204030204" pitchFamily="34" charset="0"/>
                <a:ea typeface="Calibri" panose="020F0502020204030204" pitchFamily="34" charset="0"/>
                <a:cs typeface="Times New Roman" panose="02020603050405020304" pitchFamily="18" charset="0"/>
              </a:rPr>
              <a:t>28</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C:  </a:t>
            </a:r>
            <a:r>
              <a:rPr lang="en-GB" sz="3200" b="1" dirty="0">
                <a:latin typeface="Calibri" panose="020F0502020204030204" pitchFamily="34" charset="0"/>
                <a:ea typeface="Calibri" panose="020F0502020204030204" pitchFamily="34" charset="0"/>
                <a:cs typeface="Times New Roman" panose="02020603050405020304" pitchFamily="18" charset="0"/>
              </a:rPr>
              <a:t>32</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D:  </a:t>
            </a:r>
            <a:r>
              <a:rPr lang="en-GB" sz="3200" b="1" dirty="0">
                <a:latin typeface="Calibri" panose="020F0502020204030204" pitchFamily="34" charset="0"/>
                <a:ea typeface="Calibri" panose="020F0502020204030204" pitchFamily="34" charset="0"/>
                <a:cs typeface="Times New Roman" panose="02020603050405020304" pitchFamily="18" charset="0"/>
              </a:rPr>
              <a:t>40</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E:  </a:t>
            </a:r>
            <a:r>
              <a:rPr lang="en-GB" sz="3200" b="1" dirty="0">
                <a:latin typeface="Calibri" panose="020F0502020204030204" pitchFamily="34" charset="0"/>
                <a:ea typeface="Calibri" panose="020F0502020204030204" pitchFamily="34" charset="0"/>
                <a:cs typeface="Times New Roman" panose="02020603050405020304" pitchFamily="18" charset="0"/>
              </a:rPr>
              <a:t>63</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F:  </a:t>
            </a:r>
            <a:r>
              <a:rPr lang="en-GB" sz="3200" b="1" dirty="0">
                <a:latin typeface="Calibri" panose="020F0502020204030204" pitchFamily="34" charset="0"/>
                <a:ea typeface="Calibri" panose="020F0502020204030204" pitchFamily="34" charset="0"/>
                <a:cs typeface="Times New Roman" panose="02020603050405020304" pitchFamily="18" charset="0"/>
              </a:rPr>
              <a:t>79</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G: </a:t>
            </a:r>
            <a:r>
              <a:rPr lang="en-GB" sz="3200" b="1" dirty="0">
                <a:latin typeface="Calibri" panose="020F0502020204030204" pitchFamily="34" charset="0"/>
                <a:ea typeface="Calibri" panose="020F0502020204030204" pitchFamily="34" charset="0"/>
                <a:cs typeface="Times New Roman" panose="02020603050405020304" pitchFamily="18" charset="0"/>
              </a:rPr>
              <a:t>8</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a:t>
            </a:r>
          </a:p>
        </p:txBody>
      </p:sp>
      <p:pic>
        <p:nvPicPr>
          <p:cNvPr id="3" name="Recorded Sound">
            <a:hlinkClick r:id="" action="ppaction://media"/>
            <a:extLst>
              <a:ext uri="{FF2B5EF4-FFF2-40B4-BE49-F238E27FC236}">
                <a16:creationId xmlns:a16="http://schemas.microsoft.com/office/drawing/2014/main" id="{B52F9595-03C0-45AF-ADB3-F60A9F98E28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906371" y="3185318"/>
            <a:ext cx="487363" cy="487363"/>
          </a:xfrm>
          <a:prstGeom prst="rect">
            <a:avLst/>
          </a:prstGeom>
        </p:spPr>
      </p:pic>
    </p:spTree>
    <p:extLst>
      <p:ext uri="{BB962C8B-B14F-4D97-AF65-F5344CB8AC3E}">
        <p14:creationId xmlns:p14="http://schemas.microsoft.com/office/powerpoint/2010/main" val="48264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96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6DCA8FE-B9FC-427D-A249-CBF4A6DF5620}"/>
              </a:ext>
            </a:extLst>
          </p:cNvPr>
          <p:cNvSpPr/>
          <p:nvPr/>
        </p:nvSpPr>
        <p:spPr>
          <a:xfrm>
            <a:off x="355107" y="292963"/>
            <a:ext cx="11230252" cy="6056530"/>
          </a:xfrm>
          <a:prstGeom prst="rect">
            <a:avLst/>
          </a:prstGeom>
        </p:spPr>
        <p:txBody>
          <a:bodyPr wrap="square">
            <a:spAutoFit/>
          </a:bodyPr>
          <a:lstStyle/>
          <a:p>
            <a:pPr>
              <a:lnSpc>
                <a:spcPct val="107000"/>
              </a:lnSpc>
              <a:spcAft>
                <a:spcPts val="800"/>
              </a:spcAft>
            </a:pPr>
            <a:r>
              <a:rPr lang="en-GB" sz="3200" b="1" dirty="0">
                <a:solidFill>
                  <a:srgbClr val="00B050"/>
                </a:solidFill>
                <a:latin typeface="Calibri" panose="020F0502020204030204" pitchFamily="34" charset="0"/>
                <a:ea typeface="Calibri" panose="020F0502020204030204" pitchFamily="34" charset="0"/>
                <a:cs typeface="Times New Roman" panose="02020603050405020304" pitchFamily="18" charset="0"/>
              </a:rPr>
              <a:t>Q2</a:t>
            </a:r>
            <a:r>
              <a:rPr lang="en-GB" sz="3200" dirty="0">
                <a:latin typeface="Calibri" panose="020F0502020204030204" pitchFamily="34" charset="0"/>
                <a:ea typeface="Calibri" panose="020F0502020204030204" pitchFamily="34" charset="0"/>
                <a:cs typeface="Times New Roman" panose="02020603050405020304" pitchFamily="18" charset="0"/>
              </a:rPr>
              <a:t> – Fab!! Now let’s try it the other way round, I’ll tell you how many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there are and you need to write the correct number –</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A: 1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a:t>
            </a:r>
            <a:r>
              <a:rPr lang="en-GB" sz="3200" dirty="0">
                <a:latin typeface="Calibri" panose="020F0502020204030204" pitchFamily="34" charset="0"/>
                <a:ea typeface="Calibri" panose="020F0502020204030204" pitchFamily="34" charset="0"/>
                <a:cs typeface="Times New Roman" panose="02020603050405020304" pitchFamily="18" charset="0"/>
              </a:rPr>
              <a:t> and 8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B: 4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 5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C: 7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 3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D: 2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 9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E: 3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and 8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F: 1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a:t>
            </a:r>
            <a:r>
              <a:rPr lang="en-GB" sz="3200" dirty="0">
                <a:latin typeface="Calibri" panose="020F0502020204030204" pitchFamily="34" charset="0"/>
                <a:ea typeface="Calibri" panose="020F0502020204030204" pitchFamily="34" charset="0"/>
                <a:cs typeface="Times New Roman" panose="02020603050405020304" pitchFamily="18" charset="0"/>
              </a:rPr>
              <a:t> and 0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a:t>
            </a:r>
          </a:p>
        </p:txBody>
      </p:sp>
      <p:pic>
        <p:nvPicPr>
          <p:cNvPr id="3" name="Recorded Sound">
            <a:hlinkClick r:id="" action="ppaction://media"/>
            <a:extLst>
              <a:ext uri="{FF2B5EF4-FFF2-40B4-BE49-F238E27FC236}">
                <a16:creationId xmlns:a16="http://schemas.microsoft.com/office/drawing/2014/main" id="{1727E8E7-5687-4876-93FE-52525E26C3C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160553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7DCF9-4324-43EC-AD9F-65A4F6333720}"/>
              </a:ext>
            </a:extLst>
          </p:cNvPr>
          <p:cNvSpPr/>
          <p:nvPr/>
        </p:nvSpPr>
        <p:spPr>
          <a:xfrm>
            <a:off x="372862" y="292963"/>
            <a:ext cx="8771138" cy="5914440"/>
          </a:xfrm>
          <a:prstGeom prst="rect">
            <a:avLst/>
          </a:prstGeom>
        </p:spPr>
        <p:txBody>
          <a:bodyPr wrap="square">
            <a:spAutoFit/>
          </a:bodyPr>
          <a:lstStyle/>
          <a:p>
            <a:pPr>
              <a:lnSpc>
                <a:spcPct val="107000"/>
              </a:lnSpc>
              <a:spcAft>
                <a:spcPts val="800"/>
              </a:spcAft>
            </a:pPr>
            <a:r>
              <a:rPr lang="en-GB" sz="2200" b="1" dirty="0">
                <a:solidFill>
                  <a:srgbClr val="00B050"/>
                </a:solidFill>
                <a:latin typeface="Calibri" panose="020F0502020204030204" pitchFamily="34" charset="0"/>
                <a:ea typeface="Calibri" panose="020F0502020204030204" pitchFamily="34" charset="0"/>
                <a:cs typeface="Times New Roman" panose="02020603050405020304" pitchFamily="18" charset="0"/>
              </a:rPr>
              <a:t>Q3</a:t>
            </a:r>
            <a:r>
              <a:rPr lang="en-GB" sz="2200" b="1" dirty="0">
                <a:latin typeface="Calibri" panose="020F0502020204030204" pitchFamily="34" charset="0"/>
                <a:ea typeface="Calibri" panose="020F0502020204030204" pitchFamily="34" charset="0"/>
                <a:cs typeface="Times New Roman" panose="02020603050405020304" pitchFamily="18" charset="0"/>
              </a:rPr>
              <a:t> –</a:t>
            </a:r>
            <a:r>
              <a:rPr lang="en-GB" sz="2200" dirty="0">
                <a:latin typeface="Calibri" panose="020F0502020204030204" pitchFamily="34" charset="0"/>
                <a:ea typeface="Calibri" panose="020F0502020204030204" pitchFamily="34" charset="0"/>
                <a:cs typeface="Times New Roman" panose="02020603050405020304" pitchFamily="18" charset="0"/>
              </a:rPr>
              <a:t> Using a</a:t>
            </a:r>
            <a:r>
              <a:rPr lang="en-GB" sz="2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I </a:t>
            </a:r>
            <a:r>
              <a:rPr lang="en-GB" sz="2200" dirty="0">
                <a:latin typeface="Calibri" panose="020F0502020204030204" pitchFamily="34" charset="0"/>
                <a:ea typeface="Calibri" panose="020F0502020204030204" pitchFamily="34" charset="0"/>
                <a:cs typeface="Times New Roman" panose="02020603050405020304" pitchFamily="18" charset="0"/>
              </a:rPr>
              <a:t>(a line) to represent each </a:t>
            </a:r>
            <a:r>
              <a:rPr lang="en-GB" sz="2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a:t>
            </a:r>
            <a:r>
              <a:rPr lang="en-GB" sz="2200" dirty="0">
                <a:latin typeface="Calibri" panose="020F0502020204030204" pitchFamily="34" charset="0"/>
                <a:ea typeface="Calibri" panose="020F0502020204030204" pitchFamily="34" charset="0"/>
                <a:cs typeface="Times New Roman" panose="02020603050405020304" pitchFamily="18" charset="0"/>
              </a:rPr>
              <a:t> and a </a:t>
            </a:r>
            <a:r>
              <a:rPr lang="en-GB" sz="2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a:t>
            </a:r>
            <a:r>
              <a:rPr lang="en-GB" sz="2200" dirty="0">
                <a:latin typeface="Calibri" panose="020F0502020204030204" pitchFamily="34" charset="0"/>
                <a:ea typeface="Calibri" panose="020F0502020204030204" pitchFamily="34" charset="0"/>
                <a:cs typeface="Times New Roman" panose="02020603050405020304" pitchFamily="18" charset="0"/>
              </a:rPr>
              <a:t> (a dot) to represent each </a:t>
            </a:r>
            <a:r>
              <a:rPr lang="en-GB" sz="2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a:t>
            </a:r>
            <a:r>
              <a:rPr lang="en-GB" sz="2200" dirty="0">
                <a:latin typeface="Calibri" panose="020F0502020204030204" pitchFamily="34" charset="0"/>
                <a:ea typeface="Calibri" panose="020F0502020204030204" pitchFamily="34" charset="0"/>
                <a:cs typeface="Times New Roman" panose="02020603050405020304" pitchFamily="18" charset="0"/>
              </a:rPr>
              <a:t> draw the following numbers (I have done the first one for you) – </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A: </a:t>
            </a:r>
            <a:r>
              <a:rPr lang="en-GB" sz="2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4</a:t>
            </a:r>
            <a:r>
              <a:rPr lang="en-GB" sz="2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3</a:t>
            </a:r>
            <a:r>
              <a:rPr lang="en-GB" sz="2200" dirty="0">
                <a:latin typeface="Calibri" panose="020F0502020204030204" pitchFamily="34" charset="0"/>
                <a:ea typeface="Calibri" panose="020F0502020204030204" pitchFamily="34" charset="0"/>
                <a:cs typeface="Times New Roman" panose="02020603050405020304" pitchFamily="18" charset="0"/>
              </a:rPr>
              <a:t>	</a:t>
            </a:r>
            <a:r>
              <a:rPr lang="en-GB" sz="2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I </a:t>
            </a:r>
            <a:r>
              <a:rPr lang="en-GB" sz="22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I</a:t>
            </a:r>
            <a:r>
              <a:rPr lang="en-GB" sz="2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en-GB" sz="22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I</a:t>
            </a:r>
            <a:r>
              <a:rPr lang="en-GB" sz="2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en-GB" sz="22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I</a:t>
            </a:r>
            <a:r>
              <a:rPr lang="en-GB" sz="2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en-GB" sz="2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 . .</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B: 21</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C: 35</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D: 56</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E: 68</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200" dirty="0">
                <a:latin typeface="Calibri" panose="020F0502020204030204" pitchFamily="34" charset="0"/>
                <a:ea typeface="Calibri" panose="020F0502020204030204" pitchFamily="34" charset="0"/>
                <a:cs typeface="Times New Roman" panose="02020603050405020304" pitchFamily="18" charset="0"/>
              </a:rPr>
              <a:t>F: 72</a:t>
            </a:r>
          </a:p>
        </p:txBody>
      </p:sp>
      <p:pic>
        <p:nvPicPr>
          <p:cNvPr id="3" name="Recorded Sound">
            <a:hlinkClick r:id="" action="ppaction://media"/>
            <a:extLst>
              <a:ext uri="{FF2B5EF4-FFF2-40B4-BE49-F238E27FC236}">
                <a16:creationId xmlns:a16="http://schemas.microsoft.com/office/drawing/2014/main" id="{197F4BBD-7854-4C3D-BABA-34B932F18A2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402899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4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35555856-9970-4BC3-9AA9-6A917F53A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7" name="Picture 76">
            <a:extLst>
              <a:ext uri="{FF2B5EF4-FFF2-40B4-BE49-F238E27FC236}">
                <a16:creationId xmlns:a16="http://schemas.microsoft.com/office/drawing/2014/main" id="{7F487851-BFAF-46D8-A1ED-50CAD6E46F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42842E1-8092-40C4-99A4-62BD1FA297BA}"/>
              </a:ext>
            </a:extLst>
          </p:cNvPr>
          <p:cNvSpPr>
            <a:spLocks noGrp="1"/>
          </p:cNvSpPr>
          <p:nvPr>
            <p:ph type="ctrTitle"/>
          </p:nvPr>
        </p:nvSpPr>
        <p:spPr>
          <a:xfrm>
            <a:off x="6590662" y="2286000"/>
            <a:ext cx="4805996" cy="3278947"/>
          </a:xfrm>
        </p:spPr>
        <p:txBody>
          <a:bodyPr anchor="t">
            <a:normAutofit/>
          </a:bodyPr>
          <a:lstStyle/>
          <a:p>
            <a:pPr algn="l"/>
            <a:r>
              <a:rPr lang="en-GB" sz="4400" dirty="0">
                <a:solidFill>
                  <a:srgbClr val="000000"/>
                </a:solidFill>
              </a:rPr>
              <a:t>How did you do?</a:t>
            </a:r>
            <a:br>
              <a:rPr lang="en-GB" sz="4400" dirty="0">
                <a:solidFill>
                  <a:srgbClr val="000000"/>
                </a:solidFill>
              </a:rPr>
            </a:br>
            <a:br>
              <a:rPr lang="en-GB" sz="4400" dirty="0">
                <a:solidFill>
                  <a:srgbClr val="000000"/>
                </a:solidFill>
              </a:rPr>
            </a:br>
            <a:r>
              <a:rPr lang="en-GB" sz="4400" dirty="0">
                <a:solidFill>
                  <a:srgbClr val="000000"/>
                </a:solidFill>
              </a:rPr>
              <a:t>Great job guys I’m mega impressed!</a:t>
            </a:r>
          </a:p>
        </p:txBody>
      </p:sp>
      <p:sp>
        <p:nvSpPr>
          <p:cNvPr id="3" name="Subtitle 2">
            <a:extLst>
              <a:ext uri="{FF2B5EF4-FFF2-40B4-BE49-F238E27FC236}">
                <a16:creationId xmlns:a16="http://schemas.microsoft.com/office/drawing/2014/main" id="{96860A5C-3C71-4270-979E-631D4655C5F4}"/>
              </a:ext>
            </a:extLst>
          </p:cNvPr>
          <p:cNvSpPr>
            <a:spLocks noGrp="1"/>
          </p:cNvSpPr>
          <p:nvPr>
            <p:ph type="subTitle" idx="1"/>
          </p:nvPr>
        </p:nvSpPr>
        <p:spPr>
          <a:xfrm>
            <a:off x="6590966" y="3428999"/>
            <a:ext cx="4805691" cy="838831"/>
          </a:xfrm>
        </p:spPr>
        <p:txBody>
          <a:bodyPr anchor="b">
            <a:normAutofit/>
          </a:bodyPr>
          <a:lstStyle/>
          <a:p>
            <a:pPr algn="l"/>
            <a:endParaRPr lang="en-GB" sz="1800">
              <a:solidFill>
                <a:srgbClr val="000000"/>
              </a:solidFill>
            </a:endParaRPr>
          </a:p>
        </p:txBody>
      </p:sp>
      <p:sp>
        <p:nvSpPr>
          <p:cNvPr id="79"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Thumbs Up Emoji (U+1F44D)">
            <a:extLst>
              <a:ext uri="{FF2B5EF4-FFF2-40B4-BE49-F238E27FC236}">
                <a16:creationId xmlns:a16="http://schemas.microsoft.com/office/drawing/2014/main" id="{8E44D94D-016A-42A7-AD96-4C6362CEFA1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558" r="1542" b="1"/>
          <a:stretch/>
        </p:blipFill>
        <p:spPr bwMode="auto">
          <a:xfrm>
            <a:off x="509156" y="1697277"/>
            <a:ext cx="3804387" cy="4377846"/>
          </a:xfrm>
          <a:custGeom>
            <a:avLst/>
            <a:gdLst/>
            <a:ahLst/>
            <a:cxnLst/>
            <a:rect l="l" t="t" r="r" b="b"/>
            <a:pathLst>
              <a:path w="4141760" h="4377846">
                <a:moveTo>
                  <a:pt x="0" y="0"/>
                </a:moveTo>
                <a:lnTo>
                  <a:pt x="4141760" y="0"/>
                </a:lnTo>
                <a:lnTo>
                  <a:pt x="4141760" y="4377846"/>
                </a:lnTo>
                <a:lnTo>
                  <a:pt x="0" y="4377846"/>
                </a:lnTo>
                <a:close/>
              </a:path>
            </a:pathLst>
          </a:cu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2243354D-6AB1-4AD3-B0F8-113CEA19D97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732313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0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5854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BBCC451-029D-4B1F-9CC5-7ECA932299FA}"/>
              </a:ext>
            </a:extLst>
          </p:cNvPr>
          <p:cNvSpPr/>
          <p:nvPr/>
        </p:nvSpPr>
        <p:spPr>
          <a:xfrm>
            <a:off x="186431" y="497151"/>
            <a:ext cx="11798423" cy="3538405"/>
          </a:xfrm>
          <a:prstGeom prst="rect">
            <a:avLst/>
          </a:prstGeom>
        </p:spPr>
        <p:txBody>
          <a:bodyPr wrap="square">
            <a:spAutoFit/>
          </a:bodyPr>
          <a:lstStyle/>
          <a:p>
            <a:pPr>
              <a:lnSpc>
                <a:spcPct val="107000"/>
              </a:lnSpc>
              <a:spcAft>
                <a:spcPts val="800"/>
              </a:spcAft>
            </a:pPr>
            <a:endParaRPr lang="en-GB" sz="3200" b="1" dirty="0">
              <a:solidFill>
                <a:srgbClr val="00B05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3200" b="1" dirty="0">
              <a:solidFill>
                <a:srgbClr val="00B05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b="1" dirty="0">
                <a:solidFill>
                  <a:srgbClr val="00B050"/>
                </a:solidFill>
                <a:latin typeface="Calibri" panose="020F0502020204030204" pitchFamily="34" charset="0"/>
                <a:ea typeface="Calibri" panose="020F0502020204030204" pitchFamily="34" charset="0"/>
                <a:cs typeface="Times New Roman" panose="02020603050405020304" pitchFamily="18" charset="0"/>
              </a:rPr>
              <a:t>Q4</a:t>
            </a:r>
            <a:r>
              <a:rPr lang="en-GB" sz="3200" b="1"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I am thinking of the number </a:t>
            </a:r>
            <a:r>
              <a:rPr lang="en-GB" sz="3200" b="1" dirty="0">
                <a:latin typeface="Calibri" panose="020F0502020204030204" pitchFamily="34" charset="0"/>
                <a:ea typeface="Calibri" panose="020F0502020204030204" pitchFamily="34" charset="0"/>
                <a:cs typeface="Times New Roman" panose="02020603050405020304" pitchFamily="18" charset="0"/>
              </a:rPr>
              <a:t>11</a:t>
            </a:r>
            <a:r>
              <a:rPr lang="en-GB" sz="3200" dirty="0">
                <a:latin typeface="Calibri" panose="020F0502020204030204" pitchFamily="34" charset="0"/>
                <a:ea typeface="Calibri" panose="020F0502020204030204" pitchFamily="34" charset="0"/>
                <a:cs typeface="Times New Roman" panose="02020603050405020304" pitchFamily="18" charset="0"/>
              </a:rPr>
              <a:t>, but I would like to make it bigger. I am going to add a 1 to the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column and a 2 to the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column. What is my new bigger number?  </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3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2151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AD65BD-F19E-48E4-96C3-B47B94D4A720}"/>
              </a:ext>
            </a:extLst>
          </p:cNvPr>
          <p:cNvSpPr/>
          <p:nvPr/>
        </p:nvSpPr>
        <p:spPr>
          <a:xfrm>
            <a:off x="363984" y="337351"/>
            <a:ext cx="8780016" cy="4734053"/>
          </a:xfrm>
          <a:prstGeom prst="rect">
            <a:avLst/>
          </a:prstGeom>
        </p:spPr>
        <p:txBody>
          <a:bodyPr wrap="square">
            <a:spAutoFit/>
          </a:bodyPr>
          <a:lstStyle/>
          <a:p>
            <a:pPr>
              <a:lnSpc>
                <a:spcPct val="107000"/>
              </a:lnSpc>
              <a:spcAft>
                <a:spcPts val="800"/>
              </a:spcAft>
            </a:pPr>
            <a:r>
              <a:rPr lang="en-GB" sz="2800" b="1" dirty="0">
                <a:solidFill>
                  <a:srgbClr val="00B050"/>
                </a:solidFill>
                <a:latin typeface="Calibri" panose="020F0502020204030204" pitchFamily="34" charset="0"/>
                <a:ea typeface="Calibri" panose="020F0502020204030204" pitchFamily="34" charset="0"/>
                <a:cs typeface="Times New Roman" panose="02020603050405020304" pitchFamily="18" charset="0"/>
              </a:rPr>
              <a:t>Q5</a:t>
            </a:r>
            <a:r>
              <a:rPr lang="en-GB" sz="2800" dirty="0">
                <a:latin typeface="Calibri" panose="020F0502020204030204" pitchFamily="34" charset="0"/>
                <a:ea typeface="Calibri" panose="020F0502020204030204" pitchFamily="34" charset="0"/>
                <a:cs typeface="Times New Roman" panose="02020603050405020304" pitchFamily="18" charset="0"/>
              </a:rPr>
              <a:t> – If Dexter has </a:t>
            </a:r>
            <a:r>
              <a:rPr lang="en-GB" sz="2800" b="1" dirty="0">
                <a:latin typeface="Calibri" panose="020F0502020204030204" pitchFamily="34" charset="0"/>
                <a:ea typeface="Calibri" panose="020F0502020204030204" pitchFamily="34" charset="0"/>
                <a:cs typeface="Times New Roman" panose="02020603050405020304" pitchFamily="18" charset="0"/>
              </a:rPr>
              <a:t>38</a:t>
            </a:r>
            <a:r>
              <a:rPr lang="en-GB" sz="2800" dirty="0">
                <a:latin typeface="Calibri" panose="020F0502020204030204" pitchFamily="34" charset="0"/>
                <a:ea typeface="Calibri" panose="020F0502020204030204" pitchFamily="34" charset="0"/>
                <a:cs typeface="Times New Roman" panose="02020603050405020304" pitchFamily="18" charset="0"/>
              </a:rPr>
              <a:t> pieces of Lego and his friend’s Annie and Jack ask for the following, how many would he have left (remember to draw out the 38 bricks first and cross them out whilst you count)– </a:t>
            </a:r>
          </a:p>
          <a:p>
            <a:pPr>
              <a:lnSpc>
                <a:spcPct val="107000"/>
              </a:lnSpc>
              <a:spcAft>
                <a:spcPts val="800"/>
              </a:spcAft>
            </a:pPr>
            <a:r>
              <a:rPr lang="en-GB" sz="2800" dirty="0">
                <a:latin typeface="Calibri" panose="020F0502020204030204" pitchFamily="34" charset="0"/>
                <a:ea typeface="Calibri" panose="020F0502020204030204" pitchFamily="34" charset="0"/>
                <a:cs typeface="Times New Roman" panose="02020603050405020304" pitchFamily="18" charset="0"/>
              </a:rPr>
              <a:t>A – Annie asks for 10 bricks, Dexter would have</a:t>
            </a:r>
            <a:r>
              <a:rPr lang="en-GB" sz="2800" u="sng" dirty="0">
                <a:latin typeface="Calibri" panose="020F0502020204030204" pitchFamily="34" charset="0"/>
                <a:ea typeface="Calibri" panose="020F0502020204030204" pitchFamily="34" charset="0"/>
                <a:cs typeface="Times New Roman" panose="02020603050405020304" pitchFamily="18" charset="0"/>
              </a:rPr>
              <a:t>       </a:t>
            </a:r>
            <a:r>
              <a:rPr lang="en-GB" sz="2800" dirty="0">
                <a:latin typeface="Calibri" panose="020F0502020204030204" pitchFamily="34" charset="0"/>
                <a:ea typeface="Calibri" panose="020F0502020204030204" pitchFamily="34" charset="0"/>
                <a:cs typeface="Times New Roman" panose="02020603050405020304" pitchFamily="18" charset="0"/>
              </a:rPr>
              <a:t>left.</a:t>
            </a:r>
          </a:p>
          <a:p>
            <a:pPr>
              <a:lnSpc>
                <a:spcPct val="107000"/>
              </a:lnSpc>
              <a:spcAft>
                <a:spcPts val="800"/>
              </a:spcAft>
            </a:pP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dirty="0">
                <a:latin typeface="Calibri" panose="020F0502020204030204" pitchFamily="34" charset="0"/>
                <a:ea typeface="Calibri" panose="020F0502020204030204" pitchFamily="34" charset="0"/>
                <a:cs typeface="Times New Roman" panose="02020603050405020304" pitchFamily="18" charset="0"/>
              </a:rPr>
              <a:t>B – Jack asks for 4 bricks, Dexter would have</a:t>
            </a:r>
            <a:r>
              <a:rPr lang="en-GB" sz="2800" u="sng" dirty="0">
                <a:latin typeface="Calibri" panose="020F0502020204030204" pitchFamily="34" charset="0"/>
                <a:ea typeface="Calibri" panose="020F0502020204030204" pitchFamily="34" charset="0"/>
                <a:cs typeface="Times New Roman" panose="02020603050405020304" pitchFamily="18" charset="0"/>
              </a:rPr>
              <a:t>       </a:t>
            </a:r>
            <a:r>
              <a:rPr lang="en-GB" sz="2800" dirty="0">
                <a:latin typeface="Calibri" panose="020F0502020204030204" pitchFamily="34" charset="0"/>
                <a:ea typeface="Calibri" panose="020F0502020204030204" pitchFamily="34" charset="0"/>
                <a:cs typeface="Times New Roman" panose="02020603050405020304" pitchFamily="18" charset="0"/>
              </a:rPr>
              <a:t>left.</a:t>
            </a:r>
          </a:p>
        </p:txBody>
      </p:sp>
    </p:spTree>
    <p:extLst>
      <p:ext uri="{BB962C8B-B14F-4D97-AF65-F5344CB8AC3E}">
        <p14:creationId xmlns:p14="http://schemas.microsoft.com/office/powerpoint/2010/main" val="25670648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77BE8F1-0853-4BDF-B088-6193DD4ACBE0}"/>
</file>

<file path=customXml/itemProps2.xml><?xml version="1.0" encoding="utf-8"?>
<ds:datastoreItem xmlns:ds="http://schemas.openxmlformats.org/officeDocument/2006/customXml" ds:itemID="{A4AF87E3-BEB2-4153-8B85-F6A0F43AD187}"/>
</file>

<file path=customXml/itemProps3.xml><?xml version="1.0" encoding="utf-8"?>
<ds:datastoreItem xmlns:ds="http://schemas.openxmlformats.org/officeDocument/2006/customXml" ds:itemID="{FEBC29AD-3FE7-425F-812A-4B76BBC83BED}"/>
</file>

<file path=docProps/app.xml><?xml version="1.0" encoding="utf-8"?>
<Properties xmlns="http://schemas.openxmlformats.org/officeDocument/2006/extended-properties" xmlns:vt="http://schemas.openxmlformats.org/officeDocument/2006/docPropsVTypes">
  <TotalTime>30</TotalTime>
  <Words>412</Words>
  <Application>Microsoft Office PowerPoint</Application>
  <PresentationFormat>Widescreen</PresentationFormat>
  <Paragraphs>39</Paragraphs>
  <Slides>8</Slides>
  <Notes>0</Notes>
  <HiddenSlides>0</HiddenSlides>
  <MMClips>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Hello you lovely bunch!  Have you watched the first video and played some “What number am I?” with someone at home?   Great, now it’s time to do some quiz’s to make sure you feel confident on your tens and your ones…ready? Let’s go…</vt:lpstr>
      <vt:lpstr>PowerPoint Presentation</vt:lpstr>
      <vt:lpstr>PowerPoint Presentation</vt:lpstr>
      <vt:lpstr>PowerPoint Presentation</vt:lpstr>
      <vt:lpstr>How did you do?  Great job guys I’m mega impressed!</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Hello you lovely bunch!  Have you watched the first video and played some “What number am I?” with someone at home?   Great, now it’s time to do some quiz’s to make sure you feel confident on your tens and your ones…ready? Let’s go…</dc:title>
  <dc:creator>Dave Phillips</dc:creator>
  <cp:lastModifiedBy>Dave Phillips</cp:lastModifiedBy>
  <cp:revision>3</cp:revision>
  <dcterms:created xsi:type="dcterms:W3CDTF">2020-05-14T17:25:03Z</dcterms:created>
  <dcterms:modified xsi:type="dcterms:W3CDTF">2020-05-14T17:55:28Z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