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60" r:id="rId5"/>
    <p:sldId id="261" r:id="rId6"/>
    <p:sldId id="262" r:id="rId7"/>
    <p:sldId id="263" r:id="rId8"/>
    <p:sldId id="265" r:id="rId9"/>
    <p:sldId id="266" r:id="rId10"/>
    <p:sldId id="267"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ce watton" initials="aw" lastIdx="1" clrIdx="0">
    <p:extLst>
      <p:ext uri="{19B8F6BF-5375-455C-9EA6-DF929625EA0E}">
        <p15:presenceInfo xmlns:p15="http://schemas.microsoft.com/office/powerpoint/2012/main" userId="1693759dd578f67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6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BAAAF9B-CBF0-4CFC-9F65-905AB2443747}" type="datetimeFigureOut">
              <a:rPr lang="en-GB" smtClean="0"/>
              <a:t>04/12/2020</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354F256F-C47E-4D82-A30A-810D5AFE96B7}"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621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AAAF9B-CBF0-4CFC-9F65-905AB2443747}"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1707494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AAAF9B-CBF0-4CFC-9F65-905AB2443747}"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F256F-C47E-4D82-A30A-810D5AFE96B7}"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3282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AAAF9B-CBF0-4CFC-9F65-905AB2443747}"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3479392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AAAF9B-CBF0-4CFC-9F65-905AB2443747}" type="datetimeFigureOut">
              <a:rPr lang="en-GB" smtClean="0"/>
              <a:t>04/12/2020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1414931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AAAF9B-CBF0-4CFC-9F65-905AB2443747}" type="datetimeFigureOut">
              <a:rPr lang="en-GB" smtClean="0"/>
              <a:t>04/12/2020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2436726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AAAF9B-CBF0-4CFC-9F65-905AB2443747}" type="datetimeFigureOut">
              <a:rPr lang="en-GB" smtClean="0"/>
              <a:t>04/12/2020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653469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AAAF9B-CBF0-4CFC-9F65-905AB2443747}"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4063124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AAAF9B-CBF0-4CFC-9F65-905AB2443747}" type="datetimeFigureOut">
              <a:rPr lang="en-GB" smtClean="0"/>
              <a:t>04/12/2020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952862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AAAF9B-CBF0-4CFC-9F65-905AB2443747}"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2428487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AAAF9B-CBF0-4CFC-9F65-905AB2443747}" type="datetimeFigureOut">
              <a:rPr lang="en-GB" smtClean="0"/>
              <a:t>04/12/2020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F256F-C47E-4D82-A30A-810D5AFE96B7}" type="slidenum">
              <a:rPr lang="en-GB" smtClean="0"/>
              <a:t>‹#›</a:t>
            </a:fld>
            <a:endParaRPr lang="en-GB"/>
          </a:p>
        </p:txBody>
      </p:sp>
    </p:spTree>
    <p:extLst>
      <p:ext uri="{BB962C8B-B14F-4D97-AF65-F5344CB8AC3E}">
        <p14:creationId xmlns:p14="http://schemas.microsoft.com/office/powerpoint/2010/main" val="3944145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BAAAF9B-CBF0-4CFC-9F65-905AB2443747}" type="datetimeFigureOut">
              <a:rPr lang="en-GB" smtClean="0"/>
              <a:t>04/12/2020</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354F256F-C47E-4D82-A30A-810D5AFE96B7}" type="slidenum">
              <a:rPr lang="en-GB" smtClean="0"/>
              <a:t>‹#›</a:t>
            </a:fld>
            <a:endParaRPr lang="en-GB"/>
          </a:p>
        </p:txBody>
      </p:sp>
    </p:spTree>
    <p:extLst>
      <p:ext uri="{BB962C8B-B14F-4D97-AF65-F5344CB8AC3E}">
        <p14:creationId xmlns:p14="http://schemas.microsoft.com/office/powerpoint/2010/main" val="17064397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546652" y="1007165"/>
            <a:ext cx="9875520" cy="1356360"/>
          </a:xfrm>
        </p:spPr>
        <p:txBody>
          <a:bodyPr>
            <a:normAutofit fontScale="90000"/>
          </a:bodyPr>
          <a:lstStyle/>
          <a:p>
            <a:r>
              <a:rPr lang="en-GB" sz="5300" u="sng" dirty="0">
                <a:latin typeface="Calibri"/>
                <a:cs typeface="Calibri"/>
              </a:rPr>
              <a:t>Monday 7</a:t>
            </a:r>
            <a:r>
              <a:rPr lang="en-GB" sz="5300" u="sng" baseline="30000" dirty="0">
                <a:latin typeface="Calibri"/>
                <a:cs typeface="Calibri"/>
              </a:rPr>
              <a:t>th</a:t>
            </a:r>
            <a:r>
              <a:rPr lang="en-GB" sz="5300" u="sng" dirty="0">
                <a:latin typeface="Calibri"/>
                <a:cs typeface="Calibri"/>
              </a:rPr>
              <a:t> December 2020</a:t>
            </a:r>
            <a:br>
              <a:rPr lang="en-GB" sz="5300" u="sng" dirty="0">
                <a:latin typeface="Calibri" panose="020F0502020204030204" pitchFamily="34" charset="0"/>
                <a:cs typeface="Calibri" panose="020F0502020204030204" pitchFamily="34" charset="0"/>
              </a:rPr>
            </a:br>
            <a:r>
              <a:rPr lang="en-GB" sz="5300" u="sng" dirty="0">
                <a:latin typeface="Calibri"/>
                <a:cs typeface="Calibri"/>
              </a:rPr>
              <a:t>L.O: To write the opening.</a:t>
            </a:r>
            <a:br>
              <a:rPr lang="en-GB" sz="5300" u="sng" dirty="0">
                <a:latin typeface="Calibri" panose="020F0502020204030204" pitchFamily="34" charset="0"/>
                <a:cs typeface="Calibri" panose="020F0502020204030204" pitchFamily="34" charset="0"/>
              </a:rPr>
            </a:br>
            <a:r>
              <a:rPr lang="en-GB" sz="5300" u="sng" dirty="0">
                <a:latin typeface="Calibri"/>
                <a:cs typeface="Calibri"/>
              </a:rPr>
              <a:t>C: Explanation Text</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6623090" y="2035024"/>
            <a:ext cx="5022258" cy="4475172"/>
          </a:xfrm>
          <a:prstGeom prst="rect">
            <a:avLst/>
          </a:prstGeom>
        </p:spPr>
      </p:pic>
      <p:sp>
        <p:nvSpPr>
          <p:cNvPr id="7" name="Title 1">
            <a:extLst>
              <a:ext uri="{FF2B5EF4-FFF2-40B4-BE49-F238E27FC236}">
                <a16:creationId xmlns:a16="http://schemas.microsoft.com/office/drawing/2014/main" id="{B45620BD-233C-41C2-9428-36D9A1C0CD4E}"/>
              </a:ext>
            </a:extLst>
          </p:cNvPr>
          <p:cNvSpPr txBox="1">
            <a:spLocks/>
          </p:cNvSpPr>
          <p:nvPr/>
        </p:nvSpPr>
        <p:spPr>
          <a:xfrm>
            <a:off x="584105" y="3282231"/>
            <a:ext cx="5511895" cy="2568604"/>
          </a:xfrm>
          <a:prstGeom prst="rect">
            <a:avLst/>
          </a:prstGeom>
        </p:spPr>
        <p:txBody>
          <a:bodyPr vert="horz" lIns="91440" tIns="45720" rIns="91440" bIns="45720" rtlCol="0" anchor="ctr">
            <a:normAutofit fontScale="675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6200" dirty="0">
                <a:latin typeface="Calibri" panose="020F0502020204030204" pitchFamily="34" charset="0"/>
                <a:cs typeface="Calibri" panose="020F0502020204030204" pitchFamily="34" charset="0"/>
              </a:rPr>
              <a:t>We are going to start writing an explanation text of how to make a mummy!</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
        <p:nvSpPr>
          <p:cNvPr id="8" name="Flowchart: Process 7">
            <a:extLst>
              <a:ext uri="{FF2B5EF4-FFF2-40B4-BE49-F238E27FC236}">
                <a16:creationId xmlns:a16="http://schemas.microsoft.com/office/drawing/2014/main" id="{708CF15A-1703-42B9-877E-C0F4E36D7750}"/>
              </a:ext>
            </a:extLst>
          </p:cNvPr>
          <p:cNvSpPr/>
          <p:nvPr/>
        </p:nvSpPr>
        <p:spPr>
          <a:xfrm>
            <a:off x="437322" y="3282231"/>
            <a:ext cx="5511895" cy="2383073"/>
          </a:xfrm>
          <a:prstGeom prst="flowChartProcess">
            <a:avLst/>
          </a:prstGeom>
          <a:noFill/>
          <a:ln w="5715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9497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546652" y="1007165"/>
            <a:ext cx="9875520" cy="1356360"/>
          </a:xfrm>
        </p:spPr>
        <p:txBody>
          <a:bodyPr>
            <a:normAutofit fontScale="90000"/>
          </a:bodyPr>
          <a:lstStyle/>
          <a:p>
            <a:r>
              <a:rPr lang="en-GB" sz="5300" u="sng" dirty="0">
                <a:latin typeface="Calibri" panose="020F0502020204030204" pitchFamily="34" charset="0"/>
                <a:cs typeface="Calibri" panose="020F0502020204030204" pitchFamily="34" charset="0"/>
              </a:rPr>
              <a:t>Let’s recap the key features of an opening….</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6623090" y="2035024"/>
            <a:ext cx="5022258" cy="4475172"/>
          </a:xfrm>
          <a:prstGeom prst="rect">
            <a:avLst/>
          </a:prstGeom>
        </p:spPr>
      </p:pic>
      <p:sp>
        <p:nvSpPr>
          <p:cNvPr id="7" name="Title 1">
            <a:extLst>
              <a:ext uri="{FF2B5EF4-FFF2-40B4-BE49-F238E27FC236}">
                <a16:creationId xmlns:a16="http://schemas.microsoft.com/office/drawing/2014/main" id="{B45620BD-233C-41C2-9428-36D9A1C0CD4E}"/>
              </a:ext>
            </a:extLst>
          </p:cNvPr>
          <p:cNvSpPr txBox="1">
            <a:spLocks/>
          </p:cNvSpPr>
          <p:nvPr/>
        </p:nvSpPr>
        <p:spPr>
          <a:xfrm>
            <a:off x="584105" y="3282231"/>
            <a:ext cx="5511895" cy="2568604"/>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6200" dirty="0">
                <a:latin typeface="Calibri" panose="020F0502020204030204" pitchFamily="34" charset="0"/>
                <a:cs typeface="Calibri" panose="020F0502020204030204" pitchFamily="34" charset="0"/>
              </a:rPr>
              <a:t>Try your best to remember the features because we are going to try and spot them in a minute!</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
        <p:nvSpPr>
          <p:cNvPr id="8" name="Flowchart: Process 7">
            <a:extLst>
              <a:ext uri="{FF2B5EF4-FFF2-40B4-BE49-F238E27FC236}">
                <a16:creationId xmlns:a16="http://schemas.microsoft.com/office/drawing/2014/main" id="{708CF15A-1703-42B9-877E-C0F4E36D7750}"/>
              </a:ext>
            </a:extLst>
          </p:cNvPr>
          <p:cNvSpPr/>
          <p:nvPr/>
        </p:nvSpPr>
        <p:spPr>
          <a:xfrm>
            <a:off x="437322" y="3282231"/>
            <a:ext cx="5511895" cy="2383073"/>
          </a:xfrm>
          <a:prstGeom prst="flowChartProcess">
            <a:avLst/>
          </a:prstGeom>
          <a:noFill/>
          <a:ln w="5715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11431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8471590" y="513093"/>
            <a:ext cx="3397954" cy="1356360"/>
          </a:xfrm>
        </p:spPr>
        <p:txBody>
          <a:bodyPr>
            <a:normAutofit/>
          </a:bodyPr>
          <a:lstStyle/>
          <a:p>
            <a:r>
              <a:rPr lang="en-GB" dirty="0">
                <a:latin typeface="Calibri" panose="020F0502020204030204" pitchFamily="34" charset="0"/>
                <a:cs typeface="Calibri" panose="020F0502020204030204" pitchFamily="34" charset="0"/>
              </a:rPr>
              <a:t>Introduction</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8187478" y="3429000"/>
            <a:ext cx="3457870" cy="3081196"/>
          </a:xfrm>
          <a:prstGeom prst="rect">
            <a:avLst/>
          </a:prstGeom>
        </p:spPr>
      </p:pic>
      <p:pic>
        <p:nvPicPr>
          <p:cNvPr id="3" name="Picture 2">
            <a:extLst>
              <a:ext uri="{FF2B5EF4-FFF2-40B4-BE49-F238E27FC236}">
                <a16:creationId xmlns:a16="http://schemas.microsoft.com/office/drawing/2014/main" id="{80D300F3-EC0D-4B5F-909F-F6CFD98DEF97}"/>
              </a:ext>
            </a:extLst>
          </p:cNvPr>
          <p:cNvPicPr>
            <a:picLocks noChangeAspect="1"/>
          </p:cNvPicPr>
          <p:nvPr/>
        </p:nvPicPr>
        <p:blipFill rotWithShape="1">
          <a:blip r:embed="rId3"/>
          <a:srcRect l="1066" t="21738" r="66566" b="1886"/>
          <a:stretch/>
        </p:blipFill>
        <p:spPr>
          <a:xfrm>
            <a:off x="322456" y="253613"/>
            <a:ext cx="3881796" cy="6294481"/>
          </a:xfrm>
          <a:prstGeom prst="rect">
            <a:avLst/>
          </a:prstGeom>
        </p:spPr>
      </p:pic>
      <p:pic>
        <p:nvPicPr>
          <p:cNvPr id="4" name="Picture 3">
            <a:extLst>
              <a:ext uri="{FF2B5EF4-FFF2-40B4-BE49-F238E27FC236}">
                <a16:creationId xmlns:a16="http://schemas.microsoft.com/office/drawing/2014/main" id="{A1D143A6-F55D-4C3E-A0C6-5E4EE8E2612B}"/>
              </a:ext>
            </a:extLst>
          </p:cNvPr>
          <p:cNvPicPr>
            <a:picLocks noChangeAspect="1"/>
          </p:cNvPicPr>
          <p:nvPr/>
        </p:nvPicPr>
        <p:blipFill rotWithShape="1">
          <a:blip r:embed="rId3"/>
          <a:srcRect l="33434" r="34995" b="27391"/>
          <a:stretch/>
        </p:blipFill>
        <p:spPr>
          <a:xfrm>
            <a:off x="4204252" y="309905"/>
            <a:ext cx="3982737" cy="6294481"/>
          </a:xfrm>
          <a:prstGeom prst="rect">
            <a:avLst/>
          </a:prstGeom>
        </p:spPr>
      </p:pic>
    </p:spTree>
    <p:extLst>
      <p:ext uri="{BB962C8B-B14F-4D97-AF65-F5344CB8AC3E}">
        <p14:creationId xmlns:p14="http://schemas.microsoft.com/office/powerpoint/2010/main" val="2437883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2813314" y="578627"/>
            <a:ext cx="9533848" cy="1356360"/>
          </a:xfrm>
        </p:spPr>
        <p:txBody>
          <a:bodyPr>
            <a:normAutofit/>
          </a:bodyPr>
          <a:lstStyle/>
          <a:p>
            <a:r>
              <a:rPr lang="en-GB" dirty="0">
                <a:latin typeface="Calibri" panose="020F0502020204030204" pitchFamily="34" charset="0"/>
                <a:cs typeface="Calibri" panose="020F0502020204030204" pitchFamily="34" charset="0"/>
              </a:rPr>
              <a:t>Let’s look at our model text!</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7580239" y="2832158"/>
            <a:ext cx="4034816" cy="3595294"/>
          </a:xfrm>
          <a:prstGeom prst="rect">
            <a:avLst/>
          </a:prstGeom>
        </p:spPr>
      </p:pic>
      <p:sp>
        <p:nvSpPr>
          <p:cNvPr id="10" name="TextBox 9">
            <a:extLst>
              <a:ext uri="{FF2B5EF4-FFF2-40B4-BE49-F238E27FC236}">
                <a16:creationId xmlns:a16="http://schemas.microsoft.com/office/drawing/2014/main" id="{BB72CDEA-C64A-4443-A53B-28EBDCE8D5F0}"/>
              </a:ext>
            </a:extLst>
          </p:cNvPr>
          <p:cNvSpPr txBox="1"/>
          <p:nvPr/>
        </p:nvSpPr>
        <p:spPr>
          <a:xfrm>
            <a:off x="504409" y="1626138"/>
            <a:ext cx="7075829" cy="4431983"/>
          </a:xfrm>
          <a:prstGeom prst="rect">
            <a:avLst/>
          </a:prstGeom>
          <a:noFill/>
        </p:spPr>
        <p:txBody>
          <a:bodyPr wrap="square">
            <a:spAutoFit/>
          </a:bodyPr>
          <a:lstStyle/>
          <a:p>
            <a:pPr algn="l" rtl="0" fontAlgn="base"/>
            <a:r>
              <a:rPr lang="en-GB" sz="1800" b="0" i="0" dirty="0">
                <a:solidFill>
                  <a:srgbClr val="000000"/>
                </a:solidFill>
                <a:effectLst/>
                <a:latin typeface="Arial" panose="020B0604020202020204" pitchFamily="34" charset="0"/>
              </a:rPr>
              <a:t> </a:t>
            </a:r>
            <a:endParaRPr lang="en-GB" sz="2400" b="0" i="0" dirty="0">
              <a:solidFill>
                <a:srgbClr val="000000"/>
              </a:solidFill>
              <a:effectLst/>
              <a:latin typeface="Segoe UI" panose="020B0502040204020203" pitchFamily="34" charset="0"/>
            </a:endParaRPr>
          </a:p>
          <a:p>
            <a:pPr algn="ctr" rtl="0" fontAlgn="base"/>
            <a:r>
              <a:rPr lang="en-GB" sz="2400" b="1" i="0" u="sng" dirty="0">
                <a:solidFill>
                  <a:srgbClr val="000000"/>
                </a:solidFill>
                <a:effectLst/>
                <a:latin typeface="Comic Sans MS" panose="030F0702030302020204" pitchFamily="66" charset="0"/>
              </a:rPr>
              <a:t>The Journey to the Afterlife.</a:t>
            </a:r>
            <a:r>
              <a:rPr lang="en-GB" sz="2400" b="0" i="0" dirty="0">
                <a:solidFill>
                  <a:srgbClr val="000000"/>
                </a:solidFill>
                <a:effectLst/>
                <a:latin typeface="Comic Sans MS" panose="030F0702030302020204" pitchFamily="66" charset="0"/>
              </a:rPr>
              <a:t> </a:t>
            </a:r>
            <a:endParaRPr lang="en-GB" sz="2400" b="0" i="0" dirty="0">
              <a:solidFill>
                <a:srgbClr val="000000"/>
              </a:solidFill>
              <a:effectLst/>
              <a:latin typeface="Segoe UI" panose="020B0502040204020203" pitchFamily="34" charset="0"/>
            </a:endParaRPr>
          </a:p>
          <a:p>
            <a:pPr algn="l" rtl="0" fontAlgn="base"/>
            <a:r>
              <a:rPr lang="en-GB" sz="2400" b="0" i="0" dirty="0">
                <a:solidFill>
                  <a:srgbClr val="000000"/>
                </a:solidFill>
                <a:effectLst/>
                <a:latin typeface="Comic Sans MS" panose="030F0702030302020204" pitchFamily="66" charset="0"/>
              </a:rPr>
              <a:t> </a:t>
            </a:r>
            <a:endParaRPr lang="en-GB" sz="2400" b="0" i="0" dirty="0">
              <a:solidFill>
                <a:srgbClr val="000000"/>
              </a:solidFill>
              <a:effectLst/>
              <a:latin typeface="Segoe UI" panose="020B0502040204020203" pitchFamily="34" charset="0"/>
            </a:endParaRPr>
          </a:p>
          <a:p>
            <a:pPr algn="l" rtl="0" fontAlgn="base"/>
            <a:r>
              <a:rPr lang="en-GB" sz="2400" b="0" i="0" dirty="0">
                <a:solidFill>
                  <a:srgbClr val="000000"/>
                </a:solidFill>
                <a:effectLst/>
                <a:latin typeface="Comic Sans MS" panose="030F0702030302020204" pitchFamily="66" charset="0"/>
              </a:rPr>
              <a:t>The Egyptians believed that when they died, their souls left their bodies. After they were buried, their soul would return and together with the body, would live forever in the afterlife. Unless their body was preserved, it would be no good in the afterlife. But not everybody could afford this, it was a very expensive process that took around 70 days to complete.  </a:t>
            </a:r>
            <a:endParaRPr lang="en-GB" sz="2400"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992416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5706832" y="2072640"/>
            <a:ext cx="6162712" cy="1356360"/>
          </a:xfrm>
        </p:spPr>
        <p:txBody>
          <a:bodyPr>
            <a:normAutofit fontScale="90000"/>
          </a:bodyPr>
          <a:lstStyle/>
          <a:p>
            <a:r>
              <a:rPr lang="en-GB" u="sng" dirty="0">
                <a:latin typeface="Calibri" panose="020F0502020204030204" pitchFamily="34" charset="0"/>
                <a:cs typeface="Calibri" panose="020F0502020204030204" pitchFamily="34" charset="0"/>
              </a:rPr>
              <a:t>First we need a title!</a:t>
            </a: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It’s a great idea to start your title with </a:t>
            </a:r>
            <a:r>
              <a:rPr lang="en-GB" dirty="0">
                <a:solidFill>
                  <a:srgbClr val="FF0000"/>
                </a:solidFill>
                <a:latin typeface="Calibri" panose="020F0502020204030204" pitchFamily="34" charset="0"/>
                <a:cs typeface="Calibri" panose="020F0502020204030204" pitchFamily="34" charset="0"/>
              </a:rPr>
              <a:t>How </a:t>
            </a:r>
            <a:r>
              <a:rPr lang="en-GB" dirty="0">
                <a:latin typeface="Calibri" panose="020F0502020204030204" pitchFamily="34" charset="0"/>
                <a:cs typeface="Calibri" panose="020F0502020204030204" pitchFamily="34" charset="0"/>
              </a:rPr>
              <a:t>or </a:t>
            </a:r>
            <a:r>
              <a:rPr lang="en-GB" dirty="0">
                <a:solidFill>
                  <a:srgbClr val="FF0000"/>
                </a:solidFill>
                <a:latin typeface="Calibri" panose="020F0502020204030204" pitchFamily="34" charset="0"/>
                <a:cs typeface="Calibri" panose="020F0502020204030204" pitchFamily="34" charset="0"/>
              </a:rPr>
              <a:t>Why </a:t>
            </a:r>
            <a:r>
              <a:rPr lang="en-GB" dirty="0">
                <a:latin typeface="Calibri" panose="020F0502020204030204" pitchFamily="34" charset="0"/>
                <a:cs typeface="Calibri" panose="020F0502020204030204" pitchFamily="34" charset="0"/>
              </a:rPr>
              <a:t>as it will make the </a:t>
            </a:r>
            <a:r>
              <a:rPr lang="en-GB" dirty="0">
                <a:solidFill>
                  <a:srgbClr val="FF0000"/>
                </a:solidFill>
                <a:latin typeface="Calibri" panose="020F0502020204030204" pitchFamily="34" charset="0"/>
                <a:cs typeface="Calibri" panose="020F0502020204030204" pitchFamily="34" charset="0"/>
              </a:rPr>
              <a:t>purpose of your explanation text </a:t>
            </a:r>
            <a:r>
              <a:rPr lang="en-GB" dirty="0">
                <a:latin typeface="Calibri" panose="020F0502020204030204" pitchFamily="34" charset="0"/>
                <a:cs typeface="Calibri" panose="020F0502020204030204" pitchFamily="34" charset="0"/>
              </a:rPr>
              <a:t>really clear. </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8726556" y="3909356"/>
            <a:ext cx="2918791" cy="2600840"/>
          </a:xfrm>
          <a:prstGeom prst="rect">
            <a:avLst/>
          </a:prstGeom>
        </p:spPr>
      </p:pic>
      <p:pic>
        <p:nvPicPr>
          <p:cNvPr id="4" name="Picture 3">
            <a:extLst>
              <a:ext uri="{FF2B5EF4-FFF2-40B4-BE49-F238E27FC236}">
                <a16:creationId xmlns:a16="http://schemas.microsoft.com/office/drawing/2014/main" id="{A1D143A6-F55D-4C3E-A0C6-5E4EE8E2612B}"/>
              </a:ext>
            </a:extLst>
          </p:cNvPr>
          <p:cNvPicPr>
            <a:picLocks noChangeAspect="1"/>
          </p:cNvPicPr>
          <p:nvPr/>
        </p:nvPicPr>
        <p:blipFill rotWithShape="1">
          <a:blip r:embed="rId3"/>
          <a:srcRect l="33434" r="34995" b="60581"/>
          <a:stretch/>
        </p:blipFill>
        <p:spPr>
          <a:xfrm>
            <a:off x="281904" y="379479"/>
            <a:ext cx="5384376" cy="4619904"/>
          </a:xfrm>
          <a:prstGeom prst="rect">
            <a:avLst/>
          </a:prstGeom>
        </p:spPr>
      </p:pic>
      <p:sp>
        <p:nvSpPr>
          <p:cNvPr id="7" name="Title 1">
            <a:extLst>
              <a:ext uri="{FF2B5EF4-FFF2-40B4-BE49-F238E27FC236}">
                <a16:creationId xmlns:a16="http://schemas.microsoft.com/office/drawing/2014/main" id="{C30168CC-9FF8-4936-9148-FEEBB9A0D3A0}"/>
              </a:ext>
            </a:extLst>
          </p:cNvPr>
          <p:cNvSpPr txBox="1">
            <a:spLocks/>
          </p:cNvSpPr>
          <p:nvPr/>
        </p:nvSpPr>
        <p:spPr>
          <a:xfrm>
            <a:off x="322456" y="5122161"/>
            <a:ext cx="7667924" cy="135636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dirty="0">
                <a:solidFill>
                  <a:schemeClr val="tx1"/>
                </a:solidFill>
                <a:latin typeface="Calibri" panose="020F0502020204030204" pitchFamily="34" charset="0"/>
                <a:cs typeface="Calibri" panose="020F0502020204030204" pitchFamily="34" charset="0"/>
              </a:rPr>
              <a:t>Can you work with your partner to come up some title ideas?</a:t>
            </a:r>
          </a:p>
        </p:txBody>
      </p:sp>
      <p:sp>
        <p:nvSpPr>
          <p:cNvPr id="8" name="TextBox 7">
            <a:extLst>
              <a:ext uri="{FF2B5EF4-FFF2-40B4-BE49-F238E27FC236}">
                <a16:creationId xmlns:a16="http://schemas.microsoft.com/office/drawing/2014/main" id="{0E888858-F9E5-4B37-AF18-A38659DCD9C5}"/>
              </a:ext>
            </a:extLst>
          </p:cNvPr>
          <p:cNvSpPr txBox="1"/>
          <p:nvPr/>
        </p:nvSpPr>
        <p:spPr>
          <a:xfrm>
            <a:off x="3048828" y="3105835"/>
            <a:ext cx="6097656" cy="646331"/>
          </a:xfrm>
          <a:prstGeom prst="rect">
            <a:avLst/>
          </a:prstGeom>
          <a:noFill/>
        </p:spPr>
        <p:txBody>
          <a:bodyPr wrap="square">
            <a:spAutoFit/>
          </a:bodyPr>
          <a:lstStyle/>
          <a:p>
            <a:br>
              <a:rPr lang="en-GB" dirty="0">
                <a:latin typeface="Calibri" panose="020F0502020204030204" pitchFamily="34" charset="0"/>
                <a:cs typeface="Calibri" panose="020F0502020204030204" pitchFamily="34" charset="0"/>
              </a:rPr>
            </a:br>
            <a:endParaRPr lang="en-GB" dirty="0"/>
          </a:p>
        </p:txBody>
      </p:sp>
    </p:spTree>
    <p:extLst>
      <p:ext uri="{BB962C8B-B14F-4D97-AF65-F5344CB8AC3E}">
        <p14:creationId xmlns:p14="http://schemas.microsoft.com/office/powerpoint/2010/main" val="3523574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458972" y="1458159"/>
            <a:ext cx="9629246" cy="1356360"/>
          </a:xfrm>
        </p:spPr>
        <p:txBody>
          <a:bodyPr>
            <a:normAutofit fontScale="90000"/>
          </a:bodyPr>
          <a:lstStyle/>
          <a:p>
            <a:r>
              <a:rPr lang="en-GB" u="sng" dirty="0">
                <a:latin typeface="Calibri" panose="020F0502020204030204" pitchFamily="34" charset="0"/>
                <a:cs typeface="Calibri" panose="020F0502020204030204" pitchFamily="34" charset="0"/>
              </a:rPr>
              <a:t>Now we need an opening paragraph!</a:t>
            </a: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This paragraph should:</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 Introduce what you are explaining in a detailed yet clear way. </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8199784" y="3439966"/>
            <a:ext cx="3445564" cy="3070230"/>
          </a:xfrm>
          <a:prstGeom prst="rect">
            <a:avLst/>
          </a:prstGeom>
        </p:spPr>
      </p:pic>
      <p:sp>
        <p:nvSpPr>
          <p:cNvPr id="8" name="TextBox 7">
            <a:extLst>
              <a:ext uri="{FF2B5EF4-FFF2-40B4-BE49-F238E27FC236}">
                <a16:creationId xmlns:a16="http://schemas.microsoft.com/office/drawing/2014/main" id="{0E888858-F9E5-4B37-AF18-A38659DCD9C5}"/>
              </a:ext>
            </a:extLst>
          </p:cNvPr>
          <p:cNvSpPr txBox="1"/>
          <p:nvPr/>
        </p:nvSpPr>
        <p:spPr>
          <a:xfrm>
            <a:off x="2224767" y="3808432"/>
            <a:ext cx="6097656" cy="646331"/>
          </a:xfrm>
          <a:prstGeom prst="rect">
            <a:avLst/>
          </a:prstGeom>
          <a:noFill/>
        </p:spPr>
        <p:txBody>
          <a:bodyPr wrap="square">
            <a:spAutoFit/>
          </a:bodyPr>
          <a:lstStyle/>
          <a:p>
            <a:br>
              <a:rPr lang="en-GB" dirty="0">
                <a:latin typeface="Calibri" panose="020F0502020204030204" pitchFamily="34" charset="0"/>
                <a:cs typeface="Calibri" panose="020F0502020204030204" pitchFamily="34" charset="0"/>
              </a:rPr>
            </a:br>
            <a:endParaRPr lang="en-GB" dirty="0"/>
          </a:p>
        </p:txBody>
      </p:sp>
      <p:sp>
        <p:nvSpPr>
          <p:cNvPr id="9" name="Title 1">
            <a:extLst>
              <a:ext uri="{FF2B5EF4-FFF2-40B4-BE49-F238E27FC236}">
                <a16:creationId xmlns:a16="http://schemas.microsoft.com/office/drawing/2014/main" id="{A9E5E170-F86D-45ED-803E-01E728149D98}"/>
              </a:ext>
            </a:extLst>
          </p:cNvPr>
          <p:cNvSpPr txBox="1">
            <a:spLocks/>
          </p:cNvSpPr>
          <p:nvPr/>
        </p:nvSpPr>
        <p:spPr>
          <a:xfrm>
            <a:off x="337987" y="3808432"/>
            <a:ext cx="6490196" cy="270176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4100" u="sng" dirty="0">
                <a:solidFill>
                  <a:schemeClr val="tx1"/>
                </a:solidFill>
                <a:latin typeface="Calibri" panose="020F0502020204030204" pitchFamily="34" charset="0"/>
                <a:cs typeface="Calibri" panose="020F0502020204030204" pitchFamily="34" charset="0"/>
              </a:rPr>
              <a:t>Let’s mind map a few points we want to include:</a:t>
            </a:r>
          </a:p>
          <a:p>
            <a:endParaRPr lang="en-GB" sz="4100" dirty="0">
              <a:solidFill>
                <a:schemeClr val="tx1"/>
              </a:solidFill>
              <a:latin typeface="Calibri" panose="020F0502020204030204" pitchFamily="34" charset="0"/>
              <a:cs typeface="Calibri" panose="020F0502020204030204" pitchFamily="34" charset="0"/>
            </a:endParaRPr>
          </a:p>
          <a:p>
            <a:r>
              <a:rPr lang="en-GB" sz="4100" dirty="0">
                <a:solidFill>
                  <a:schemeClr val="tx1"/>
                </a:solidFill>
                <a:latin typeface="Calibri" panose="020F0502020204030204" pitchFamily="34" charset="0"/>
                <a:cs typeface="Calibri" panose="020F0502020204030204" pitchFamily="34" charset="0"/>
              </a:rPr>
              <a:t>Remember your 5 w’s!</a:t>
            </a:r>
            <a:br>
              <a:rPr lang="en-GB" sz="2800" dirty="0">
                <a:latin typeface="Calibri" panose="020F0502020204030204" pitchFamily="34" charset="0"/>
                <a:cs typeface="Calibri" panose="020F0502020204030204" pitchFamily="34" charset="0"/>
              </a:rPr>
            </a:b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44919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2506432" y="782298"/>
            <a:ext cx="9629246" cy="1356360"/>
          </a:xfrm>
        </p:spPr>
        <p:txBody>
          <a:bodyPr>
            <a:normAutofit fontScale="90000"/>
          </a:bodyPr>
          <a:lstStyle/>
          <a:p>
            <a:r>
              <a:rPr lang="en-GB" u="sng" dirty="0">
                <a:latin typeface="Calibri" panose="020F0502020204030204" pitchFamily="34" charset="0"/>
                <a:cs typeface="Calibri" panose="020F0502020204030204" pitchFamily="34" charset="0"/>
              </a:rPr>
              <a:t>Live Modelling of Opening Paragraph</a:t>
            </a: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8199784" y="3439966"/>
            <a:ext cx="3445564" cy="3070230"/>
          </a:xfrm>
          <a:prstGeom prst="rect">
            <a:avLst/>
          </a:prstGeom>
        </p:spPr>
      </p:pic>
      <p:sp>
        <p:nvSpPr>
          <p:cNvPr id="8" name="TextBox 7">
            <a:extLst>
              <a:ext uri="{FF2B5EF4-FFF2-40B4-BE49-F238E27FC236}">
                <a16:creationId xmlns:a16="http://schemas.microsoft.com/office/drawing/2014/main" id="{0E888858-F9E5-4B37-AF18-A38659DCD9C5}"/>
              </a:ext>
            </a:extLst>
          </p:cNvPr>
          <p:cNvSpPr txBox="1"/>
          <p:nvPr/>
        </p:nvSpPr>
        <p:spPr>
          <a:xfrm>
            <a:off x="2224767" y="3808432"/>
            <a:ext cx="6097656" cy="646331"/>
          </a:xfrm>
          <a:prstGeom prst="rect">
            <a:avLst/>
          </a:prstGeom>
          <a:noFill/>
        </p:spPr>
        <p:txBody>
          <a:bodyPr wrap="square">
            <a:spAutoFit/>
          </a:bodyPr>
          <a:lstStyle/>
          <a:p>
            <a:br>
              <a:rPr lang="en-GB" dirty="0">
                <a:latin typeface="Calibri" panose="020F0502020204030204" pitchFamily="34" charset="0"/>
                <a:cs typeface="Calibri" panose="020F0502020204030204" pitchFamily="34" charset="0"/>
              </a:rPr>
            </a:br>
            <a:endParaRPr lang="en-GB" dirty="0"/>
          </a:p>
        </p:txBody>
      </p:sp>
      <p:sp>
        <p:nvSpPr>
          <p:cNvPr id="9" name="Title 1">
            <a:extLst>
              <a:ext uri="{FF2B5EF4-FFF2-40B4-BE49-F238E27FC236}">
                <a16:creationId xmlns:a16="http://schemas.microsoft.com/office/drawing/2014/main" id="{A9E5E170-F86D-45ED-803E-01E728149D98}"/>
              </a:ext>
            </a:extLst>
          </p:cNvPr>
          <p:cNvSpPr txBox="1">
            <a:spLocks/>
          </p:cNvSpPr>
          <p:nvPr/>
        </p:nvSpPr>
        <p:spPr>
          <a:xfrm>
            <a:off x="337987" y="3808432"/>
            <a:ext cx="6490196" cy="270176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br>
              <a:rPr lang="en-GB" sz="2800" dirty="0">
                <a:latin typeface="Calibri" panose="020F0502020204030204" pitchFamily="34" charset="0"/>
                <a:cs typeface="Calibri" panose="020F0502020204030204" pitchFamily="34" charset="0"/>
              </a:rPr>
            </a:b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80333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6C21-B505-4F31-9A47-28CA4F0C284E}"/>
              </a:ext>
            </a:extLst>
          </p:cNvPr>
          <p:cNvSpPr>
            <a:spLocks noGrp="1"/>
          </p:cNvSpPr>
          <p:nvPr>
            <p:ph type="title"/>
          </p:nvPr>
        </p:nvSpPr>
        <p:spPr>
          <a:xfrm>
            <a:off x="4046996" y="1054765"/>
            <a:ext cx="9629246" cy="1356360"/>
          </a:xfrm>
        </p:spPr>
        <p:txBody>
          <a:bodyPr>
            <a:normAutofit fontScale="90000"/>
          </a:bodyPr>
          <a:lstStyle/>
          <a:p>
            <a:r>
              <a:rPr lang="en-GB" u="sng" dirty="0">
                <a:latin typeface="Calibri" panose="020F0502020204030204" pitchFamily="34" charset="0"/>
                <a:cs typeface="Calibri" panose="020F0502020204030204" pitchFamily="34" charset="0"/>
              </a:rPr>
              <a:t>Now it is your turn!</a:t>
            </a:r>
            <a:br>
              <a:rPr lang="en-GB" u="sng"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87F7D06-C5B0-43AF-B04C-C891D46E3522}"/>
              </a:ext>
            </a:extLst>
          </p:cNvPr>
          <p:cNvPicPr>
            <a:picLocks noChangeAspect="1"/>
          </p:cNvPicPr>
          <p:nvPr/>
        </p:nvPicPr>
        <p:blipFill>
          <a:blip r:embed="rId2"/>
          <a:stretch>
            <a:fillRect/>
          </a:stretch>
        </p:blipFill>
        <p:spPr>
          <a:xfrm>
            <a:off x="8199784" y="3439966"/>
            <a:ext cx="3445564" cy="3070230"/>
          </a:xfrm>
          <a:prstGeom prst="rect">
            <a:avLst/>
          </a:prstGeom>
        </p:spPr>
      </p:pic>
      <p:sp>
        <p:nvSpPr>
          <p:cNvPr id="8" name="TextBox 7">
            <a:extLst>
              <a:ext uri="{FF2B5EF4-FFF2-40B4-BE49-F238E27FC236}">
                <a16:creationId xmlns:a16="http://schemas.microsoft.com/office/drawing/2014/main" id="{0E888858-F9E5-4B37-AF18-A38659DCD9C5}"/>
              </a:ext>
            </a:extLst>
          </p:cNvPr>
          <p:cNvSpPr txBox="1"/>
          <p:nvPr/>
        </p:nvSpPr>
        <p:spPr>
          <a:xfrm>
            <a:off x="2224767" y="3808432"/>
            <a:ext cx="6097656" cy="646331"/>
          </a:xfrm>
          <a:prstGeom prst="rect">
            <a:avLst/>
          </a:prstGeom>
          <a:noFill/>
        </p:spPr>
        <p:txBody>
          <a:bodyPr wrap="square">
            <a:spAutoFit/>
          </a:bodyPr>
          <a:lstStyle/>
          <a:p>
            <a:br>
              <a:rPr lang="en-GB" dirty="0">
                <a:latin typeface="Calibri" panose="020F0502020204030204" pitchFamily="34" charset="0"/>
                <a:cs typeface="Calibri" panose="020F0502020204030204" pitchFamily="34" charset="0"/>
              </a:rPr>
            </a:br>
            <a:endParaRPr lang="en-GB" dirty="0"/>
          </a:p>
        </p:txBody>
      </p:sp>
      <p:sp>
        <p:nvSpPr>
          <p:cNvPr id="9" name="Title 1">
            <a:extLst>
              <a:ext uri="{FF2B5EF4-FFF2-40B4-BE49-F238E27FC236}">
                <a16:creationId xmlns:a16="http://schemas.microsoft.com/office/drawing/2014/main" id="{A9E5E170-F86D-45ED-803E-01E728149D98}"/>
              </a:ext>
            </a:extLst>
          </p:cNvPr>
          <p:cNvSpPr txBox="1">
            <a:spLocks/>
          </p:cNvSpPr>
          <p:nvPr/>
        </p:nvSpPr>
        <p:spPr>
          <a:xfrm>
            <a:off x="337987" y="3808432"/>
            <a:ext cx="6490196" cy="270176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br>
              <a:rPr lang="en-GB" sz="2800" dirty="0">
                <a:latin typeface="Calibri" panose="020F0502020204030204" pitchFamily="34" charset="0"/>
                <a:cs typeface="Calibri" panose="020F0502020204030204" pitchFamily="34" charset="0"/>
              </a:rPr>
            </a:br>
            <a:endParaRPr lang="en-GB" sz="2800" dirty="0">
              <a:latin typeface="Calibri" panose="020F0502020204030204" pitchFamily="34" charset="0"/>
              <a:cs typeface="Calibri" panose="020F0502020204030204" pitchFamily="34" charset="0"/>
            </a:endParaRPr>
          </a:p>
        </p:txBody>
      </p:sp>
      <p:sp>
        <p:nvSpPr>
          <p:cNvPr id="7" name="Title 1">
            <a:extLst>
              <a:ext uri="{FF2B5EF4-FFF2-40B4-BE49-F238E27FC236}">
                <a16:creationId xmlns:a16="http://schemas.microsoft.com/office/drawing/2014/main" id="{1FB75DCC-8554-4DD3-9D0C-F7518D4ACDBB}"/>
              </a:ext>
            </a:extLst>
          </p:cNvPr>
          <p:cNvSpPr txBox="1">
            <a:spLocks/>
          </p:cNvSpPr>
          <p:nvPr/>
        </p:nvSpPr>
        <p:spPr>
          <a:xfrm>
            <a:off x="680943" y="2538752"/>
            <a:ext cx="9629246" cy="1356360"/>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GB" sz="16000" dirty="0">
                <a:latin typeface="Calibri" panose="020F0502020204030204" pitchFamily="34" charset="0"/>
                <a:cs typeface="Calibri" panose="020F0502020204030204" pitchFamily="34" charset="0"/>
              </a:rPr>
              <a:t>Can you write your own title and opening?</a:t>
            </a:r>
          </a:p>
          <a:p>
            <a:endParaRPr lang="en-GB" sz="16000" dirty="0">
              <a:latin typeface="Calibri" panose="020F0502020204030204" pitchFamily="34" charset="0"/>
              <a:cs typeface="Calibri" panose="020F0502020204030204" pitchFamily="34" charset="0"/>
            </a:endParaRPr>
          </a:p>
          <a:p>
            <a:endParaRPr lang="en-GB" sz="16000" dirty="0">
              <a:latin typeface="Calibri" panose="020F0502020204030204" pitchFamily="34" charset="0"/>
              <a:cs typeface="Calibri" panose="020F0502020204030204" pitchFamily="34" charset="0"/>
            </a:endParaRPr>
          </a:p>
          <a:p>
            <a:r>
              <a:rPr lang="en-GB" sz="16000" dirty="0">
                <a:latin typeface="Calibri" panose="020F0502020204030204" pitchFamily="34" charset="0"/>
                <a:cs typeface="Calibri" panose="020F0502020204030204" pitchFamily="34" charset="0"/>
              </a:rPr>
              <a:t>We will pause to hear a few in a few minutes so </a:t>
            </a:r>
            <a:r>
              <a:rPr lang="en-GB" sz="16000" dirty="0">
                <a:solidFill>
                  <a:schemeClr val="tx1"/>
                </a:solidFill>
                <a:latin typeface="Calibri" panose="020F0502020204030204" pitchFamily="34" charset="0"/>
                <a:cs typeface="Calibri" panose="020F0502020204030204" pitchFamily="34" charset="0"/>
              </a:rPr>
              <a:t>try your best to impress everyone </a:t>
            </a:r>
            <a:r>
              <a:rPr lang="en-GB" sz="16000" dirty="0">
                <a:latin typeface="Calibri" panose="020F0502020204030204" pitchFamily="34" charset="0"/>
                <a:cs typeface="Calibri" panose="020F0502020204030204" pitchFamily="34" charset="0"/>
              </a:rPr>
              <a:t>and move your name up!</a:t>
            </a:r>
            <a:br>
              <a:rPr lang="en-GB" sz="16000" u="sng" dirty="0">
                <a:latin typeface="Calibri" panose="020F0502020204030204" pitchFamily="34" charset="0"/>
                <a:cs typeface="Calibri" panose="020F0502020204030204" pitchFamily="34" charset="0"/>
              </a:rPr>
            </a:br>
            <a:br>
              <a:rPr lang="en-GB" sz="16000"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64869898"/>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2B2AF9-B10A-4977-AF2A-3734E2BC20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82A229-666C-4027-BE17-AA958211FF8A}">
  <ds:schemaRefs>
    <ds:schemaRef ds:uri="http://purl.org/dc/dcmitype/"/>
    <ds:schemaRef ds:uri="http://schemas.microsoft.com/office/infopath/2007/PartnerControls"/>
    <ds:schemaRef ds:uri="http://purl.org/dc/elements/1.1/"/>
    <ds:schemaRef ds:uri="http://schemas.microsoft.com/office/2006/documentManagement/types"/>
    <ds:schemaRef ds:uri="933c73ff-1f47-478d-836a-52d41c4c8390"/>
    <ds:schemaRef ds:uri="http://purl.org/dc/terms/"/>
    <ds:schemaRef ds:uri="http://schemas.openxmlformats.org/package/2006/metadata/core-properties"/>
    <ds:schemaRef ds:uri="b7193443-4924-4c98-83f1-322a08f1315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1682083-8843-4AA5-888D-3095AF3B32B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Basis</Template>
  <TotalTime>82</TotalTime>
  <Words>311</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Comic Sans MS</vt:lpstr>
      <vt:lpstr>Corbel</vt:lpstr>
      <vt:lpstr>Segoe UI</vt:lpstr>
      <vt:lpstr>Basis</vt:lpstr>
      <vt:lpstr>Monday 7th December 2020 L.O: To write the opening. C: Explanation Text </vt:lpstr>
      <vt:lpstr>Let’s recap the key features of an opening…. </vt:lpstr>
      <vt:lpstr>Introduction </vt:lpstr>
      <vt:lpstr>Let’s look at our model text! </vt:lpstr>
      <vt:lpstr>First we need a title!  It’s a great idea to start your title with How or Why as it will make the purpose of your explanation text really clear.  </vt:lpstr>
      <vt:lpstr>Now we need an opening paragraph!  This paragraph should: - Introduce what you are explaining in a detailed yet clear way.  </vt:lpstr>
      <vt:lpstr>Live Modelling of Opening Paragraph   </vt:lpstr>
      <vt:lpstr>Now it is your turn!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1st December 2020 L.O: To identify key features. C: Explanation Text</dc:title>
  <dc:creator>alice watton</dc:creator>
  <cp:lastModifiedBy>alice watton</cp:lastModifiedBy>
  <cp:revision>13</cp:revision>
  <dcterms:created xsi:type="dcterms:W3CDTF">2020-11-22T19:35:26Z</dcterms:created>
  <dcterms:modified xsi:type="dcterms:W3CDTF">2020-12-04T13:56:26Z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