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4" r:id="rId6"/>
    <p:sldId id="263" r:id="rId7"/>
    <p:sldId id="260" r:id="rId8"/>
    <p:sldId id="265" r:id="rId9"/>
    <p:sldId id="266" r:id="rId10"/>
    <p:sldId id="267" r:id="rId11"/>
    <p:sldId id="268" r:id="rId12"/>
    <p:sldId id="270"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0DCA6F8C-895A-4D88-A1AE-30B5B1A7077B}" type="datetimeFigureOut">
              <a:rPr lang="en-GB" smtClean="0"/>
              <a:t>02/11/2021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D3649-F70A-4F4F-9D9F-2620FF13969D}"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5818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CA6F8C-895A-4D88-A1AE-30B5B1A7077B}" type="datetimeFigureOut">
              <a:rPr lang="en-GB" smtClean="0"/>
              <a:t>02/11/2021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D3649-F70A-4F4F-9D9F-2620FF13969D}" type="slidenum">
              <a:rPr lang="en-GB" smtClean="0"/>
              <a:t>‹#›</a:t>
            </a:fld>
            <a:endParaRPr lang="en-GB"/>
          </a:p>
        </p:txBody>
      </p:sp>
    </p:spTree>
    <p:extLst>
      <p:ext uri="{BB962C8B-B14F-4D97-AF65-F5344CB8AC3E}">
        <p14:creationId xmlns:p14="http://schemas.microsoft.com/office/powerpoint/2010/main" val="2379768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CA6F8C-895A-4D88-A1AE-30B5B1A7077B}" type="datetimeFigureOut">
              <a:rPr lang="en-GB" smtClean="0"/>
              <a:t>02/11/2021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D3649-F70A-4F4F-9D9F-2620FF13969D}"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9442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CA6F8C-895A-4D88-A1AE-30B5B1A7077B}" type="datetimeFigureOut">
              <a:rPr lang="en-GB" smtClean="0"/>
              <a:t>02/11/2021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9D3649-F70A-4F4F-9D9F-2620FF13969D}" type="slidenum">
              <a:rPr lang="en-GB" smtClean="0"/>
              <a:t>‹#›</a:t>
            </a:fld>
            <a:endParaRPr lang="en-GB"/>
          </a:p>
        </p:txBody>
      </p:sp>
    </p:spTree>
    <p:extLst>
      <p:ext uri="{BB962C8B-B14F-4D97-AF65-F5344CB8AC3E}">
        <p14:creationId xmlns:p14="http://schemas.microsoft.com/office/powerpoint/2010/main" val="334615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CA6F8C-895A-4D88-A1AE-30B5B1A7077B}" type="datetimeFigureOut">
              <a:rPr lang="en-GB" smtClean="0"/>
              <a:t>02/11/2021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89D3649-F70A-4F4F-9D9F-2620FF13969D}" type="slidenum">
              <a:rPr lang="en-GB" smtClean="0"/>
              <a:t>‹#›</a:t>
            </a:fld>
            <a:endParaRPr lang="en-GB"/>
          </a:p>
        </p:txBody>
      </p:sp>
    </p:spTree>
    <p:extLst>
      <p:ext uri="{BB962C8B-B14F-4D97-AF65-F5344CB8AC3E}">
        <p14:creationId xmlns:p14="http://schemas.microsoft.com/office/powerpoint/2010/main" val="213185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CA6F8C-895A-4D88-A1AE-30B5B1A7077B}" type="datetimeFigureOut">
              <a:rPr lang="en-GB" smtClean="0"/>
              <a:t>02/11/2021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89D3649-F70A-4F4F-9D9F-2620FF13969D}" type="slidenum">
              <a:rPr lang="en-GB" smtClean="0"/>
              <a:t>‹#›</a:t>
            </a:fld>
            <a:endParaRPr lang="en-GB"/>
          </a:p>
        </p:txBody>
      </p:sp>
    </p:spTree>
    <p:extLst>
      <p:ext uri="{BB962C8B-B14F-4D97-AF65-F5344CB8AC3E}">
        <p14:creationId xmlns:p14="http://schemas.microsoft.com/office/powerpoint/2010/main" val="4254753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CA6F8C-895A-4D88-A1AE-30B5B1A7077B}" type="datetimeFigureOut">
              <a:rPr lang="en-GB" smtClean="0"/>
              <a:t>02/11/2021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89D3649-F70A-4F4F-9D9F-2620FF13969D}" type="slidenum">
              <a:rPr lang="en-GB" smtClean="0"/>
              <a:t>‹#›</a:t>
            </a:fld>
            <a:endParaRPr lang="en-GB"/>
          </a:p>
        </p:txBody>
      </p:sp>
    </p:spTree>
    <p:extLst>
      <p:ext uri="{BB962C8B-B14F-4D97-AF65-F5344CB8AC3E}">
        <p14:creationId xmlns:p14="http://schemas.microsoft.com/office/powerpoint/2010/main" val="42109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DCA6F8C-895A-4D88-A1AE-30B5B1A7077B}" type="datetimeFigureOut">
              <a:rPr lang="en-GB" smtClean="0"/>
              <a:t>02/11/2021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9D3649-F70A-4F4F-9D9F-2620FF13969D}" type="slidenum">
              <a:rPr lang="en-GB" smtClean="0"/>
              <a:t>‹#›</a:t>
            </a:fld>
            <a:endParaRPr lang="en-GB"/>
          </a:p>
        </p:txBody>
      </p:sp>
    </p:spTree>
    <p:extLst>
      <p:ext uri="{BB962C8B-B14F-4D97-AF65-F5344CB8AC3E}">
        <p14:creationId xmlns:p14="http://schemas.microsoft.com/office/powerpoint/2010/main" val="2510094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DCA6F8C-895A-4D88-A1AE-30B5B1A7077B}" type="datetimeFigureOut">
              <a:rPr lang="en-GB" smtClean="0"/>
              <a:t>02/11/2021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9D3649-F70A-4F4F-9D9F-2620FF13969D}"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6582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CA6F8C-895A-4D88-A1AE-30B5B1A7077B}" type="datetimeFigureOut">
              <a:rPr lang="en-GB" smtClean="0"/>
              <a:t>02/11/2021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D3649-F70A-4F4F-9D9F-2620FF13969D}" type="slidenum">
              <a:rPr lang="en-GB" smtClean="0"/>
              <a:t>‹#›</a:t>
            </a:fld>
            <a:endParaRPr lang="en-GB"/>
          </a:p>
        </p:txBody>
      </p:sp>
    </p:spTree>
    <p:extLst>
      <p:ext uri="{BB962C8B-B14F-4D97-AF65-F5344CB8AC3E}">
        <p14:creationId xmlns:p14="http://schemas.microsoft.com/office/powerpoint/2010/main" val="260238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CA6F8C-895A-4D88-A1AE-30B5B1A7077B}" type="datetimeFigureOut">
              <a:rPr lang="en-GB" smtClean="0"/>
              <a:t>02/11/2021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D3649-F70A-4F4F-9D9F-2620FF13969D}"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4570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DCA6F8C-895A-4D88-A1AE-30B5B1A7077B}" type="datetimeFigureOut">
              <a:rPr lang="en-GB" smtClean="0"/>
              <a:t>02/11/2021</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89D3649-F70A-4F4F-9D9F-2620FF13969D}"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47330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98F26-0DA1-40DF-BD7E-D90406E7F09D}"/>
              </a:ext>
            </a:extLst>
          </p:cNvPr>
          <p:cNvSpPr>
            <a:spLocks noGrp="1"/>
          </p:cNvSpPr>
          <p:nvPr>
            <p:ph type="ctrTitle"/>
          </p:nvPr>
        </p:nvSpPr>
        <p:spPr/>
        <p:txBody>
          <a:bodyPr/>
          <a:lstStyle/>
          <a:p>
            <a:r>
              <a:rPr lang="en-GB" dirty="0"/>
              <a:t>Understanding difference </a:t>
            </a:r>
          </a:p>
        </p:txBody>
      </p:sp>
      <p:sp>
        <p:nvSpPr>
          <p:cNvPr id="3" name="Subtitle 2">
            <a:extLst>
              <a:ext uri="{FF2B5EF4-FFF2-40B4-BE49-F238E27FC236}">
                <a16:creationId xmlns:a16="http://schemas.microsoft.com/office/drawing/2014/main" id="{841BEDAD-98C6-4936-B72A-7ABE68807F43}"/>
              </a:ext>
            </a:extLst>
          </p:cNvPr>
          <p:cNvSpPr>
            <a:spLocks noGrp="1"/>
          </p:cNvSpPr>
          <p:nvPr>
            <p:ph type="subTitle" idx="1"/>
          </p:nvPr>
        </p:nvSpPr>
        <p:spPr/>
        <p:txBody>
          <a:bodyPr/>
          <a:lstStyle/>
          <a:p>
            <a:r>
              <a:rPr lang="en-GB" dirty="0"/>
              <a:t>PSHCE</a:t>
            </a:r>
          </a:p>
        </p:txBody>
      </p:sp>
    </p:spTree>
    <p:extLst>
      <p:ext uri="{BB962C8B-B14F-4D97-AF65-F5344CB8AC3E}">
        <p14:creationId xmlns:p14="http://schemas.microsoft.com/office/powerpoint/2010/main" val="1172964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7097C-9153-4747-940A-36FA1D829EB6}"/>
              </a:ext>
            </a:extLst>
          </p:cNvPr>
          <p:cNvSpPr>
            <a:spLocks noGrp="1"/>
          </p:cNvSpPr>
          <p:nvPr>
            <p:ph type="title"/>
          </p:nvPr>
        </p:nvSpPr>
        <p:spPr/>
        <p:txBody>
          <a:bodyPr/>
          <a:lstStyle/>
          <a:p>
            <a:r>
              <a:rPr lang="en-GB" dirty="0"/>
              <a:t>fairness</a:t>
            </a:r>
          </a:p>
        </p:txBody>
      </p:sp>
      <p:sp>
        <p:nvSpPr>
          <p:cNvPr id="3" name="Content Placeholder 2">
            <a:extLst>
              <a:ext uri="{FF2B5EF4-FFF2-40B4-BE49-F238E27FC236}">
                <a16:creationId xmlns:a16="http://schemas.microsoft.com/office/drawing/2014/main" id="{0457DEAE-E7D0-4CBA-B89F-3D2E8938A17C}"/>
              </a:ext>
            </a:extLst>
          </p:cNvPr>
          <p:cNvSpPr>
            <a:spLocks noGrp="1"/>
          </p:cNvSpPr>
          <p:nvPr>
            <p:ph idx="1"/>
          </p:nvPr>
        </p:nvSpPr>
        <p:spPr/>
        <p:txBody>
          <a:bodyPr/>
          <a:lstStyle/>
          <a:p>
            <a:r>
              <a:rPr lang="en-GB" dirty="0"/>
              <a:t>To me, being fair is when…</a:t>
            </a:r>
          </a:p>
          <a:p>
            <a:endParaRPr lang="en-GB" dirty="0"/>
          </a:p>
        </p:txBody>
      </p:sp>
      <p:pic>
        <p:nvPicPr>
          <p:cNvPr id="3076" name="Picture 4" descr="What&amp;#39;s The Point Of Fairness In Business? | Ferguson Values">
            <a:extLst>
              <a:ext uri="{FF2B5EF4-FFF2-40B4-BE49-F238E27FC236}">
                <a16:creationId xmlns:a16="http://schemas.microsoft.com/office/drawing/2014/main" id="{EE0C1816-4912-42CD-AA94-6345EBC673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3197" y="3846225"/>
            <a:ext cx="6481934" cy="246313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Thinking Brain Cliparts - Cliparts Zone">
            <a:extLst>
              <a:ext uri="{FF2B5EF4-FFF2-40B4-BE49-F238E27FC236}">
                <a16:creationId xmlns:a16="http://schemas.microsoft.com/office/drawing/2014/main" id="{4A9226E0-56B5-46D1-9961-20E32E58DA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0368" y="166998"/>
            <a:ext cx="3181006" cy="3055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878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E1B6-62A2-4065-93B5-1EF30CA7FC8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CDDBA4-9A12-42F1-BC94-D9B7F999DA9C}"/>
              </a:ext>
            </a:extLst>
          </p:cNvPr>
          <p:cNvSpPr>
            <a:spLocks noGrp="1"/>
          </p:cNvSpPr>
          <p:nvPr>
            <p:ph idx="1"/>
          </p:nvPr>
        </p:nvSpPr>
        <p:spPr/>
        <p:txBody>
          <a:bodyPr/>
          <a:lstStyle/>
          <a:p>
            <a:r>
              <a:rPr lang="en-GB" dirty="0"/>
              <a:t>What </a:t>
            </a:r>
          </a:p>
        </p:txBody>
      </p:sp>
      <p:pic>
        <p:nvPicPr>
          <p:cNvPr id="4" name="Picture 3">
            <a:extLst>
              <a:ext uri="{FF2B5EF4-FFF2-40B4-BE49-F238E27FC236}">
                <a16:creationId xmlns:a16="http://schemas.microsoft.com/office/drawing/2014/main" id="{65E82513-8719-4921-B706-CF97620DC7BC}"/>
              </a:ext>
            </a:extLst>
          </p:cNvPr>
          <p:cNvPicPr>
            <a:picLocks noChangeAspect="1"/>
          </p:cNvPicPr>
          <p:nvPr/>
        </p:nvPicPr>
        <p:blipFill rotWithShape="1">
          <a:blip r:embed="rId2"/>
          <a:srcRect l="17629" t="35740" r="37062" b="11064"/>
          <a:stretch/>
        </p:blipFill>
        <p:spPr>
          <a:xfrm>
            <a:off x="8109583" y="0"/>
            <a:ext cx="4082417" cy="2696066"/>
          </a:xfrm>
          <a:prstGeom prst="rect">
            <a:avLst/>
          </a:prstGeom>
        </p:spPr>
      </p:pic>
      <p:pic>
        <p:nvPicPr>
          <p:cNvPr id="5" name="Picture 4">
            <a:extLst>
              <a:ext uri="{FF2B5EF4-FFF2-40B4-BE49-F238E27FC236}">
                <a16:creationId xmlns:a16="http://schemas.microsoft.com/office/drawing/2014/main" id="{B179FC1D-21D4-40B3-BBE2-1E5C2AAB6253}"/>
              </a:ext>
            </a:extLst>
          </p:cNvPr>
          <p:cNvPicPr>
            <a:picLocks noChangeAspect="1"/>
          </p:cNvPicPr>
          <p:nvPr/>
        </p:nvPicPr>
        <p:blipFill rotWithShape="1">
          <a:blip r:embed="rId3"/>
          <a:srcRect l="17706" t="38933" r="36984" b="6392"/>
          <a:stretch/>
        </p:blipFill>
        <p:spPr>
          <a:xfrm>
            <a:off x="4065333" y="0"/>
            <a:ext cx="3971978" cy="2696065"/>
          </a:xfrm>
          <a:prstGeom prst="rect">
            <a:avLst/>
          </a:prstGeom>
        </p:spPr>
      </p:pic>
      <p:pic>
        <p:nvPicPr>
          <p:cNvPr id="6" name="Picture 5">
            <a:extLst>
              <a:ext uri="{FF2B5EF4-FFF2-40B4-BE49-F238E27FC236}">
                <a16:creationId xmlns:a16="http://schemas.microsoft.com/office/drawing/2014/main" id="{171957A5-894F-4C6F-A616-72BF46C33D9F}"/>
              </a:ext>
            </a:extLst>
          </p:cNvPr>
          <p:cNvPicPr>
            <a:picLocks noChangeAspect="1"/>
          </p:cNvPicPr>
          <p:nvPr/>
        </p:nvPicPr>
        <p:blipFill rotWithShape="1">
          <a:blip r:embed="rId4"/>
          <a:srcRect l="17629" t="16769" r="37139" b="28660"/>
          <a:stretch/>
        </p:blipFill>
        <p:spPr>
          <a:xfrm>
            <a:off x="21084" y="1"/>
            <a:ext cx="3971978" cy="2695513"/>
          </a:xfrm>
          <a:prstGeom prst="rect">
            <a:avLst/>
          </a:prstGeom>
        </p:spPr>
      </p:pic>
      <p:pic>
        <p:nvPicPr>
          <p:cNvPr id="7" name="Picture 6">
            <a:extLst>
              <a:ext uri="{FF2B5EF4-FFF2-40B4-BE49-F238E27FC236}">
                <a16:creationId xmlns:a16="http://schemas.microsoft.com/office/drawing/2014/main" id="{D69AB11D-79C7-4D9A-B215-E54B0284DEC2}"/>
              </a:ext>
            </a:extLst>
          </p:cNvPr>
          <p:cNvPicPr>
            <a:picLocks noChangeAspect="1"/>
          </p:cNvPicPr>
          <p:nvPr/>
        </p:nvPicPr>
        <p:blipFill rotWithShape="1">
          <a:blip r:embed="rId5"/>
          <a:srcRect l="17861" t="34502" r="36985" b="11340"/>
          <a:stretch/>
        </p:blipFill>
        <p:spPr>
          <a:xfrm>
            <a:off x="0" y="4178275"/>
            <a:ext cx="3971978" cy="2679725"/>
          </a:xfrm>
          <a:prstGeom prst="rect">
            <a:avLst/>
          </a:prstGeom>
        </p:spPr>
      </p:pic>
      <p:pic>
        <p:nvPicPr>
          <p:cNvPr id="8" name="Picture 7">
            <a:extLst>
              <a:ext uri="{FF2B5EF4-FFF2-40B4-BE49-F238E27FC236}">
                <a16:creationId xmlns:a16="http://schemas.microsoft.com/office/drawing/2014/main" id="{7C772736-8694-4F63-84F6-70EEDC151066}"/>
              </a:ext>
            </a:extLst>
          </p:cNvPr>
          <p:cNvPicPr>
            <a:picLocks noChangeAspect="1"/>
          </p:cNvPicPr>
          <p:nvPr/>
        </p:nvPicPr>
        <p:blipFill rotWithShape="1">
          <a:blip r:embed="rId6"/>
          <a:srcRect l="17474" t="34777" r="36907" b="10515"/>
          <a:stretch/>
        </p:blipFill>
        <p:spPr>
          <a:xfrm>
            <a:off x="4137605" y="4161935"/>
            <a:ext cx="3971978" cy="2679403"/>
          </a:xfrm>
          <a:prstGeom prst="rect">
            <a:avLst/>
          </a:prstGeom>
        </p:spPr>
      </p:pic>
      <p:pic>
        <p:nvPicPr>
          <p:cNvPr id="9" name="Picture 8">
            <a:extLst>
              <a:ext uri="{FF2B5EF4-FFF2-40B4-BE49-F238E27FC236}">
                <a16:creationId xmlns:a16="http://schemas.microsoft.com/office/drawing/2014/main" id="{82BFC2F5-3757-4EDA-929E-2C057EEF5FC3}"/>
              </a:ext>
            </a:extLst>
          </p:cNvPr>
          <p:cNvPicPr>
            <a:picLocks noChangeAspect="1"/>
          </p:cNvPicPr>
          <p:nvPr/>
        </p:nvPicPr>
        <p:blipFill rotWithShape="1">
          <a:blip r:embed="rId7"/>
          <a:srcRect l="17629" t="39305" r="36984" b="6529"/>
          <a:stretch/>
        </p:blipFill>
        <p:spPr>
          <a:xfrm>
            <a:off x="8220022" y="4191575"/>
            <a:ext cx="3971978" cy="2666425"/>
          </a:xfrm>
          <a:prstGeom prst="rect">
            <a:avLst/>
          </a:prstGeom>
        </p:spPr>
      </p:pic>
      <p:sp>
        <p:nvSpPr>
          <p:cNvPr id="10" name="Content Placeholder 2">
            <a:extLst>
              <a:ext uri="{FF2B5EF4-FFF2-40B4-BE49-F238E27FC236}">
                <a16:creationId xmlns:a16="http://schemas.microsoft.com/office/drawing/2014/main" id="{D757CAC5-1EE1-426D-B7BE-04564AFE6092}"/>
              </a:ext>
            </a:extLst>
          </p:cNvPr>
          <p:cNvSpPr txBox="1">
            <a:spLocks/>
          </p:cNvSpPr>
          <p:nvPr/>
        </p:nvSpPr>
        <p:spPr>
          <a:xfrm>
            <a:off x="429767" y="2896682"/>
            <a:ext cx="11332466" cy="940027"/>
          </a:xfrm>
          <a:prstGeom prst="rect">
            <a:avLst/>
          </a:prstGeom>
        </p:spPr>
        <p:txBody>
          <a:bodyPr vert="horz" lIns="45720" tIns="45720" rIns="4572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algn="ctr"/>
            <a:r>
              <a:rPr lang="en-GB" dirty="0"/>
              <a:t>What differences and similarities can you easily spot between the people in the pictures?</a:t>
            </a:r>
          </a:p>
          <a:p>
            <a:pPr algn="ctr"/>
            <a:r>
              <a:rPr lang="en-GB" dirty="0"/>
              <a:t>What differences/similarities are more difficult to spot? What can’t we see?</a:t>
            </a:r>
          </a:p>
        </p:txBody>
      </p:sp>
    </p:spTree>
    <p:extLst>
      <p:ext uri="{BB962C8B-B14F-4D97-AF65-F5344CB8AC3E}">
        <p14:creationId xmlns:p14="http://schemas.microsoft.com/office/powerpoint/2010/main" val="3925052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E1B6-62A2-4065-93B5-1EF30CA7FC8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CDDBA4-9A12-42F1-BC94-D9B7F999DA9C}"/>
              </a:ext>
            </a:extLst>
          </p:cNvPr>
          <p:cNvSpPr>
            <a:spLocks noGrp="1"/>
          </p:cNvSpPr>
          <p:nvPr>
            <p:ph idx="1"/>
          </p:nvPr>
        </p:nvSpPr>
        <p:spPr/>
        <p:txBody>
          <a:bodyPr/>
          <a:lstStyle/>
          <a:p>
            <a:r>
              <a:rPr lang="en-GB" dirty="0"/>
              <a:t>What </a:t>
            </a:r>
          </a:p>
        </p:txBody>
      </p:sp>
      <p:pic>
        <p:nvPicPr>
          <p:cNvPr id="4" name="Picture 3">
            <a:extLst>
              <a:ext uri="{FF2B5EF4-FFF2-40B4-BE49-F238E27FC236}">
                <a16:creationId xmlns:a16="http://schemas.microsoft.com/office/drawing/2014/main" id="{65E82513-8719-4921-B706-CF97620DC7BC}"/>
              </a:ext>
            </a:extLst>
          </p:cNvPr>
          <p:cNvPicPr>
            <a:picLocks noChangeAspect="1"/>
          </p:cNvPicPr>
          <p:nvPr/>
        </p:nvPicPr>
        <p:blipFill rotWithShape="1">
          <a:blip r:embed="rId2"/>
          <a:srcRect l="17629" t="35740" r="37062" b="11064"/>
          <a:stretch/>
        </p:blipFill>
        <p:spPr>
          <a:xfrm>
            <a:off x="8109583" y="0"/>
            <a:ext cx="4082417" cy="2696066"/>
          </a:xfrm>
          <a:prstGeom prst="rect">
            <a:avLst/>
          </a:prstGeom>
        </p:spPr>
      </p:pic>
      <p:pic>
        <p:nvPicPr>
          <p:cNvPr id="5" name="Picture 4">
            <a:extLst>
              <a:ext uri="{FF2B5EF4-FFF2-40B4-BE49-F238E27FC236}">
                <a16:creationId xmlns:a16="http://schemas.microsoft.com/office/drawing/2014/main" id="{B179FC1D-21D4-40B3-BBE2-1E5C2AAB6253}"/>
              </a:ext>
            </a:extLst>
          </p:cNvPr>
          <p:cNvPicPr>
            <a:picLocks noChangeAspect="1"/>
          </p:cNvPicPr>
          <p:nvPr/>
        </p:nvPicPr>
        <p:blipFill rotWithShape="1">
          <a:blip r:embed="rId3"/>
          <a:srcRect l="17706" t="38933" r="36984" b="6392"/>
          <a:stretch/>
        </p:blipFill>
        <p:spPr>
          <a:xfrm>
            <a:off x="4065333" y="0"/>
            <a:ext cx="3971978" cy="2696065"/>
          </a:xfrm>
          <a:prstGeom prst="rect">
            <a:avLst/>
          </a:prstGeom>
        </p:spPr>
      </p:pic>
      <p:pic>
        <p:nvPicPr>
          <p:cNvPr id="6" name="Picture 5">
            <a:extLst>
              <a:ext uri="{FF2B5EF4-FFF2-40B4-BE49-F238E27FC236}">
                <a16:creationId xmlns:a16="http://schemas.microsoft.com/office/drawing/2014/main" id="{171957A5-894F-4C6F-A616-72BF46C33D9F}"/>
              </a:ext>
            </a:extLst>
          </p:cNvPr>
          <p:cNvPicPr>
            <a:picLocks noChangeAspect="1"/>
          </p:cNvPicPr>
          <p:nvPr/>
        </p:nvPicPr>
        <p:blipFill rotWithShape="1">
          <a:blip r:embed="rId4"/>
          <a:srcRect l="17629" t="16769" r="37139" b="28660"/>
          <a:stretch/>
        </p:blipFill>
        <p:spPr>
          <a:xfrm>
            <a:off x="21084" y="1"/>
            <a:ext cx="3971978" cy="2695513"/>
          </a:xfrm>
          <a:prstGeom prst="rect">
            <a:avLst/>
          </a:prstGeom>
        </p:spPr>
      </p:pic>
      <p:pic>
        <p:nvPicPr>
          <p:cNvPr id="7" name="Picture 6">
            <a:extLst>
              <a:ext uri="{FF2B5EF4-FFF2-40B4-BE49-F238E27FC236}">
                <a16:creationId xmlns:a16="http://schemas.microsoft.com/office/drawing/2014/main" id="{D69AB11D-79C7-4D9A-B215-E54B0284DEC2}"/>
              </a:ext>
            </a:extLst>
          </p:cNvPr>
          <p:cNvPicPr>
            <a:picLocks noChangeAspect="1"/>
          </p:cNvPicPr>
          <p:nvPr/>
        </p:nvPicPr>
        <p:blipFill rotWithShape="1">
          <a:blip r:embed="rId5"/>
          <a:srcRect l="17861" t="34502" r="36985" b="11340"/>
          <a:stretch/>
        </p:blipFill>
        <p:spPr>
          <a:xfrm>
            <a:off x="0" y="4178275"/>
            <a:ext cx="3971978" cy="2679725"/>
          </a:xfrm>
          <a:prstGeom prst="rect">
            <a:avLst/>
          </a:prstGeom>
        </p:spPr>
      </p:pic>
      <p:pic>
        <p:nvPicPr>
          <p:cNvPr id="8" name="Picture 7">
            <a:extLst>
              <a:ext uri="{FF2B5EF4-FFF2-40B4-BE49-F238E27FC236}">
                <a16:creationId xmlns:a16="http://schemas.microsoft.com/office/drawing/2014/main" id="{7C772736-8694-4F63-84F6-70EEDC151066}"/>
              </a:ext>
            </a:extLst>
          </p:cNvPr>
          <p:cNvPicPr>
            <a:picLocks noChangeAspect="1"/>
          </p:cNvPicPr>
          <p:nvPr/>
        </p:nvPicPr>
        <p:blipFill rotWithShape="1">
          <a:blip r:embed="rId6"/>
          <a:srcRect l="17474" t="34777" r="36907" b="10515"/>
          <a:stretch/>
        </p:blipFill>
        <p:spPr>
          <a:xfrm>
            <a:off x="4137605" y="4161935"/>
            <a:ext cx="3971978" cy="2679403"/>
          </a:xfrm>
          <a:prstGeom prst="rect">
            <a:avLst/>
          </a:prstGeom>
        </p:spPr>
      </p:pic>
      <p:pic>
        <p:nvPicPr>
          <p:cNvPr id="9" name="Picture 8">
            <a:extLst>
              <a:ext uri="{FF2B5EF4-FFF2-40B4-BE49-F238E27FC236}">
                <a16:creationId xmlns:a16="http://schemas.microsoft.com/office/drawing/2014/main" id="{82BFC2F5-3757-4EDA-929E-2C057EEF5FC3}"/>
              </a:ext>
            </a:extLst>
          </p:cNvPr>
          <p:cNvPicPr>
            <a:picLocks noChangeAspect="1"/>
          </p:cNvPicPr>
          <p:nvPr/>
        </p:nvPicPr>
        <p:blipFill rotWithShape="1">
          <a:blip r:embed="rId7"/>
          <a:srcRect l="17629" t="39305" r="36984" b="6529"/>
          <a:stretch/>
        </p:blipFill>
        <p:spPr>
          <a:xfrm>
            <a:off x="8220022" y="4191575"/>
            <a:ext cx="3971978" cy="2666425"/>
          </a:xfrm>
          <a:prstGeom prst="rect">
            <a:avLst/>
          </a:prstGeom>
        </p:spPr>
      </p:pic>
      <p:sp>
        <p:nvSpPr>
          <p:cNvPr id="10" name="Content Placeholder 2">
            <a:extLst>
              <a:ext uri="{FF2B5EF4-FFF2-40B4-BE49-F238E27FC236}">
                <a16:creationId xmlns:a16="http://schemas.microsoft.com/office/drawing/2014/main" id="{D757CAC5-1EE1-426D-B7BE-04564AFE6092}"/>
              </a:ext>
            </a:extLst>
          </p:cNvPr>
          <p:cNvSpPr txBox="1">
            <a:spLocks/>
          </p:cNvSpPr>
          <p:nvPr/>
        </p:nvSpPr>
        <p:spPr>
          <a:xfrm>
            <a:off x="581320" y="2896682"/>
            <a:ext cx="11029361" cy="940027"/>
          </a:xfrm>
          <a:prstGeom prst="rect">
            <a:avLst/>
          </a:prstGeom>
        </p:spPr>
        <p:txBody>
          <a:bodyPr vert="horz" lIns="45720" tIns="45720" rIns="4572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algn="ctr"/>
            <a:r>
              <a:rPr lang="en-GB" dirty="0"/>
              <a:t>Our society is diverse and sometimes this diversity causes some people to be treated unfairly.</a:t>
            </a:r>
          </a:p>
          <a:p>
            <a:pPr algn="ctr"/>
            <a:r>
              <a:rPr lang="en-GB" dirty="0"/>
              <a:t>Can you give any examples?</a:t>
            </a:r>
          </a:p>
        </p:txBody>
      </p:sp>
    </p:spTree>
    <p:extLst>
      <p:ext uri="{BB962C8B-B14F-4D97-AF65-F5344CB8AC3E}">
        <p14:creationId xmlns:p14="http://schemas.microsoft.com/office/powerpoint/2010/main" val="3307917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23BEE-C204-4F98-9467-6B8090B59DC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6B5BD9C-44C4-4ECD-8756-F84E9D73844A}"/>
              </a:ext>
            </a:extLst>
          </p:cNvPr>
          <p:cNvSpPr>
            <a:spLocks noGrp="1"/>
          </p:cNvSpPr>
          <p:nvPr>
            <p:ph idx="1"/>
          </p:nvPr>
        </p:nvSpPr>
        <p:spPr/>
        <p:txBody>
          <a:bodyPr/>
          <a:lstStyle/>
          <a:p>
            <a:r>
              <a:rPr lang="en-GB" dirty="0"/>
              <a:t>There is a law in England and Wales (The Equality Act) that protects people’s rights, even if they have ‘differences.’</a:t>
            </a:r>
          </a:p>
        </p:txBody>
      </p:sp>
    </p:spTree>
    <p:extLst>
      <p:ext uri="{BB962C8B-B14F-4D97-AF65-F5344CB8AC3E}">
        <p14:creationId xmlns:p14="http://schemas.microsoft.com/office/powerpoint/2010/main" val="1244874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a:extLst>
              <a:ext uri="{FF2B5EF4-FFF2-40B4-BE49-F238E27FC236}">
                <a16:creationId xmlns:a16="http://schemas.microsoft.com/office/drawing/2014/main" id="{00E303E2-6CB7-4320-B305-C2EE2431F3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8306A3-55D1-46A6-A17D-1729193D53DA}"/>
              </a:ext>
            </a:extLst>
          </p:cNvPr>
          <p:cNvSpPr>
            <a:spLocks noGrp="1"/>
          </p:cNvSpPr>
          <p:nvPr>
            <p:ph idx="1"/>
          </p:nvPr>
        </p:nvSpPr>
        <p:spPr>
          <a:xfrm>
            <a:off x="853003" y="374716"/>
            <a:ext cx="10844218" cy="6108569"/>
          </a:xfrm>
        </p:spPr>
        <p:txBody>
          <a:bodyPr>
            <a:normAutofit lnSpcReduction="10000"/>
          </a:bodyPr>
          <a:lstStyle/>
          <a:p>
            <a:r>
              <a:rPr lang="en-GB" dirty="0"/>
              <a:t>This is an amazing story about a real person called Robert. He led an incredible life in lots of different ways as you will find out. There are some BIG surprises in the story too! </a:t>
            </a:r>
          </a:p>
          <a:p>
            <a:r>
              <a:rPr lang="en-GB" dirty="0"/>
              <a:t>Robert Marshall Cowell was born in London in 1918. His father was a famous surgeon, who eventually became the doctor for the Royal Family. </a:t>
            </a:r>
          </a:p>
          <a:p>
            <a:r>
              <a:rPr lang="en-GB" dirty="0"/>
              <a:t>Robert went to an all boys’ school and during his time there he became keen on cars and motor racing. He spent as much time as he could learning about motor sport and how to fix cars. He was so keen he even used to sneak into motor racing events disguised as a mechanic! After leaving school Robert went to university to study engineering, and eventually became the motor racing driver he had always dreamed of being. He competed in the 1939 Belgium Grand Prix, but his motor racing career was cut short by the outbreak of World War 2. </a:t>
            </a:r>
          </a:p>
          <a:p>
            <a:r>
              <a:rPr lang="en-GB" dirty="0"/>
              <a:t>He was drafted into the Royal Air Force to fight for the British forces in the war. Because Robert was an expert engineer he learnt how to repair and fly aeroplanes. He became a skilled fighter pilot and was involved in several air battles, where he flew a special type of fighter plane called a Spitfire. Towards the end of the war Robert was involved in an attack on enemy cannons and his plane was hit by gunfire and crashed. He escaped with his life but was captured by the enemy army and imprisoned until the end of the war. Robert planned two escape attempts from the prison camp but he was caught each time. He was a very brave and courageous person. </a:t>
            </a:r>
          </a:p>
          <a:p>
            <a:r>
              <a:rPr lang="en-GB" b="1" dirty="0"/>
              <a:t>What are your impressions of Robert so far? </a:t>
            </a:r>
            <a:r>
              <a:rPr lang="en-GB" dirty="0"/>
              <a:t>	</a:t>
            </a:r>
          </a:p>
          <a:p>
            <a:endParaRPr lang="en-GB" dirty="0"/>
          </a:p>
        </p:txBody>
      </p:sp>
    </p:spTree>
    <p:extLst>
      <p:ext uri="{BB962C8B-B14F-4D97-AF65-F5344CB8AC3E}">
        <p14:creationId xmlns:p14="http://schemas.microsoft.com/office/powerpoint/2010/main" val="5107090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8007BE-34E7-46F9-8D51-9AB1679A1B34}"/>
              </a:ext>
            </a:extLst>
          </p:cNvPr>
          <p:cNvSpPr>
            <a:spLocks noGrp="1"/>
          </p:cNvSpPr>
          <p:nvPr>
            <p:ph idx="1"/>
          </p:nvPr>
        </p:nvSpPr>
        <p:spPr>
          <a:xfrm>
            <a:off x="881284" y="454843"/>
            <a:ext cx="10731097" cy="5948314"/>
          </a:xfrm>
        </p:spPr>
        <p:txBody>
          <a:bodyPr>
            <a:normAutofit fontScale="85000" lnSpcReduction="20000"/>
          </a:bodyPr>
          <a:lstStyle/>
          <a:p>
            <a:r>
              <a:rPr lang="en-GB" sz="2400" dirty="0"/>
              <a:t>Once the war was over and the world was peaceful again, Robert returned to motor racing and he competed in other Grand Prix events. But then Robert had to find a different sort of courage. Three years after the war was over, Robert became sad. Very sad. He was diagnosed with depression (which is like being sad all the time) and doctors couldn’t work out the reason behind it. He became so depressed that he had to leave his wife and children as they were being upset too. Eventually Robert saw a doctor who helped him work out why he was depressed. </a:t>
            </a:r>
          </a:p>
          <a:p>
            <a:r>
              <a:rPr lang="en-GB" sz="2400" dirty="0"/>
              <a:t>Robert had always felt different from the other men he knew. Robert was transgender, which meant that he was born with a male body but felt like a female. The doctors helped Robert realise that this was the reason behind his depression and helped him start a special process called transitioning, where he changed his male body into a female one. </a:t>
            </a:r>
          </a:p>
          <a:p>
            <a:r>
              <a:rPr lang="en-GB" sz="2400" dirty="0"/>
              <a:t>Robert felt much happier living as a female and changed his name to Roberta. People made nasty remarks to Roberta and made fun of her, but she had to use all the courage she had shown in her earlier life to stand up for who she was, and make the changes she needed to be happy and healthy. At that time people didn’t understand that some people are born transgender, unlike nowadays where it is recognised that transgender people are a welcome part of our society. Unlike Roberta some transgender people feel male but are born with a female body, and some transgender people are happy not to transition but stay with the body they were born with. There are a whole range of transgender people, and this called gender diversity. </a:t>
            </a:r>
          </a:p>
          <a:p>
            <a:r>
              <a:rPr lang="en-GB" sz="2400" dirty="0"/>
              <a:t>Roberta carried on driving in motor sport events and had a very successful career until she died in 2011 at the age of 93! </a:t>
            </a:r>
          </a:p>
          <a:p>
            <a:r>
              <a:rPr lang="en-GB" sz="2400" dirty="0"/>
              <a:t>What an incredible life! </a:t>
            </a:r>
          </a:p>
          <a:p>
            <a:r>
              <a:rPr lang="en-GB" sz="2400" b="1" dirty="0"/>
              <a:t>What are your impressions of Roberta?</a:t>
            </a:r>
            <a:r>
              <a:rPr lang="en-GB" sz="2400" dirty="0"/>
              <a:t>	</a:t>
            </a:r>
          </a:p>
          <a:p>
            <a:endParaRPr lang="en-GB" sz="2400" dirty="0"/>
          </a:p>
        </p:txBody>
      </p:sp>
    </p:spTree>
    <p:extLst>
      <p:ext uri="{BB962C8B-B14F-4D97-AF65-F5344CB8AC3E}">
        <p14:creationId xmlns:p14="http://schemas.microsoft.com/office/powerpoint/2010/main" val="2348653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oberta Cowell – The Roberta Cowell Story – The First British Transsexual  Woman | Transgender Library and Information">
            <a:extLst>
              <a:ext uri="{FF2B5EF4-FFF2-40B4-BE49-F238E27FC236}">
                <a16:creationId xmlns:a16="http://schemas.microsoft.com/office/drawing/2014/main" id="{F3077C28-7F19-436C-98AD-9021AB117A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6858" y="0"/>
            <a:ext cx="6735142" cy="421378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EC658B3-4A79-41A9-9747-6A906DCD8FEE}"/>
              </a:ext>
            </a:extLst>
          </p:cNvPr>
          <p:cNvSpPr>
            <a:spLocks noGrp="1"/>
          </p:cNvSpPr>
          <p:nvPr>
            <p:ph idx="1"/>
          </p:nvPr>
        </p:nvSpPr>
        <p:spPr>
          <a:xfrm>
            <a:off x="1055801" y="3535053"/>
            <a:ext cx="10680569" cy="3322948"/>
          </a:xfrm>
        </p:spPr>
        <p:txBody>
          <a:bodyPr>
            <a:normAutofit/>
          </a:bodyPr>
          <a:lstStyle/>
          <a:p>
            <a:r>
              <a:rPr lang="en-GB" dirty="0"/>
              <a:t>•  Why was Robert unhappy? </a:t>
            </a:r>
          </a:p>
          <a:p>
            <a:r>
              <a:rPr lang="en-GB" dirty="0"/>
              <a:t>• Why do you think Robert waited until he was an adult to transition? </a:t>
            </a:r>
          </a:p>
          <a:p>
            <a:r>
              <a:rPr lang="en-GB" dirty="0"/>
              <a:t>• Why do you think people were unkind when Robert changed to Roberta? </a:t>
            </a:r>
          </a:p>
          <a:p>
            <a:r>
              <a:rPr lang="en-GB" dirty="0"/>
              <a:t>• Do you think that was fair? </a:t>
            </a:r>
          </a:p>
          <a:p>
            <a:r>
              <a:rPr lang="en-GB" dirty="0"/>
              <a:t>• Have you heard about people being transgender before? </a:t>
            </a:r>
          </a:p>
          <a:p>
            <a:r>
              <a:rPr lang="en-GB" dirty="0"/>
              <a:t>• What do you think it would feel like not being happy with who you are? </a:t>
            </a:r>
          </a:p>
          <a:p>
            <a:r>
              <a:rPr lang="en-GB" dirty="0"/>
              <a:t>• Does gender make someone a good or bad person? 	</a:t>
            </a:r>
          </a:p>
          <a:p>
            <a:endParaRPr lang="en-GB" dirty="0"/>
          </a:p>
        </p:txBody>
      </p:sp>
    </p:spTree>
    <p:extLst>
      <p:ext uri="{BB962C8B-B14F-4D97-AF65-F5344CB8AC3E}">
        <p14:creationId xmlns:p14="http://schemas.microsoft.com/office/powerpoint/2010/main" val="275597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6EED6-FF70-4428-9E41-30755109827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A3F989C-3410-46B3-8235-F29C6CD23740}"/>
              </a:ext>
            </a:extLst>
          </p:cNvPr>
          <p:cNvSpPr>
            <a:spLocks noGrp="1"/>
          </p:cNvSpPr>
          <p:nvPr>
            <p:ph idx="1"/>
          </p:nvPr>
        </p:nvSpPr>
        <p:spPr/>
        <p:txBody>
          <a:bodyPr/>
          <a:lstStyle/>
          <a:p>
            <a:r>
              <a:rPr lang="en-GB" dirty="0"/>
              <a:t>A kind community is accepting of all sorts of different people.</a:t>
            </a:r>
          </a:p>
          <a:p>
            <a:r>
              <a:rPr lang="en-GB" dirty="0"/>
              <a:t>We have shared rights and responsibilities to help that happen. </a:t>
            </a:r>
          </a:p>
          <a:p>
            <a:r>
              <a:rPr lang="en-GB" dirty="0"/>
              <a:t>Does the Equality Act help transgender people?</a:t>
            </a:r>
          </a:p>
        </p:txBody>
      </p:sp>
      <p:pic>
        <p:nvPicPr>
          <p:cNvPr id="4098" name="Picture 2" descr="Kind Community | Facebook">
            <a:extLst>
              <a:ext uri="{FF2B5EF4-FFF2-40B4-BE49-F238E27FC236}">
                <a16:creationId xmlns:a16="http://schemas.microsoft.com/office/drawing/2014/main" id="{45839EC5-14A3-402F-B48F-C9221F9FEB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710" y="3063710"/>
            <a:ext cx="3794289" cy="3794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780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8C65A-D2A4-4975-B315-366BDE5A1A15}"/>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B7B6EAC3-CA25-46AB-8162-40B6906B7B72}"/>
              </a:ext>
            </a:extLst>
          </p:cNvPr>
          <p:cNvSpPr>
            <a:spLocks noGrp="1"/>
          </p:cNvSpPr>
          <p:nvPr>
            <p:ph idx="1"/>
          </p:nvPr>
        </p:nvSpPr>
        <p:spPr>
          <a:xfrm>
            <a:off x="1024128" y="2286000"/>
            <a:ext cx="5687757" cy="4023360"/>
          </a:xfrm>
        </p:spPr>
        <p:txBody>
          <a:bodyPr/>
          <a:lstStyle/>
          <a:p>
            <a:r>
              <a:rPr lang="en-GB" dirty="0"/>
              <a:t>Fold you a sheet of paper in half.</a:t>
            </a:r>
          </a:p>
          <a:p>
            <a:r>
              <a:rPr lang="en-GB" dirty="0"/>
              <a:t>Starting with ‘Rights’ – list three things that are important in a welcoming community.</a:t>
            </a:r>
          </a:p>
          <a:p>
            <a:r>
              <a:rPr lang="en-GB" dirty="0"/>
              <a:t>Write these on one side of the paper.</a:t>
            </a:r>
          </a:p>
          <a:p>
            <a:r>
              <a:rPr lang="en-GB" dirty="0"/>
              <a:t>Now, list a corresponding ‘Responsibility’ for each of the ‘Rights’ on the other side of the paper.</a:t>
            </a:r>
          </a:p>
        </p:txBody>
      </p:sp>
      <p:pic>
        <p:nvPicPr>
          <p:cNvPr id="5122" name="Picture 2" descr="Good Citizenship - Lessons - Blendspace">
            <a:extLst>
              <a:ext uri="{FF2B5EF4-FFF2-40B4-BE49-F238E27FC236}">
                <a16:creationId xmlns:a16="http://schemas.microsoft.com/office/drawing/2014/main" id="{242A8051-BF27-4AD3-9C19-3CCC89C391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8743" y="2084832"/>
            <a:ext cx="5373257" cy="4145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3799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rintable grid of rights and responsibilities for students. Print them out  and display in the classroom… | Rights and responsibilities, Social  studies, No response">
            <a:extLst>
              <a:ext uri="{FF2B5EF4-FFF2-40B4-BE49-F238E27FC236}">
                <a16:creationId xmlns:a16="http://schemas.microsoft.com/office/drawing/2014/main" id="{83B8E0CA-43ED-46E7-8F23-396FA9BE35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150" t="10910" r="8629" b="15045"/>
          <a:stretch/>
        </p:blipFill>
        <p:spPr bwMode="auto">
          <a:xfrm>
            <a:off x="2829612" y="2084832"/>
            <a:ext cx="6532776" cy="443059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CBA2B46-E05D-4358-A26D-CB6EF035577A}"/>
              </a:ext>
            </a:extLst>
          </p:cNvPr>
          <p:cNvSpPr>
            <a:spLocks noGrp="1"/>
          </p:cNvSpPr>
          <p:nvPr>
            <p:ph type="title"/>
          </p:nvPr>
        </p:nvSpPr>
        <p:spPr/>
        <p:txBody>
          <a:bodyPr/>
          <a:lstStyle/>
          <a:p>
            <a:r>
              <a:rPr lang="en-GB" dirty="0"/>
              <a:t>For example:</a:t>
            </a:r>
          </a:p>
        </p:txBody>
      </p:sp>
    </p:spTree>
    <p:extLst>
      <p:ext uri="{BB962C8B-B14F-4D97-AF65-F5344CB8AC3E}">
        <p14:creationId xmlns:p14="http://schemas.microsoft.com/office/powerpoint/2010/main" val="1369069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4C70B-30F1-4110-A707-496B4F14459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9BEFD47-796C-469A-8297-869716ABF46A}"/>
              </a:ext>
            </a:extLst>
          </p:cNvPr>
          <p:cNvSpPr>
            <a:spLocks noGrp="1"/>
          </p:cNvSpPr>
          <p:nvPr>
            <p:ph idx="1"/>
          </p:nvPr>
        </p:nvSpPr>
        <p:spPr/>
        <p:txBody>
          <a:bodyPr/>
          <a:lstStyle/>
          <a:p>
            <a:r>
              <a:rPr lang="en-GB" dirty="0"/>
              <a:t>Look at the Rights and the corresponding Responsibilities you thought of.</a:t>
            </a:r>
          </a:p>
          <a:p>
            <a:endParaRPr lang="en-GB" dirty="0"/>
          </a:p>
          <a:p>
            <a:r>
              <a:rPr lang="en-GB" dirty="0"/>
              <a:t>Which ones </a:t>
            </a:r>
            <a:r>
              <a:rPr lang="en-GB"/>
              <a:t>on your </a:t>
            </a:r>
            <a:r>
              <a:rPr lang="en-GB" dirty="0"/>
              <a:t>list would have helped Robert?</a:t>
            </a:r>
          </a:p>
        </p:txBody>
      </p:sp>
      <p:pic>
        <p:nvPicPr>
          <p:cNvPr id="7170" name="Picture 2" descr="Thinking Brain Cliparts - Cliparts Zone">
            <a:extLst>
              <a:ext uri="{FF2B5EF4-FFF2-40B4-BE49-F238E27FC236}">
                <a16:creationId xmlns:a16="http://schemas.microsoft.com/office/drawing/2014/main" id="{9A8BECAA-6169-48E1-86EA-06CFC43CF7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3807" y="3588927"/>
            <a:ext cx="3181006" cy="3055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4053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40</TotalTime>
  <Words>960</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Tw Cen MT</vt:lpstr>
      <vt:lpstr>Tw Cen MT Condensed</vt:lpstr>
      <vt:lpstr>Wingdings 3</vt:lpstr>
      <vt:lpstr>Integral</vt:lpstr>
      <vt:lpstr>Understanding difference </vt:lpstr>
      <vt:lpstr>fairness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vt:lpstr>
      <vt:lpstr>For example: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difference</dc:title>
  <dc:creator>Emily Fenner</dc:creator>
  <cp:lastModifiedBy>Emily Fenner</cp:lastModifiedBy>
  <cp:revision>3</cp:revision>
  <dcterms:created xsi:type="dcterms:W3CDTF">2021-11-02T16:56:06Z</dcterms:created>
  <dcterms:modified xsi:type="dcterms:W3CDTF">2021-11-02T17:36:09Z</dcterms:modified>
</cp:coreProperties>
</file>