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297" r:id="rId12"/>
    <p:sldId id="306" r:id="rId13"/>
    <p:sldId id="298" r:id="rId14"/>
    <p:sldId id="299" r:id="rId15"/>
    <p:sldId id="307" r:id="rId16"/>
    <p:sldId id="314" r:id="rId17"/>
    <p:sldId id="315" r:id="rId18"/>
    <p:sldId id="316" r:id="rId19"/>
    <p:sldId id="313" r:id="rId20"/>
    <p:sldId id="300" r:id="rId21"/>
    <p:sldId id="304" r:id="rId22"/>
    <p:sldId id="308" r:id="rId23"/>
    <p:sldId id="301" r:id="rId24"/>
    <p:sldId id="309" r:id="rId25"/>
    <p:sldId id="311" r:id="rId26"/>
    <p:sldId id="310" r:id="rId27"/>
    <p:sldId id="312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02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1.png"/><Relationship Id="rId3" Type="http://schemas.openxmlformats.org/officeDocument/2006/relationships/image" Target="../media/image13.png"/><Relationship Id="rId7" Type="http://schemas.openxmlformats.org/officeDocument/2006/relationships/image" Target="../media/image11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11" Type="http://schemas.openxmlformats.org/officeDocument/2006/relationships/image" Target="../media/image8.png"/><Relationship Id="rId5" Type="http://schemas.openxmlformats.org/officeDocument/2006/relationships/image" Target="../media/image17.png"/><Relationship Id="rId10" Type="http://schemas.openxmlformats.org/officeDocument/2006/relationships/image" Target="../media/image10.png"/><Relationship Id="rId4" Type="http://schemas.openxmlformats.org/officeDocument/2006/relationships/image" Target="../media/image14.png"/><Relationship Id="rId9" Type="http://schemas.openxmlformats.org/officeDocument/2006/relationships/image" Target="../media/image12.png"/><Relationship Id="rId1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7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0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7.png"/><Relationship Id="rId3" Type="http://schemas.openxmlformats.org/officeDocument/2006/relationships/image" Target="../media/image28.png"/><Relationship Id="rId7" Type="http://schemas.openxmlformats.org/officeDocument/2006/relationships/image" Target="../media/image12.png"/><Relationship Id="rId12" Type="http://schemas.openxmlformats.org/officeDocument/2006/relationships/image" Target="../media/image28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1.png"/><Relationship Id="rId5" Type="http://schemas.openxmlformats.org/officeDocument/2006/relationships/image" Target="../media/image17.png"/><Relationship Id="rId4" Type="http://schemas.openxmlformats.org/officeDocument/2006/relationships/image" Target="../media/image14.png"/><Relationship Id="rId9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7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1.png"/><Relationship Id="rId11" Type="http://schemas.openxmlformats.org/officeDocument/2006/relationships/image" Target="../media/image33.png"/><Relationship Id="rId5" Type="http://schemas.openxmlformats.org/officeDocument/2006/relationships/image" Target="../media/image8.png"/><Relationship Id="rId10" Type="http://schemas.openxmlformats.org/officeDocument/2006/relationships/image" Target="../media/image32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7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12.png"/><Relationship Id="rId5" Type="http://schemas.openxmlformats.org/officeDocument/2006/relationships/image" Target="../media/image29.png"/><Relationship Id="rId4" Type="http://schemas.openxmlformats.org/officeDocument/2006/relationships/image" Target="../media/image30.png"/><Relationship Id="rId9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37.png"/><Relationship Id="rId3" Type="http://schemas.openxmlformats.org/officeDocument/2006/relationships/image" Target="../media/image30.png"/><Relationship Id="rId7" Type="http://schemas.openxmlformats.org/officeDocument/2006/relationships/image" Target="../media/image11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10.png"/><Relationship Id="rId11" Type="http://schemas.openxmlformats.org/officeDocument/2006/relationships/image" Target="../media/image35.png"/><Relationship Id="rId5" Type="http://schemas.openxmlformats.org/officeDocument/2006/relationships/image" Target="../media/image12.png"/><Relationship Id="rId4" Type="http://schemas.openxmlformats.org/officeDocument/2006/relationships/image" Target="../media/image29.png"/><Relationship Id="rId1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7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14.png"/><Relationship Id="rId11" Type="http://schemas.openxmlformats.org/officeDocument/2006/relationships/image" Target="../media/image8.png"/><Relationship Id="rId5" Type="http://schemas.openxmlformats.org/officeDocument/2006/relationships/image" Target="../media/image40.png"/><Relationship Id="rId10" Type="http://schemas.openxmlformats.org/officeDocument/2006/relationships/image" Target="../media/image17.png"/><Relationship Id="rId4" Type="http://schemas.openxmlformats.org/officeDocument/2006/relationships/image" Target="../media/image39.png"/><Relationship Id="rId9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129" y="2173185"/>
            <a:ext cx="66026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HfW precursive" panose="00000500000000000000" pitchFamily="2" charset="0"/>
              </a:rPr>
              <a:t>21.2.2022</a:t>
            </a:r>
          </a:p>
          <a:p>
            <a:r>
              <a:rPr lang="en-GB" sz="4000" u="sng" dirty="0" smtClean="0">
                <a:latin typeface="HfW precursive" panose="00000500000000000000" pitchFamily="2" charset="0"/>
              </a:rPr>
              <a:t>L.O: To use measures.</a:t>
            </a:r>
          </a:p>
          <a:p>
            <a:r>
              <a:rPr lang="en-GB" sz="4000" u="sng" dirty="0" smtClean="0">
                <a:latin typeface="HfW precursive" panose="00000500000000000000" pitchFamily="2" charset="0"/>
              </a:rPr>
              <a:t>C: Recap counting in </a:t>
            </a:r>
            <a:r>
              <a:rPr lang="en-GB" sz="4000" u="sng" dirty="0" err="1" smtClean="0">
                <a:latin typeface="HfW precursive" panose="00000500000000000000" pitchFamily="2" charset="0"/>
              </a:rPr>
              <a:t>pense</a:t>
            </a:r>
            <a:r>
              <a:rPr lang="en-GB" sz="4000" u="sng" dirty="0" smtClean="0">
                <a:latin typeface="HfW precursive" panose="000005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6628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Count to 20 in 2s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Count to 50 in 5s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Which of the values below is not a coin?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1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2p      10p       6p       20p         5p        50p  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4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to compare the coins.</a:t>
                </a: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a)                                        b)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662815"/>
              </a:xfrm>
              <a:prstGeom prst="rect">
                <a:avLst/>
              </a:prstGeom>
              <a:blipFill>
                <a:blip r:embed="rId4"/>
                <a:stretch>
                  <a:fillRect l="-1707" t="-1307" b="-27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290" y="4396905"/>
            <a:ext cx="1257328" cy="12573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746" y="4396905"/>
            <a:ext cx="1411197" cy="12573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03" y="4480060"/>
            <a:ext cx="1102583" cy="10910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721" y="4449655"/>
            <a:ext cx="1156079" cy="1151829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2546290" y="4737569"/>
            <a:ext cx="576000" cy="576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25069" y="4737569"/>
            <a:ext cx="576000" cy="576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4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6628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Count to 20 in 2s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Count to 50 in 5s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Which of the values below is not a coin?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1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 2p      10p       6p       20p         5p        50p  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4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to compare the coins.</a:t>
                </a: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a)                                        b)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662815"/>
              </a:xfrm>
              <a:prstGeom prst="rect">
                <a:avLst/>
              </a:prstGeom>
              <a:blipFill>
                <a:blip r:embed="rId5"/>
                <a:stretch>
                  <a:fillRect l="-1707" t="-1307" b="-27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290" y="4396905"/>
            <a:ext cx="1257328" cy="12573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746" y="4396905"/>
            <a:ext cx="1411197" cy="12573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03" y="4480060"/>
            <a:ext cx="1102583" cy="10910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721" y="4449655"/>
            <a:ext cx="1156079" cy="1151829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2546290" y="4737569"/>
            <a:ext cx="576000" cy="576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25069" y="4737569"/>
            <a:ext cx="576000" cy="576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396758" y="809897"/>
            <a:ext cx="6165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2, 4, 6, 8, 10, 12, 14, 16, 18, 20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96758" y="1842621"/>
            <a:ext cx="6165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5, 10, 15, 20, 25, 30, 35, 40, 45, 50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3189518" y="2998179"/>
            <a:ext cx="574765" cy="553525"/>
          </a:xfrm>
          <a:prstGeom prst="ellipse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081126" y="4753943"/>
                <a:ext cx="14891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1126" y="4753943"/>
                <a:ext cx="1489165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567010" y="4749342"/>
                <a:ext cx="14891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7010" y="4749342"/>
                <a:ext cx="1489165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9388" y="463139"/>
            <a:ext cx="8122722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002060"/>
                </a:solidFill>
                <a:latin typeface="HfW precursive" panose="00000500000000000000" pitchFamily="2" charset="0"/>
              </a:rPr>
              <a:t>What coins and notes do we use in the England?</a:t>
            </a:r>
            <a:endParaRPr lang="en-GB" sz="4000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284" y="4420592"/>
            <a:ext cx="2212137" cy="1245283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8601" y="436529"/>
            <a:ext cx="1542411" cy="153760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81" y="573472"/>
            <a:ext cx="1374235" cy="126372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160" y="2508900"/>
            <a:ext cx="1374235" cy="121086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804" y="525422"/>
            <a:ext cx="1374235" cy="135982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284" y="2280346"/>
            <a:ext cx="1542411" cy="174902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027" y="554252"/>
            <a:ext cx="1306965" cy="130216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250" y="573472"/>
            <a:ext cx="1426524" cy="127098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379" y="518215"/>
            <a:ext cx="1374235" cy="13742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583" y="2606473"/>
            <a:ext cx="2170878" cy="111391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101" y="4427732"/>
            <a:ext cx="2208179" cy="1221142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083" y="4415767"/>
            <a:ext cx="2278929" cy="1290012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1312415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1p</a:t>
            </a:r>
            <a:endParaRPr lang="en-GB" sz="2800" dirty="0"/>
          </a:p>
        </p:txBody>
      </p:sp>
      <p:sp>
        <p:nvSpPr>
          <p:cNvPr id="67" name="TextBox 66"/>
          <p:cNvSpPr txBox="1"/>
          <p:nvPr/>
        </p:nvSpPr>
        <p:spPr>
          <a:xfrm>
            <a:off x="2444633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  <a:r>
              <a:rPr lang="en-GB" sz="2800" dirty="0" smtClean="0"/>
              <a:t>p</a:t>
            </a:r>
            <a:endParaRPr lang="en-GB" sz="2800" dirty="0"/>
          </a:p>
        </p:txBody>
      </p:sp>
      <p:sp>
        <p:nvSpPr>
          <p:cNvPr id="68" name="TextBox 67"/>
          <p:cNvSpPr txBox="1"/>
          <p:nvPr/>
        </p:nvSpPr>
        <p:spPr>
          <a:xfrm>
            <a:off x="3522259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  <a:r>
              <a:rPr lang="en-GB" sz="2800" dirty="0" smtClean="0"/>
              <a:t>p</a:t>
            </a:r>
            <a:endParaRPr lang="en-GB" sz="2800" dirty="0"/>
          </a:p>
        </p:txBody>
      </p:sp>
      <p:sp>
        <p:nvSpPr>
          <p:cNvPr id="69" name="TextBox 68"/>
          <p:cNvSpPr txBox="1"/>
          <p:nvPr/>
        </p:nvSpPr>
        <p:spPr>
          <a:xfrm>
            <a:off x="4545293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10p</a:t>
            </a:r>
            <a:endParaRPr lang="en-GB" sz="2800" dirty="0"/>
          </a:p>
        </p:txBody>
      </p:sp>
      <p:sp>
        <p:nvSpPr>
          <p:cNvPr id="70" name="TextBox 69"/>
          <p:cNvSpPr txBox="1"/>
          <p:nvPr/>
        </p:nvSpPr>
        <p:spPr>
          <a:xfrm>
            <a:off x="5732103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20p</a:t>
            </a:r>
            <a:endParaRPr lang="en-GB" sz="2800" dirty="0"/>
          </a:p>
        </p:txBody>
      </p:sp>
      <p:sp>
        <p:nvSpPr>
          <p:cNvPr id="71" name="TextBox 70"/>
          <p:cNvSpPr txBox="1"/>
          <p:nvPr/>
        </p:nvSpPr>
        <p:spPr>
          <a:xfrm>
            <a:off x="6973507" y="183719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50p</a:t>
            </a:r>
            <a:endParaRPr lang="en-GB" sz="2800" dirty="0"/>
          </a:p>
        </p:txBody>
      </p:sp>
      <p:sp>
        <p:nvSpPr>
          <p:cNvPr id="72" name="TextBox 71"/>
          <p:cNvSpPr txBox="1"/>
          <p:nvPr/>
        </p:nvSpPr>
        <p:spPr>
          <a:xfrm>
            <a:off x="5922167" y="376407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£5</a:t>
            </a:r>
            <a:endParaRPr lang="en-GB" sz="2800" dirty="0"/>
          </a:p>
        </p:txBody>
      </p:sp>
      <p:sp>
        <p:nvSpPr>
          <p:cNvPr id="73" name="TextBox 72"/>
          <p:cNvSpPr txBox="1"/>
          <p:nvPr/>
        </p:nvSpPr>
        <p:spPr>
          <a:xfrm>
            <a:off x="3800257" y="376407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£2</a:t>
            </a:r>
            <a:endParaRPr lang="en-GB" sz="2800" dirty="0"/>
          </a:p>
        </p:txBody>
      </p:sp>
      <p:sp>
        <p:nvSpPr>
          <p:cNvPr id="74" name="TextBox 73"/>
          <p:cNvSpPr txBox="1"/>
          <p:nvPr/>
        </p:nvSpPr>
        <p:spPr>
          <a:xfrm>
            <a:off x="2378350" y="3752112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£1</a:t>
            </a:r>
            <a:endParaRPr lang="en-GB" sz="2800" dirty="0"/>
          </a:p>
        </p:txBody>
      </p:sp>
      <p:sp>
        <p:nvSpPr>
          <p:cNvPr id="75" name="TextBox 74"/>
          <p:cNvSpPr txBox="1"/>
          <p:nvPr/>
        </p:nvSpPr>
        <p:spPr>
          <a:xfrm>
            <a:off x="6647142" y="5629413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£50</a:t>
            </a:r>
            <a:endParaRPr lang="en-GB" sz="2800" dirty="0"/>
          </a:p>
        </p:txBody>
      </p:sp>
      <p:sp>
        <p:nvSpPr>
          <p:cNvPr id="76" name="TextBox 75"/>
          <p:cNvSpPr txBox="1"/>
          <p:nvPr/>
        </p:nvSpPr>
        <p:spPr>
          <a:xfrm>
            <a:off x="3973968" y="5629413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£20</a:t>
            </a:r>
            <a:endParaRPr lang="en-GB" sz="2800" dirty="0"/>
          </a:p>
        </p:txBody>
      </p:sp>
      <p:sp>
        <p:nvSpPr>
          <p:cNvPr id="77" name="TextBox 76"/>
          <p:cNvSpPr txBox="1"/>
          <p:nvPr/>
        </p:nvSpPr>
        <p:spPr>
          <a:xfrm>
            <a:off x="1677081" y="5629413"/>
            <a:ext cx="121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£10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272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/>
      <p:bldP spid="71" grpId="0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0583" cy="6400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5857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3131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947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808"/>
          <a:stretch/>
        </p:blipFill>
        <p:spPr>
          <a:xfrm>
            <a:off x="5505450" y="3676403"/>
            <a:ext cx="3638550" cy="3181597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166253" y="130629"/>
            <a:ext cx="7932717" cy="2927762"/>
          </a:xfrm>
          <a:prstGeom prst="wedgeRoundRectCallout">
            <a:avLst>
              <a:gd name="adj1" fmla="val -623"/>
              <a:gd name="adj2" fmla="val 6817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 smtClean="0">
                <a:latin typeface="HfW precursive" panose="00000500000000000000" pitchFamily="2" charset="0"/>
              </a:rPr>
              <a:t>I think that the biggest coins have the highest value. </a:t>
            </a:r>
            <a:endParaRPr lang="en-GB" sz="5400" dirty="0">
              <a:latin typeface="HfW precursive" panose="00000500000000000000" pitchFamily="2" charset="0"/>
            </a:endParaRPr>
          </a:p>
        </p:txBody>
      </p:sp>
      <p:sp>
        <p:nvSpPr>
          <p:cNvPr id="5" name="32-Point Star 4"/>
          <p:cNvSpPr/>
          <p:nvPr/>
        </p:nvSpPr>
        <p:spPr>
          <a:xfrm>
            <a:off x="292181" y="3886694"/>
            <a:ext cx="5213269" cy="2761013"/>
          </a:xfrm>
          <a:prstGeom prst="star3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rgbClr val="002060"/>
                </a:solidFill>
                <a:latin typeface="HfW precursive" panose="00000500000000000000" pitchFamily="2" charset="0"/>
              </a:rPr>
              <a:t>Do you agree with Buddy?</a:t>
            </a:r>
            <a:endParaRPr lang="en-GB" sz="3600" dirty="0">
              <a:solidFill>
                <a:srgbClr val="002060"/>
              </a:solidFill>
              <a:latin typeface="HfW precursive" panose="000005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01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7258438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		   Dora has used pennies to represent the 		   value of different coins.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 smtClean="0"/>
          </a:p>
          <a:p>
            <a:r>
              <a:rPr lang="en-GB" sz="2800" dirty="0" smtClean="0"/>
              <a:t>Which coins has she represented?</a:t>
            </a:r>
          </a:p>
          <a:p>
            <a:endParaRPr lang="en-GB" sz="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63" y="1810828"/>
            <a:ext cx="835717" cy="7685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083" y="4151722"/>
            <a:ext cx="1085625" cy="10742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139" y="1167655"/>
            <a:ext cx="1058262" cy="10543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682" y="2507150"/>
            <a:ext cx="1229577" cy="10955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083" y="895253"/>
            <a:ext cx="1257328" cy="125732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289556"/>
            <a:ext cx="1334620" cy="16099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737" y="1810828"/>
            <a:ext cx="835717" cy="76850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511" y="1810828"/>
            <a:ext cx="835717" cy="76850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285" y="1810828"/>
            <a:ext cx="835717" cy="76850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059" y="1810828"/>
            <a:ext cx="835717" cy="76850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63" y="3293957"/>
            <a:ext cx="835717" cy="7685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737" y="3293957"/>
            <a:ext cx="835717" cy="7685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511" y="3293957"/>
            <a:ext cx="835717" cy="76850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285" y="3293957"/>
            <a:ext cx="835717" cy="76850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059" y="3293957"/>
            <a:ext cx="835717" cy="76850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787" y="3860688"/>
            <a:ext cx="835717" cy="76850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561" y="3860688"/>
            <a:ext cx="835717" cy="76850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335" y="3860688"/>
            <a:ext cx="835717" cy="76850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109" y="3860688"/>
            <a:ext cx="835717" cy="76850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83" y="3860688"/>
            <a:ext cx="835717" cy="76850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489" y="1809227"/>
            <a:ext cx="835717" cy="76850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263" y="1809227"/>
            <a:ext cx="835717" cy="76850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037" y="1809227"/>
            <a:ext cx="835717" cy="76850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811" y="1809227"/>
            <a:ext cx="835717" cy="76850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585" y="1809227"/>
            <a:ext cx="835717" cy="76850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313" y="2375958"/>
            <a:ext cx="835717" cy="76850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3087" y="2375958"/>
            <a:ext cx="835717" cy="76850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861" y="2375958"/>
            <a:ext cx="835717" cy="76850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635" y="2375958"/>
            <a:ext cx="835717" cy="76850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409" y="2375958"/>
            <a:ext cx="835717" cy="76850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313" y="2905059"/>
            <a:ext cx="835717" cy="76850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3087" y="2905059"/>
            <a:ext cx="835717" cy="76850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861" y="2905059"/>
            <a:ext cx="835717" cy="76850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635" y="2905059"/>
            <a:ext cx="835717" cy="76850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409" y="2905059"/>
            <a:ext cx="835717" cy="76850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137" y="3471790"/>
            <a:ext cx="835717" cy="76850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911" y="3471790"/>
            <a:ext cx="835717" cy="76850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685" y="3471790"/>
            <a:ext cx="835717" cy="76850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459" y="3471790"/>
            <a:ext cx="835717" cy="76850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233" y="3471790"/>
            <a:ext cx="835717" cy="76850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685" y="4624819"/>
            <a:ext cx="835717" cy="76850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459" y="4624819"/>
            <a:ext cx="835717" cy="76850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96762" y="808741"/>
            <a:ext cx="747045" cy="747045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5699606" y="9514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689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694944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Jack is sorting the coins.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 smtClean="0"/>
          </a:p>
          <a:p>
            <a:r>
              <a:rPr lang="en-GB" sz="2800" dirty="0" smtClean="0"/>
              <a:t>Can you explain how he has sorted them?</a:t>
            </a:r>
          </a:p>
          <a:p>
            <a:endParaRPr lang="en-GB" sz="200" dirty="0"/>
          </a:p>
          <a:p>
            <a:r>
              <a:rPr lang="en-GB" sz="2800" dirty="0" smtClean="0"/>
              <a:t>How else could you sort the coins?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3245" y="3309445"/>
            <a:ext cx="1448553" cy="17543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93" y="3738309"/>
            <a:ext cx="1411197" cy="14068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125" y="3881189"/>
            <a:ext cx="1257328" cy="11562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046" y="3819641"/>
            <a:ext cx="1257328" cy="12441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169" y="3846018"/>
            <a:ext cx="1195781" cy="11913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428" y="3813046"/>
            <a:ext cx="1411197" cy="12573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35" y="3813046"/>
            <a:ext cx="1257328" cy="125732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Table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37081599"/>
                  </p:ext>
                </p:extLst>
              </p:nvPr>
            </p:nvGraphicFramePr>
            <p:xfrm>
              <a:off x="1956582" y="1183084"/>
              <a:ext cx="5020491" cy="258474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673497">
                      <a:extLst>
                        <a:ext uri="{9D8B030D-6E8A-4147-A177-3AD203B41FA5}">
                          <a16:colId xmlns:a16="http://schemas.microsoft.com/office/drawing/2014/main" val="3495929347"/>
                        </a:ext>
                      </a:extLst>
                    </a:gridCol>
                    <a:gridCol w="1673497">
                      <a:extLst>
                        <a:ext uri="{9D8B030D-6E8A-4147-A177-3AD203B41FA5}">
                          <a16:colId xmlns:a16="http://schemas.microsoft.com/office/drawing/2014/main" val="2696080451"/>
                        </a:ext>
                      </a:extLst>
                    </a:gridCol>
                    <a:gridCol w="1673497">
                      <a:extLst>
                        <a:ext uri="{9D8B030D-6E8A-4147-A177-3AD203B41FA5}">
                          <a16:colId xmlns:a16="http://schemas.microsoft.com/office/drawing/2014/main" val="2617335480"/>
                        </a:ext>
                      </a:extLst>
                    </a:gridCol>
                  </a:tblGrid>
                  <a:tr h="53295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i="1" dirty="0" smtClean="0">
                                  <a:latin typeface="Cambria Math" panose="02040503050406030204" pitchFamily="18" charset="0"/>
                                </a:rPr>
                                <m:t>&lt;</m:t>
                              </m:r>
                            </m:oMath>
                          </a14:m>
                          <a:r>
                            <a:rPr lang="en-GB" dirty="0" smtClean="0"/>
                            <a:t> 10p</a:t>
                          </a:r>
                          <a:endParaRPr lang="en-GB" dirty="0"/>
                        </a:p>
                      </a:txBody>
                      <a:tcPr anchor="ctr"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i="1" dirty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dirty="0" smtClean="0"/>
                            <a:t> 10p</a:t>
                          </a:r>
                          <a:endParaRPr lang="en-GB" dirty="0"/>
                        </a:p>
                      </a:txBody>
                      <a:tcPr anchor="ctr"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i="1" dirty="0" smtClean="0">
                                  <a:latin typeface="Cambria Math" panose="02040503050406030204" pitchFamily="18" charset="0"/>
                                </a:rPr>
                                <m:t>&gt;</m:t>
                              </m:r>
                            </m:oMath>
                          </a14:m>
                          <a:r>
                            <a:rPr lang="en-GB" dirty="0" smtClean="0"/>
                            <a:t> 10p</a:t>
                          </a:r>
                          <a:endParaRPr lang="en-GB" dirty="0"/>
                        </a:p>
                      </a:txBody>
                      <a:tcPr anchor="ctr"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649038753"/>
                      </a:ext>
                    </a:extLst>
                  </a:tr>
                  <a:tr h="2051792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5780094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Table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37081599"/>
                  </p:ext>
                </p:extLst>
              </p:nvPr>
            </p:nvGraphicFramePr>
            <p:xfrm>
              <a:off x="1956582" y="1183084"/>
              <a:ext cx="5020491" cy="258474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673497">
                      <a:extLst>
                        <a:ext uri="{9D8B030D-6E8A-4147-A177-3AD203B41FA5}">
                          <a16:colId xmlns:a16="http://schemas.microsoft.com/office/drawing/2014/main" val="3495929347"/>
                        </a:ext>
                      </a:extLst>
                    </a:gridCol>
                    <a:gridCol w="1673497">
                      <a:extLst>
                        <a:ext uri="{9D8B030D-6E8A-4147-A177-3AD203B41FA5}">
                          <a16:colId xmlns:a16="http://schemas.microsoft.com/office/drawing/2014/main" val="2696080451"/>
                        </a:ext>
                      </a:extLst>
                    </a:gridCol>
                    <a:gridCol w="1673497">
                      <a:extLst>
                        <a:ext uri="{9D8B030D-6E8A-4147-A177-3AD203B41FA5}">
                          <a16:colId xmlns:a16="http://schemas.microsoft.com/office/drawing/2014/main" val="2617335480"/>
                        </a:ext>
                      </a:extLst>
                    </a:gridCol>
                  </a:tblGrid>
                  <a:tr h="53295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12"/>
                          <a:stretch>
                            <a:fillRect l="-364" t="-1136" r="-200727" b="-3852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12"/>
                          <a:stretch>
                            <a:fillRect l="-100364" t="-1136" r="-100727" b="-3852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12"/>
                          <a:stretch>
                            <a:fillRect l="-200364" t="-1136" r="-727" b="-38522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649038753"/>
                      </a:ext>
                    </a:extLst>
                  </a:tr>
                  <a:tr h="2051792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57800946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2" name="Rectangle 11"/>
          <p:cNvSpPr/>
          <p:nvPr/>
        </p:nvSpPr>
        <p:spPr>
          <a:xfrm>
            <a:off x="2116065" y="1273984"/>
            <a:ext cx="1267215" cy="3839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912961" y="1278511"/>
            <a:ext cx="1267215" cy="3839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445017" y="1229997"/>
            <a:ext cx="1267215" cy="3839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96762" y="394750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699606" y="53743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19479 -0.3055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-1527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L 0.00416 -0.3199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-1599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-0.29601 -0.1981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09" y="-990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01076 -0.3409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-1706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L -0.21892 -0.2858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55" y="-1430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L -0.11284 -0.1685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42" y="-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6" grpId="0"/>
      <p:bldP spid="16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334776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much money is there?</a:t>
            </a:r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1515054"/>
            <a:ext cx="1520687" cy="15150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0255" y="1515054"/>
            <a:ext cx="1520687" cy="15150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998" y="1515054"/>
            <a:ext cx="1520687" cy="15150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741" y="1515054"/>
            <a:ext cx="1520687" cy="15150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484" y="1515054"/>
            <a:ext cx="1520687" cy="151509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227" y="1515054"/>
            <a:ext cx="1520687" cy="15150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42" y="4413915"/>
            <a:ext cx="1371025" cy="16907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030" y="4571112"/>
            <a:ext cx="1395824" cy="1533528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1941004" y="4543784"/>
            <a:ext cx="2630996" cy="510588"/>
            <a:chOff x="3523360" y="2191380"/>
            <a:chExt cx="3135654" cy="848511"/>
          </a:xfrm>
        </p:grpSpPr>
        <p:sp>
          <p:nvSpPr>
            <p:cNvPr id="17" name="Rounded Rectangular Callout 16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45274"/>
                <a:gd name="adj2" fmla="val 90325"/>
                <a:gd name="adj3" fmla="val 16667"/>
              </a:avLst>
            </a:prstGeom>
            <a:noFill/>
            <a:ln w="381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523360" y="2191380"/>
              <a:ext cx="299475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will count in 5s</a:t>
              </a:r>
              <a:endParaRPr lang="en-GB" sz="2400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272192" y="5221087"/>
            <a:ext cx="2630996" cy="509576"/>
            <a:chOff x="3523360" y="2193062"/>
            <a:chExt cx="3135654" cy="846829"/>
          </a:xfrm>
        </p:grpSpPr>
        <p:sp>
          <p:nvSpPr>
            <p:cNvPr id="20" name="Rounded Rectangular Callout 1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0013"/>
                <a:gd name="adj2" fmla="val 5881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626483" y="2211990"/>
              <a:ext cx="2994751" cy="767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will make 10s</a:t>
              </a:r>
              <a:endParaRPr lang="en-GB" sz="2400" dirty="0"/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1217845" y="2768540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sz="2800" dirty="0" smtClean="0"/>
              <a:t>5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2013232" y="2768390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sz="2800" dirty="0" smtClean="0"/>
              <a:t>10</a:t>
            </a:r>
            <a:endParaRPr lang="en-GB" sz="2800" dirty="0"/>
          </a:p>
        </p:txBody>
      </p:sp>
      <p:sp>
        <p:nvSpPr>
          <p:cNvPr id="25" name="TextBox 24"/>
          <p:cNvSpPr txBox="1"/>
          <p:nvPr/>
        </p:nvSpPr>
        <p:spPr>
          <a:xfrm>
            <a:off x="2983586" y="2768240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15</a:t>
            </a:r>
            <a:endParaRPr lang="en-GB" sz="2800" dirty="0"/>
          </a:p>
        </p:txBody>
      </p:sp>
      <p:sp>
        <p:nvSpPr>
          <p:cNvPr id="26" name="TextBox 25"/>
          <p:cNvSpPr txBox="1"/>
          <p:nvPr/>
        </p:nvSpPr>
        <p:spPr>
          <a:xfrm>
            <a:off x="3859980" y="2763379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sz="2800" dirty="0" smtClean="0"/>
              <a:t>20</a:t>
            </a:r>
            <a:endParaRPr lang="en-GB" sz="2800" dirty="0"/>
          </a:p>
        </p:txBody>
      </p:sp>
      <p:sp>
        <p:nvSpPr>
          <p:cNvPr id="27" name="TextBox 26"/>
          <p:cNvSpPr txBox="1"/>
          <p:nvPr/>
        </p:nvSpPr>
        <p:spPr>
          <a:xfrm>
            <a:off x="4783466" y="2763229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sz="2800" dirty="0" smtClean="0"/>
              <a:t>25</a:t>
            </a:r>
            <a:endParaRPr lang="en-GB" sz="2800" dirty="0"/>
          </a:p>
        </p:txBody>
      </p:sp>
      <p:sp>
        <p:nvSpPr>
          <p:cNvPr id="28" name="TextBox 27"/>
          <p:cNvSpPr txBox="1"/>
          <p:nvPr/>
        </p:nvSpPr>
        <p:spPr>
          <a:xfrm>
            <a:off x="5719055" y="2751786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sz="2800" dirty="0" smtClean="0"/>
              <a:t>30</a:t>
            </a:r>
            <a:endParaRPr lang="en-GB" sz="2800" dirty="0"/>
          </a:p>
        </p:txBody>
      </p:sp>
      <p:sp>
        <p:nvSpPr>
          <p:cNvPr id="29" name="TextBox 28"/>
          <p:cNvSpPr txBox="1"/>
          <p:nvPr/>
        </p:nvSpPr>
        <p:spPr>
          <a:xfrm>
            <a:off x="4755502" y="337704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30p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33" name="Rounded Rectangle 32"/>
          <p:cNvSpPr/>
          <p:nvPr/>
        </p:nvSpPr>
        <p:spPr>
          <a:xfrm>
            <a:off x="968188" y="1855693"/>
            <a:ext cx="1800000" cy="900000"/>
          </a:xfrm>
          <a:prstGeom prst="roundRect">
            <a:avLst/>
          </a:prstGeom>
          <a:noFill/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2813009" y="1858526"/>
            <a:ext cx="1800000" cy="900000"/>
          </a:xfrm>
          <a:prstGeom prst="roundRect">
            <a:avLst/>
          </a:prstGeom>
          <a:noFill/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4674263" y="1860564"/>
            <a:ext cx="1800000" cy="900000"/>
          </a:xfrm>
          <a:prstGeom prst="roundRect">
            <a:avLst/>
          </a:prstGeom>
          <a:noFill/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1551489" y="2880177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sz="2800" dirty="0" smtClean="0"/>
              <a:t>10p</a:t>
            </a:r>
            <a:endParaRPr lang="en-GB" sz="2800" dirty="0"/>
          </a:p>
        </p:txBody>
      </p:sp>
      <p:sp>
        <p:nvSpPr>
          <p:cNvPr id="37" name="TextBox 36"/>
          <p:cNvSpPr txBox="1"/>
          <p:nvPr/>
        </p:nvSpPr>
        <p:spPr>
          <a:xfrm>
            <a:off x="3412219" y="2881156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sz="2800" dirty="0" smtClean="0"/>
              <a:t>10p</a:t>
            </a:r>
            <a:endParaRPr lang="en-GB" sz="2800" dirty="0"/>
          </a:p>
        </p:txBody>
      </p:sp>
      <p:sp>
        <p:nvSpPr>
          <p:cNvPr id="38" name="TextBox 37"/>
          <p:cNvSpPr txBox="1"/>
          <p:nvPr/>
        </p:nvSpPr>
        <p:spPr>
          <a:xfrm>
            <a:off x="5251261" y="2906428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sz="2800" dirty="0" smtClean="0"/>
              <a:t>10p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2663030" y="3545306"/>
                <a:ext cx="25882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 smtClean="0"/>
                  <a:t> </a:t>
                </a:r>
                <a:r>
                  <a:rPr lang="en-GB" sz="2800" dirty="0" smtClean="0"/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 smtClean="0"/>
                  <a:t> 10p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30p</a:t>
                </a:r>
                <a:endParaRPr lang="en-GB" sz="28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3030" y="3545306"/>
                <a:ext cx="2588231" cy="523220"/>
              </a:xfrm>
              <a:prstGeom prst="rect">
                <a:avLst/>
              </a:prstGeom>
              <a:blipFill>
                <a:blip r:embed="rId8"/>
                <a:stretch>
                  <a:fillRect l="-283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334776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much money is there?</a:t>
            </a:r>
            <a:endParaRPr lang="en-GB" sz="2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539" y="1217337"/>
            <a:ext cx="1354637" cy="1349657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4755502" y="337704"/>
            <a:ext cx="895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61p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752" y="1223084"/>
            <a:ext cx="1512701" cy="13477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678" y="1252519"/>
            <a:ext cx="1347764" cy="13477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293" y="1252519"/>
            <a:ext cx="1347764" cy="133362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9546" y="1227539"/>
            <a:ext cx="1347764" cy="13336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935" y="1240029"/>
            <a:ext cx="1347764" cy="133362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23" y="1252519"/>
            <a:ext cx="1347764" cy="134776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48180" y="5128228"/>
            <a:ext cx="747045" cy="74704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5651024" y="52709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847165" y="4110452"/>
                <a:ext cx="40877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20p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10p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50p</a:t>
                </a:r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165" y="4110452"/>
                <a:ext cx="4087770" cy="523220"/>
              </a:xfrm>
              <a:prstGeom prst="rect">
                <a:avLst/>
              </a:prstGeom>
              <a:blipFill>
                <a:blip r:embed="rId10"/>
                <a:stretch>
                  <a:fillRect l="-31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3159378" y="2543574"/>
                <a:ext cx="40877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2p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5p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11p</a:t>
                </a:r>
                <a:endParaRPr lang="en-GB" sz="2800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9378" y="2543574"/>
                <a:ext cx="4087770" cy="523220"/>
              </a:xfrm>
              <a:prstGeom prst="rect">
                <a:avLst/>
              </a:prstGeom>
              <a:blipFill>
                <a:blip r:embed="rId11"/>
                <a:stretch>
                  <a:fillRect l="-298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847165" y="5209362"/>
                <a:ext cx="40877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50p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11p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61p</a:t>
                </a:r>
                <a:endParaRPr lang="en-GB" sz="2800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165" y="5209362"/>
                <a:ext cx="4087770" cy="523220"/>
              </a:xfrm>
              <a:prstGeom prst="rect">
                <a:avLst/>
              </a:prstGeom>
              <a:blipFill>
                <a:blip r:embed="rId12"/>
                <a:stretch>
                  <a:fillRect l="-313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9501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45312 0.246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56" y="1231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3.33333E-6 0.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112E-17 2.96296E-6 L -5.55112E-17 0.2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44" grpId="0"/>
      <p:bldP spid="44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72262" y="5444915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Who is correct?</a:t>
            </a:r>
            <a:endParaRPr lang="en-GB" sz="2800" dirty="0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8180" y="5128228"/>
            <a:ext cx="747045" cy="74704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5651024" y="52709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0049" y="1223085"/>
            <a:ext cx="1349655" cy="1533528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4149705" y="645376"/>
            <a:ext cx="3008882" cy="844232"/>
            <a:chOff x="3523360" y="2193062"/>
            <a:chExt cx="3135654" cy="1402970"/>
          </a:xfrm>
        </p:grpSpPr>
        <p:sp>
          <p:nvSpPr>
            <p:cNvPr id="19" name="Rounded Rectangular Callout 18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39392"/>
                <a:gd name="adj2" fmla="val 87177"/>
                <a:gd name="adj3" fmla="val 16667"/>
              </a:avLst>
            </a:prstGeom>
            <a:noFill/>
            <a:ln w="381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523360" y="2215056"/>
              <a:ext cx="2994750" cy="1380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have more money</a:t>
              </a:r>
              <a:endParaRPr lang="en-GB" sz="2400" dirty="0"/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82926" y="876355"/>
            <a:ext cx="1371025" cy="1690725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1941606" y="1347648"/>
            <a:ext cx="3026865" cy="509576"/>
            <a:chOff x="3482353" y="2193062"/>
            <a:chExt cx="3176661" cy="846829"/>
          </a:xfrm>
        </p:grpSpPr>
        <p:sp>
          <p:nvSpPr>
            <p:cNvPr id="23" name="Rounded Rectangular Callout 22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44252"/>
                <a:gd name="adj2" fmla="val 97177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482353" y="2216642"/>
              <a:ext cx="2994751" cy="767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have more money</a:t>
              </a:r>
              <a:endParaRPr lang="en-GB" sz="2400" dirty="0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263" y="2076786"/>
            <a:ext cx="1037140" cy="10333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652" y="2626428"/>
            <a:ext cx="1223977" cy="10905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159" y="3543030"/>
            <a:ext cx="1090522" cy="107908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704" y="2155786"/>
            <a:ext cx="1223977" cy="109052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81" y="2661145"/>
            <a:ext cx="1037140" cy="103332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004" y="2957867"/>
            <a:ext cx="1037140" cy="103332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692" y="3627294"/>
            <a:ext cx="1090522" cy="10790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812" y="1928221"/>
            <a:ext cx="1353121" cy="135312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8975" y="2420353"/>
            <a:ext cx="1353121" cy="13531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0855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6217" y="4450346"/>
            <a:ext cx="694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Annie has more coins</a:t>
            </a:r>
            <a:endParaRPr lang="en-GB" sz="28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0049" y="325536"/>
            <a:ext cx="1349655" cy="153352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62" y="2067943"/>
            <a:ext cx="1336797" cy="16485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083" y="607721"/>
            <a:ext cx="1037140" cy="10333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094" y="519620"/>
            <a:ext cx="1223977" cy="10905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770" y="519620"/>
            <a:ext cx="1090522" cy="107908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155" y="547039"/>
            <a:ext cx="1223977" cy="109052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364" y="604234"/>
            <a:ext cx="1037140" cy="103332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497" y="575636"/>
            <a:ext cx="1037140" cy="103332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341" y="558478"/>
            <a:ext cx="1090522" cy="10790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950" y="2239110"/>
            <a:ext cx="1353121" cy="135312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354" y="2239109"/>
            <a:ext cx="1353121" cy="1353121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3697976" y="824233"/>
            <a:ext cx="1234971" cy="636990"/>
          </a:xfrm>
          <a:prstGeom prst="roundRect">
            <a:avLst/>
          </a:prstGeom>
          <a:noFill/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4940680" y="609796"/>
            <a:ext cx="2496905" cy="1000346"/>
          </a:xfrm>
          <a:prstGeom prst="roundRect">
            <a:avLst/>
          </a:prstGeom>
          <a:noFill/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933522" y="1569904"/>
                <a:ext cx="52780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10p</a:t>
                </a:r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3522" y="1569904"/>
                <a:ext cx="5278082" cy="523220"/>
              </a:xfrm>
              <a:prstGeom prst="rect">
                <a:avLst/>
              </a:prstGeom>
              <a:blipFill>
                <a:blip r:embed="rId11"/>
                <a:stretch>
                  <a:fillRect l="-230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900854" y="3370221"/>
                <a:ext cx="52780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</a:t>
                </a:r>
                <a:r>
                  <a:rPr lang="en-GB" sz="2800" dirty="0" smtClean="0"/>
                  <a:t>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40p</a:t>
                </a:r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0854" y="3370221"/>
                <a:ext cx="5278082" cy="523220"/>
              </a:xfrm>
              <a:prstGeom prst="rect">
                <a:avLst/>
              </a:prstGeom>
              <a:blipFill>
                <a:blip r:embed="rId12"/>
                <a:stretch>
                  <a:fillRect l="-242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716217" y="5085569"/>
            <a:ext cx="6949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Eva’s coins have a greater value.</a:t>
            </a:r>
          </a:p>
          <a:p>
            <a:r>
              <a:rPr lang="en-GB" sz="2800" dirty="0" smtClean="0"/>
              <a:t>Eva has more money than Annie.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546660" y="1567352"/>
                <a:ext cx="22097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9p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39p</a:t>
                </a:r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6660" y="1567352"/>
                <a:ext cx="2209726" cy="523220"/>
              </a:xfrm>
              <a:prstGeom prst="rect">
                <a:avLst/>
              </a:prstGeom>
              <a:blipFill>
                <a:blip r:embed="rId1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3566860" y="1563865"/>
                <a:ext cx="1357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10p</a:t>
                </a:r>
                <a:endParaRPr lang="en-GB" sz="28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6860" y="1563865"/>
                <a:ext cx="1357977" cy="523220"/>
              </a:xfrm>
              <a:prstGeom prst="rect">
                <a:avLst/>
              </a:prstGeom>
              <a:blipFill>
                <a:blip r:embed="rId14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58100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 animBg="1"/>
      <p:bldP spid="26" grpId="0" animBg="1"/>
      <p:bldP spid="3" grpId="0"/>
      <p:bldP spid="27" grpId="0"/>
      <p:bldP spid="29" grpId="0"/>
      <p:bldP spid="34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3488" y="2019145"/>
            <a:ext cx="747045" cy="74704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5686332" y="21618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332665" y="700778"/>
            <a:ext cx="64488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15p               12p               20p                  60p</a:t>
            </a:r>
            <a:endParaRPr lang="en-GB" sz="28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329" y="4472872"/>
            <a:ext cx="1427798" cy="1703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5135" y="4511149"/>
            <a:ext cx="1442352" cy="1760737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1916071" y="4486302"/>
            <a:ext cx="2690127" cy="1409620"/>
            <a:chOff x="3287879" y="2193062"/>
            <a:chExt cx="2994751" cy="2342551"/>
          </a:xfrm>
        </p:grpSpPr>
        <p:sp>
          <p:nvSpPr>
            <p:cNvPr id="23" name="Rounded Rectangular Callout 22"/>
            <p:cNvSpPr/>
            <p:nvPr/>
          </p:nvSpPr>
          <p:spPr>
            <a:xfrm>
              <a:off x="3523360" y="2193062"/>
              <a:ext cx="2610092" cy="2342551"/>
            </a:xfrm>
            <a:prstGeom prst="wedgeRoundRectCallout">
              <a:avLst>
                <a:gd name="adj1" fmla="val -68700"/>
                <a:gd name="adj2" fmla="val 12945"/>
                <a:gd name="adj3" fmla="val 16667"/>
              </a:avLst>
            </a:prstGeom>
            <a:noFill/>
            <a:ln w="381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287879" y="2306538"/>
              <a:ext cx="2994751" cy="19947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can make each amount using exactly 2 coins</a:t>
              </a:r>
              <a:endParaRPr lang="en-GB" sz="2400" dirty="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430268" y="3778431"/>
            <a:ext cx="2690127" cy="1409620"/>
            <a:chOff x="3287879" y="2193062"/>
            <a:chExt cx="2994751" cy="2342551"/>
          </a:xfrm>
        </p:grpSpPr>
        <p:sp>
          <p:nvSpPr>
            <p:cNvPr id="26" name="Rounded Rectangular Callout 25"/>
            <p:cNvSpPr/>
            <p:nvPr/>
          </p:nvSpPr>
          <p:spPr>
            <a:xfrm>
              <a:off x="3523360" y="2193062"/>
              <a:ext cx="2610092" cy="2342551"/>
            </a:xfrm>
            <a:prstGeom prst="wedgeRoundRectCallout">
              <a:avLst>
                <a:gd name="adj1" fmla="val 43644"/>
                <a:gd name="adj2" fmla="val 71036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287879" y="2306538"/>
              <a:ext cx="2994751" cy="19947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can make each amount using exactly 3 coins</a:t>
              </a:r>
              <a:endParaRPr lang="en-GB" sz="2400" dirty="0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375" y="1087636"/>
            <a:ext cx="1055914" cy="10526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048" y="1164402"/>
            <a:ext cx="940783" cy="9309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705" y="1144279"/>
            <a:ext cx="894731" cy="8914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1126143"/>
            <a:ext cx="1055913" cy="94078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993" y="1140431"/>
            <a:ext cx="1055913" cy="94078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961" y="1126143"/>
            <a:ext cx="1055913" cy="94078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683" y="1119608"/>
            <a:ext cx="1055913" cy="94078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053" y="1136557"/>
            <a:ext cx="1055913" cy="94078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74" y="2383386"/>
            <a:ext cx="894731" cy="89144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647" y="2369569"/>
            <a:ext cx="894731" cy="89144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119" y="2844342"/>
            <a:ext cx="894731" cy="8914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460" y="2388782"/>
            <a:ext cx="898051" cy="82583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075" y="2288530"/>
            <a:ext cx="1055913" cy="94078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768" y="2949706"/>
            <a:ext cx="898051" cy="82583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250" y="2318728"/>
            <a:ext cx="1055913" cy="94078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933" y="2369569"/>
            <a:ext cx="894731" cy="89144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362" y="2886990"/>
            <a:ext cx="894731" cy="8914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443" y="2254365"/>
            <a:ext cx="1094664" cy="109466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391" y="2254365"/>
            <a:ext cx="1094664" cy="109466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013" y="2871653"/>
            <a:ext cx="1094664" cy="10946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815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48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1.4|16.5|5.7|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1.1|1.1|2.7|0.9|1.1|6.5|0.9|3.3|1.5|1.2|1.7|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1.1|1.1|2.7|0.9|1.1|6.5|0.9|3.3|1.5|1.2|1.7|5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1.1|1.1|2.7|0.9|1.1|6.5|0.9|3.3|1.5|1.2|1.7|5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1.1|1.1|2.7|0.9|1.1|6.5|0.9|3.3|1.5|1.2|1.7|5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3|3.4|1.1|5|3.1|2|4.2|3.1|2.9|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.1|4.2|3.3|2|0.9|9.4|2.4|0.8|2.9|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3.2|0.9|0.7|0.8|0.8|1|1.5|6.7|1.2|2.8|2.5|0.5|1.2|1.5|1.1|1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2.8|6|5|5.4|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3.4|2.7|3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.7|8.1|0.8|0.9|2.3|2.3|6.5|1|11.2|9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6.2|10.4|4.3|4.2|5|7.2|5.1|6.2|9.4|4.3|6.2|6.7|5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15326</TotalTime>
  <Words>300</Words>
  <Application>Microsoft Office PowerPoint</Application>
  <PresentationFormat>On-screen Show (4:3)</PresentationFormat>
  <Paragraphs>117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2" baseType="lpstr">
      <vt:lpstr>Arial</vt:lpstr>
      <vt:lpstr>Calibri</vt:lpstr>
      <vt:lpstr>Cambria Math</vt:lpstr>
      <vt:lpstr>Comic Sans MS</vt:lpstr>
      <vt:lpstr>HfW precursive</vt:lpstr>
      <vt:lpstr>KG Primary Penmanship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229</cp:revision>
  <dcterms:created xsi:type="dcterms:W3CDTF">2019-07-05T11:02:13Z</dcterms:created>
  <dcterms:modified xsi:type="dcterms:W3CDTF">2022-02-10T14:35:10Z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