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1" r:id="rId4"/>
    <p:sldMasterId id="2147483673" r:id="rId5"/>
    <p:sldMasterId id="2147483675" r:id="rId6"/>
    <p:sldMasterId id="2147483677" r:id="rId7"/>
    <p:sldMasterId id="2147483679" r:id="rId8"/>
    <p:sldMasterId id="2147483682" r:id="rId9"/>
  </p:sldMasterIdLst>
  <p:notesMasterIdLst>
    <p:notesMasterId r:id="rId26"/>
  </p:notesMasterIdLst>
  <p:sldIdLst>
    <p:sldId id="314" r:id="rId10"/>
    <p:sldId id="297" r:id="rId11"/>
    <p:sldId id="306" r:id="rId12"/>
    <p:sldId id="299" r:id="rId13"/>
    <p:sldId id="312" r:id="rId14"/>
    <p:sldId id="300" r:id="rId15"/>
    <p:sldId id="307" r:id="rId16"/>
    <p:sldId id="308" r:id="rId17"/>
    <p:sldId id="310" r:id="rId18"/>
    <p:sldId id="315" r:id="rId19"/>
    <p:sldId id="316" r:id="rId20"/>
    <p:sldId id="317" r:id="rId21"/>
    <p:sldId id="318" r:id="rId22"/>
    <p:sldId id="320" r:id="rId23"/>
    <p:sldId id="321" r:id="rId24"/>
    <p:sldId id="322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32" autoAdjust="0"/>
    <p:restoredTop sz="94694"/>
  </p:normalViewPr>
  <p:slideViewPr>
    <p:cSldViewPr snapToGrid="0" snapToObjects="1">
      <p:cViewPr varScale="1">
        <p:scale>
          <a:sx n="69" d="100"/>
          <a:sy n="69" d="100"/>
        </p:scale>
        <p:origin x="1200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2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presProps" Target="presProps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15/05/2021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8FBF2E-605A-DD44-BAE4-1590D24E831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42912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936875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85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7.png"/><Relationship Id="rId7" Type="http://schemas.microsoft.com/office/2007/relationships/hdphoto" Target="../media/hdphoto2.wdp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10" Type="http://schemas.openxmlformats.org/officeDocument/2006/relationships/image" Target="../media/image22.png"/><Relationship Id="rId4" Type="http://schemas.microsoft.com/office/2007/relationships/hdphoto" Target="../media/hdphoto1.wdp"/><Relationship Id="rId9" Type="http://schemas.openxmlformats.org/officeDocument/2006/relationships/image" Target="../media/image2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0.png"/><Relationship Id="rId7" Type="http://schemas.openxmlformats.org/officeDocument/2006/relationships/image" Target="../media/image18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Relationship Id="rId6" Type="http://schemas.openxmlformats.org/officeDocument/2006/relationships/image" Target="../media/image23.png"/><Relationship Id="rId5" Type="http://schemas.openxmlformats.org/officeDocument/2006/relationships/image" Target="../media/image160.png"/><Relationship Id="rId10" Type="http://schemas.openxmlformats.org/officeDocument/2006/relationships/image" Target="../media/image210.png"/><Relationship Id="rId9" Type="http://schemas.openxmlformats.org/officeDocument/2006/relationships/image" Target="../media/image20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0.png"/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Relationship Id="rId9" Type="http://schemas.openxmlformats.org/officeDocument/2006/relationships/image" Target="../media/image26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5.xml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6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7" Type="http://schemas.openxmlformats.org/officeDocument/2006/relationships/image" Target="../media/image32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Relationship Id="rId6" Type="http://schemas.openxmlformats.org/officeDocument/2006/relationships/image" Target="../media/image31.png"/><Relationship Id="rId5" Type="http://schemas.openxmlformats.org/officeDocument/2006/relationships/image" Target="NUL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7" Type="http://schemas.openxmlformats.org/officeDocument/2006/relationships/image" Target="../media/image33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8.xml"/><Relationship Id="rId6" Type="http://schemas.openxmlformats.org/officeDocument/2006/relationships/image" Target="../media/image32.png"/><Relationship Id="rId5" Type="http://schemas.openxmlformats.org/officeDocument/2006/relationships/image" Target="NULL"/><Relationship Id="rId9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3" Type="http://schemas.openxmlformats.org/officeDocument/2006/relationships/image" Target="../media/image34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9.xml"/><Relationship Id="rId5" Type="http://schemas.openxmlformats.org/officeDocument/2006/relationships/image" Target="../media/image35.png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0.xml"/><Relationship Id="rId5" Type="http://schemas.openxmlformats.org/officeDocument/2006/relationships/image" Target="../media/image35.png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7" Type="http://schemas.openxmlformats.org/officeDocument/2006/relationships/image" Target="../media/image36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1.xml"/><Relationship Id="rId6" Type="http://schemas.openxmlformats.org/officeDocument/2006/relationships/image" Target="NUL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2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Relationship Id="rId9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3.xml"/><Relationship Id="rId6" Type="http://schemas.openxmlformats.org/officeDocument/2006/relationships/image" Target="NUL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E1C87960-9D14-4509-B7A3-5FFD27001E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8474" y="3225475"/>
            <a:ext cx="1952765" cy="82725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718DBF5-BA80-4445-B2A8-AB5C2E27FB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7177" y="1236331"/>
            <a:ext cx="7512798" cy="5154849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4810849" y="218888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sz="2215" dirty="0">
                <a:solidFill>
                  <a:schemeClr val="tx1"/>
                </a:solidFill>
                <a:latin typeface="+mn-lt"/>
              </a:rPr>
              <a:t>Year 3 | Week 10 | Day 2</a:t>
            </a:r>
          </a:p>
        </p:txBody>
      </p:sp>
      <p:cxnSp>
        <p:nvCxnSpPr>
          <p:cNvPr id="27" name="Straight Connector 26"/>
          <p:cNvCxnSpPr/>
          <p:nvPr/>
        </p:nvCxnSpPr>
        <p:spPr>
          <a:xfrm>
            <a:off x="2984952" y="4927502"/>
            <a:ext cx="763542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A79651F1-AC66-4F17-86A4-9F7ECC18F73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8311" y="1997376"/>
            <a:ext cx="2673093" cy="38830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CAC8A92-3A52-425F-94E4-1124F4F1ED5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9800" y="3340840"/>
            <a:ext cx="804742" cy="59652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3F58174-CCCF-440E-BFE0-E2C0FF323F6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29265" y="3146723"/>
            <a:ext cx="877900" cy="59652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FB75928-B531-4013-B9AA-4A52D1974F4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33678" y="3925394"/>
            <a:ext cx="793487" cy="59652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6DEE4BB-2552-451C-8476-9B4948B8A76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26413" y="1830805"/>
            <a:ext cx="2259912" cy="81599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B757445C-3715-4AC5-B5DD-20BDE2DF3A1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767858" y="3270229"/>
            <a:ext cx="2391715" cy="79348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5193F9B1-42D6-469B-BD91-77CC3CB9D18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911308" y="4387173"/>
            <a:ext cx="2391715" cy="79348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5E8B0078-477D-4AC0-854A-E6EA3F07067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721575" y="5290161"/>
            <a:ext cx="2391715" cy="793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5846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1531" y="312585"/>
            <a:ext cx="74974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What do you notice?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1137610" y="921761"/>
            <a:ext cx="2466975" cy="2036397"/>
            <a:chOff x="1775369" y="482059"/>
            <a:chExt cx="2466975" cy="2036397"/>
          </a:xfrm>
        </p:grpSpPr>
        <p:pic>
          <p:nvPicPr>
            <p:cNvPr id="1026" name="Picture 2" descr="Image result for half an orange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0" b="97436" l="772" r="89189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75369" y="482059"/>
              <a:ext cx="2466975" cy="18573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Block Arc 2"/>
            <p:cNvSpPr/>
            <p:nvPr/>
          </p:nvSpPr>
          <p:spPr>
            <a:xfrm rot="10800000">
              <a:off x="1775369" y="1481714"/>
              <a:ext cx="1815146" cy="1036742"/>
            </a:xfrm>
            <a:prstGeom prst="blockArc">
              <a:avLst>
                <a:gd name="adj1" fmla="val 10940070"/>
                <a:gd name="adj2" fmla="val 441095"/>
                <a:gd name="adj3" fmla="val 2733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3399" y="2951050"/>
            <a:ext cx="1745796" cy="2466376"/>
          </a:xfrm>
          <a:prstGeom prst="rect">
            <a:avLst/>
          </a:prstGeom>
        </p:spPr>
      </p:pic>
      <p:grpSp>
        <p:nvGrpSpPr>
          <p:cNvPr id="32" name="Group 31"/>
          <p:cNvGrpSpPr/>
          <p:nvPr/>
        </p:nvGrpSpPr>
        <p:grpSpPr>
          <a:xfrm>
            <a:off x="1087607" y="5419777"/>
            <a:ext cx="4637314" cy="396000"/>
            <a:chOff x="1815737" y="5277394"/>
            <a:chExt cx="4637314" cy="396000"/>
          </a:xfrm>
        </p:grpSpPr>
        <p:cxnSp>
          <p:nvCxnSpPr>
            <p:cNvPr id="10" name="Straight Connector 9"/>
            <p:cNvCxnSpPr/>
            <p:nvPr/>
          </p:nvCxnSpPr>
          <p:spPr>
            <a:xfrm flipV="1">
              <a:off x="1815737" y="5499463"/>
              <a:ext cx="4637314" cy="52251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1" name="Oval 10"/>
            <p:cNvSpPr/>
            <p:nvPr/>
          </p:nvSpPr>
          <p:spPr>
            <a:xfrm>
              <a:off x="1938358" y="5277394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Oval 12"/>
            <p:cNvSpPr/>
            <p:nvPr/>
          </p:nvSpPr>
          <p:spPr>
            <a:xfrm>
              <a:off x="2338757" y="5277394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Oval 13"/>
            <p:cNvSpPr/>
            <p:nvPr/>
          </p:nvSpPr>
          <p:spPr>
            <a:xfrm>
              <a:off x="2739156" y="5277394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Oval 14"/>
            <p:cNvSpPr/>
            <p:nvPr/>
          </p:nvSpPr>
          <p:spPr>
            <a:xfrm>
              <a:off x="3139555" y="5277394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Oval 15"/>
            <p:cNvSpPr/>
            <p:nvPr/>
          </p:nvSpPr>
          <p:spPr>
            <a:xfrm>
              <a:off x="3539954" y="5277394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/>
            <p:cNvSpPr/>
            <p:nvPr/>
          </p:nvSpPr>
          <p:spPr>
            <a:xfrm>
              <a:off x="3940353" y="5277394"/>
              <a:ext cx="396000" cy="396000"/>
            </a:xfrm>
            <a:prstGeom prst="ellipse">
              <a:avLst/>
            </a:prstGeom>
            <a:solidFill>
              <a:schemeClr val="bg2"/>
            </a:solidFill>
            <a:ln>
              <a:solidFill>
                <a:schemeClr val="tx1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Oval 17"/>
            <p:cNvSpPr/>
            <p:nvPr/>
          </p:nvSpPr>
          <p:spPr>
            <a:xfrm>
              <a:off x="4340752" y="5277394"/>
              <a:ext cx="396000" cy="396000"/>
            </a:xfrm>
            <a:prstGeom prst="ellipse">
              <a:avLst/>
            </a:prstGeom>
            <a:solidFill>
              <a:schemeClr val="bg2"/>
            </a:solidFill>
            <a:ln>
              <a:solidFill>
                <a:schemeClr val="tx1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>
              <a:off x="4741151" y="5277394"/>
              <a:ext cx="396000" cy="396000"/>
            </a:xfrm>
            <a:prstGeom prst="ellipse">
              <a:avLst/>
            </a:prstGeom>
            <a:solidFill>
              <a:schemeClr val="bg2"/>
            </a:solidFill>
            <a:ln>
              <a:solidFill>
                <a:schemeClr val="tx1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Oval 19"/>
            <p:cNvSpPr/>
            <p:nvPr/>
          </p:nvSpPr>
          <p:spPr>
            <a:xfrm>
              <a:off x="5141550" y="5277394"/>
              <a:ext cx="396000" cy="396000"/>
            </a:xfrm>
            <a:prstGeom prst="ellipse">
              <a:avLst/>
            </a:prstGeom>
            <a:solidFill>
              <a:schemeClr val="bg2"/>
            </a:solidFill>
            <a:ln>
              <a:solidFill>
                <a:schemeClr val="tx1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Oval 20"/>
            <p:cNvSpPr/>
            <p:nvPr/>
          </p:nvSpPr>
          <p:spPr>
            <a:xfrm>
              <a:off x="5541949" y="5277394"/>
              <a:ext cx="396000" cy="396000"/>
            </a:xfrm>
            <a:prstGeom prst="ellipse">
              <a:avLst/>
            </a:prstGeom>
            <a:solidFill>
              <a:schemeClr val="bg2"/>
            </a:solidFill>
            <a:ln>
              <a:solidFill>
                <a:schemeClr val="tx1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961" b="94336" l="49634" r="99854"/>
                    </a14:imgEffect>
                  </a14:imgLayer>
                </a14:imgProps>
              </a:ext>
            </a:extLst>
          </a:blip>
          <a:srcRect l="42863"/>
          <a:stretch/>
        </p:blipFill>
        <p:spPr>
          <a:xfrm>
            <a:off x="3448300" y="829522"/>
            <a:ext cx="1268858" cy="1664744"/>
          </a:xfrm>
          <a:prstGeom prst="rect">
            <a:avLst/>
          </a:prstGeom>
        </p:spPr>
      </p:pic>
      <p:grpSp>
        <p:nvGrpSpPr>
          <p:cNvPr id="30" name="Group 29"/>
          <p:cNvGrpSpPr/>
          <p:nvPr/>
        </p:nvGrpSpPr>
        <p:grpSpPr>
          <a:xfrm>
            <a:off x="5525086" y="1171288"/>
            <a:ext cx="1791782" cy="1791782"/>
            <a:chOff x="5764730" y="2840086"/>
            <a:chExt cx="1791782" cy="1791782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64730" y="2840086"/>
              <a:ext cx="1791782" cy="1791782"/>
            </a:xfrm>
            <a:prstGeom prst="rect">
              <a:avLst/>
            </a:prstGeom>
          </p:spPr>
        </p:pic>
        <p:cxnSp>
          <p:nvCxnSpPr>
            <p:cNvPr id="24" name="Straight Arrow Connector 23"/>
            <p:cNvCxnSpPr/>
            <p:nvPr/>
          </p:nvCxnSpPr>
          <p:spPr>
            <a:xfrm flipV="1">
              <a:off x="6647921" y="3618874"/>
              <a:ext cx="419085" cy="117104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Arrow Connector 26"/>
            <p:cNvCxnSpPr/>
            <p:nvPr/>
          </p:nvCxnSpPr>
          <p:spPr>
            <a:xfrm>
              <a:off x="6647920" y="3735977"/>
              <a:ext cx="12701" cy="587829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Group 38"/>
          <p:cNvGrpSpPr/>
          <p:nvPr/>
        </p:nvGrpSpPr>
        <p:grpSpPr>
          <a:xfrm>
            <a:off x="1178748" y="2951050"/>
            <a:ext cx="1139691" cy="1105831"/>
            <a:chOff x="1211623" y="3331313"/>
            <a:chExt cx="1468220" cy="1511572"/>
          </a:xfrm>
        </p:grpSpPr>
        <p:sp>
          <p:nvSpPr>
            <p:cNvPr id="31" name="Oval 30"/>
            <p:cNvSpPr/>
            <p:nvPr/>
          </p:nvSpPr>
          <p:spPr>
            <a:xfrm>
              <a:off x="1249679" y="3331313"/>
              <a:ext cx="468000" cy="46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Oval 33"/>
            <p:cNvSpPr/>
            <p:nvPr/>
          </p:nvSpPr>
          <p:spPr>
            <a:xfrm>
              <a:off x="1211623" y="3859622"/>
              <a:ext cx="468000" cy="46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Oval 34"/>
            <p:cNvSpPr/>
            <p:nvPr/>
          </p:nvSpPr>
          <p:spPr>
            <a:xfrm>
              <a:off x="1755734" y="3441818"/>
              <a:ext cx="468000" cy="46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Oval 35"/>
            <p:cNvSpPr/>
            <p:nvPr/>
          </p:nvSpPr>
          <p:spPr>
            <a:xfrm>
              <a:off x="2068757" y="4374885"/>
              <a:ext cx="468000" cy="46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Oval 36"/>
            <p:cNvSpPr/>
            <p:nvPr/>
          </p:nvSpPr>
          <p:spPr>
            <a:xfrm>
              <a:off x="1704358" y="3969144"/>
              <a:ext cx="468000" cy="46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Oval 37"/>
            <p:cNvSpPr/>
            <p:nvPr/>
          </p:nvSpPr>
          <p:spPr>
            <a:xfrm>
              <a:off x="2211843" y="3876327"/>
              <a:ext cx="468000" cy="46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2" name="Group 41"/>
          <p:cNvGrpSpPr/>
          <p:nvPr/>
        </p:nvGrpSpPr>
        <p:grpSpPr>
          <a:xfrm rot="18328333">
            <a:off x="3278193" y="2099294"/>
            <a:ext cx="1360880" cy="1332411"/>
            <a:chOff x="3539954" y="3239589"/>
            <a:chExt cx="1360880" cy="1332411"/>
          </a:xfrm>
        </p:grpSpPr>
        <p:sp>
          <p:nvSpPr>
            <p:cNvPr id="40" name="Isosceles Triangle 39"/>
            <p:cNvSpPr/>
            <p:nvPr/>
          </p:nvSpPr>
          <p:spPr>
            <a:xfrm>
              <a:off x="3539954" y="3239589"/>
              <a:ext cx="1332492" cy="1332411"/>
            </a:xfrm>
            <a:prstGeom prst="triangl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Right Triangle 40"/>
            <p:cNvSpPr/>
            <p:nvPr/>
          </p:nvSpPr>
          <p:spPr>
            <a:xfrm>
              <a:off x="4203481" y="3239589"/>
              <a:ext cx="697353" cy="1332411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5" name="Group 44"/>
          <p:cNvGrpSpPr/>
          <p:nvPr/>
        </p:nvGrpSpPr>
        <p:grpSpPr>
          <a:xfrm rot="2451921">
            <a:off x="3016975" y="3903403"/>
            <a:ext cx="1589336" cy="798416"/>
            <a:chOff x="-1933303" y="1280160"/>
            <a:chExt cx="1589336" cy="798416"/>
          </a:xfrm>
        </p:grpSpPr>
        <p:sp>
          <p:nvSpPr>
            <p:cNvPr id="44" name="Rectangle 43"/>
            <p:cNvSpPr/>
            <p:nvPr/>
          </p:nvSpPr>
          <p:spPr>
            <a:xfrm rot="20042504">
              <a:off x="-1933303" y="1280160"/>
              <a:ext cx="1502229" cy="798416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Rectangle 46"/>
            <p:cNvSpPr/>
            <p:nvPr/>
          </p:nvSpPr>
          <p:spPr>
            <a:xfrm rot="20042504">
              <a:off x="-1846196" y="1655220"/>
              <a:ext cx="1502229" cy="40039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52" name="Picture 5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175099" y="3399909"/>
            <a:ext cx="1763564" cy="1439550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32987" y="387905"/>
            <a:ext cx="747045" cy="747045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5535831" y="53059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02974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6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67512" y="347839"/>
            <a:ext cx="741839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Here are some more halves.</a:t>
            </a:r>
          </a:p>
          <a:p>
            <a:endParaRPr lang="en-GB" sz="2800" dirty="0" smtClean="0"/>
          </a:p>
        </p:txBody>
      </p:sp>
      <p:sp>
        <p:nvSpPr>
          <p:cNvPr id="10" name="Oval 9"/>
          <p:cNvSpPr/>
          <p:nvPr/>
        </p:nvSpPr>
        <p:spPr>
          <a:xfrm>
            <a:off x="1371600" y="1301946"/>
            <a:ext cx="1476103" cy="14760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2" name="Straight Connector 11"/>
          <p:cNvCxnSpPr/>
          <p:nvPr/>
        </p:nvCxnSpPr>
        <p:spPr>
          <a:xfrm>
            <a:off x="2103120" y="1315009"/>
            <a:ext cx="6532" cy="1476000"/>
          </a:xfrm>
          <a:prstGeom prst="line">
            <a:avLst/>
          </a:prstGeom>
          <a:ln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896112" y="1606910"/>
                <a:ext cx="1841863" cy="7838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b="0" i="1" dirty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sz="24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6112" y="1606910"/>
                <a:ext cx="1841863" cy="78380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1481328" y="1606910"/>
                <a:ext cx="1841863" cy="7838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b="0" i="1" dirty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sz="24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81328" y="1606910"/>
                <a:ext cx="1841863" cy="78380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5116" y="1301946"/>
            <a:ext cx="1384837" cy="1726841"/>
          </a:xfrm>
          <a:prstGeom prst="rect">
            <a:avLst/>
          </a:prstGeom>
        </p:spPr>
      </p:pic>
      <p:sp>
        <p:nvSpPr>
          <p:cNvPr id="15" name="Curved Down Arrow 14"/>
          <p:cNvSpPr/>
          <p:nvPr/>
        </p:nvSpPr>
        <p:spPr>
          <a:xfrm rot="5400000">
            <a:off x="6365534" y="1970599"/>
            <a:ext cx="1269710" cy="446099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6558787" y="1664166"/>
                <a:ext cx="1841863" cy="7838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b="0" i="1" dirty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sz="24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58787" y="1664166"/>
                <a:ext cx="1841863" cy="783804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Curved Down Arrow 16"/>
          <p:cNvSpPr/>
          <p:nvPr/>
        </p:nvSpPr>
        <p:spPr>
          <a:xfrm rot="16200000">
            <a:off x="4346994" y="1957730"/>
            <a:ext cx="1269710" cy="446099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3579223" y="1703355"/>
                <a:ext cx="1841863" cy="7838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b="0" i="1" dirty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sz="24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9223" y="1703355"/>
                <a:ext cx="1841863" cy="783804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1216359"/>
              </p:ext>
            </p:extLst>
          </p:nvPr>
        </p:nvGraphicFramePr>
        <p:xfrm>
          <a:off x="1481328" y="4408628"/>
          <a:ext cx="5519100" cy="2590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1910">
                  <a:extLst>
                    <a:ext uri="{9D8B030D-6E8A-4147-A177-3AD203B41FA5}">
                      <a16:colId xmlns:a16="http://schemas.microsoft.com/office/drawing/2014/main" val="2637636550"/>
                    </a:ext>
                  </a:extLst>
                </a:gridCol>
                <a:gridCol w="551910">
                  <a:extLst>
                    <a:ext uri="{9D8B030D-6E8A-4147-A177-3AD203B41FA5}">
                      <a16:colId xmlns:a16="http://schemas.microsoft.com/office/drawing/2014/main" val="1443102611"/>
                    </a:ext>
                  </a:extLst>
                </a:gridCol>
                <a:gridCol w="551910">
                  <a:extLst>
                    <a:ext uri="{9D8B030D-6E8A-4147-A177-3AD203B41FA5}">
                      <a16:colId xmlns:a16="http://schemas.microsoft.com/office/drawing/2014/main" val="2861372395"/>
                    </a:ext>
                  </a:extLst>
                </a:gridCol>
                <a:gridCol w="551910">
                  <a:extLst>
                    <a:ext uri="{9D8B030D-6E8A-4147-A177-3AD203B41FA5}">
                      <a16:colId xmlns:a16="http://schemas.microsoft.com/office/drawing/2014/main" val="3624735615"/>
                    </a:ext>
                  </a:extLst>
                </a:gridCol>
                <a:gridCol w="551910">
                  <a:extLst>
                    <a:ext uri="{9D8B030D-6E8A-4147-A177-3AD203B41FA5}">
                      <a16:colId xmlns:a16="http://schemas.microsoft.com/office/drawing/2014/main" val="1646816778"/>
                    </a:ext>
                  </a:extLst>
                </a:gridCol>
                <a:gridCol w="551910">
                  <a:extLst>
                    <a:ext uri="{9D8B030D-6E8A-4147-A177-3AD203B41FA5}">
                      <a16:colId xmlns:a16="http://schemas.microsoft.com/office/drawing/2014/main" val="2411017134"/>
                    </a:ext>
                  </a:extLst>
                </a:gridCol>
                <a:gridCol w="551910">
                  <a:extLst>
                    <a:ext uri="{9D8B030D-6E8A-4147-A177-3AD203B41FA5}">
                      <a16:colId xmlns:a16="http://schemas.microsoft.com/office/drawing/2014/main" val="638793508"/>
                    </a:ext>
                  </a:extLst>
                </a:gridCol>
                <a:gridCol w="551910">
                  <a:extLst>
                    <a:ext uri="{9D8B030D-6E8A-4147-A177-3AD203B41FA5}">
                      <a16:colId xmlns:a16="http://schemas.microsoft.com/office/drawing/2014/main" val="692271805"/>
                    </a:ext>
                  </a:extLst>
                </a:gridCol>
                <a:gridCol w="551910">
                  <a:extLst>
                    <a:ext uri="{9D8B030D-6E8A-4147-A177-3AD203B41FA5}">
                      <a16:colId xmlns:a16="http://schemas.microsoft.com/office/drawing/2014/main" val="522561566"/>
                    </a:ext>
                  </a:extLst>
                </a:gridCol>
                <a:gridCol w="551910">
                  <a:extLst>
                    <a:ext uri="{9D8B030D-6E8A-4147-A177-3AD203B41FA5}">
                      <a16:colId xmlns:a16="http://schemas.microsoft.com/office/drawing/2014/main" val="72317830"/>
                    </a:ext>
                  </a:extLst>
                </a:gridCol>
              </a:tblGrid>
              <a:tr h="244675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5066878"/>
                  </a:ext>
                </a:extLst>
              </a:tr>
            </a:tbl>
          </a:graphicData>
        </a:graphic>
      </p:graphicFrame>
      <p:sp>
        <p:nvSpPr>
          <p:cNvPr id="20" name="Right Brace 19"/>
          <p:cNvSpPr/>
          <p:nvPr/>
        </p:nvSpPr>
        <p:spPr>
          <a:xfrm rot="16200000">
            <a:off x="2695215" y="2798365"/>
            <a:ext cx="304976" cy="2751038"/>
          </a:xfrm>
          <a:prstGeom prst="rightBrace">
            <a:avLst>
              <a:gd name="adj1" fmla="val 8333"/>
              <a:gd name="adj2" fmla="val 50949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2485172" y="3353775"/>
                <a:ext cx="1841863" cy="7007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800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400" dirty="0" smtClean="0"/>
                  <a:t>  m</a:t>
                </a:r>
                <a:endParaRPr lang="en-GB" sz="2400" dirty="0"/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5172" y="3353775"/>
                <a:ext cx="1841863" cy="700705"/>
              </a:xfrm>
              <a:prstGeom prst="rect">
                <a:avLst/>
              </a:prstGeom>
              <a:blipFill>
                <a:blip r:embed="rId9"/>
                <a:stretch>
                  <a:fillRect b="-52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Right Brace 22"/>
          <p:cNvSpPr/>
          <p:nvPr/>
        </p:nvSpPr>
        <p:spPr>
          <a:xfrm rot="16200000">
            <a:off x="5450904" y="2811168"/>
            <a:ext cx="304976" cy="2751038"/>
          </a:xfrm>
          <a:prstGeom prst="rightBrace">
            <a:avLst>
              <a:gd name="adj1" fmla="val 8333"/>
              <a:gd name="adj2" fmla="val 50949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5240861" y="3366578"/>
                <a:ext cx="1841863" cy="7007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800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400" dirty="0" smtClean="0"/>
                  <a:t>  m</a:t>
                </a:r>
                <a:endParaRPr lang="en-GB" sz="2400" dirty="0"/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40861" y="3366578"/>
                <a:ext cx="1841863" cy="700705"/>
              </a:xfrm>
              <a:prstGeom prst="rect">
                <a:avLst/>
              </a:prstGeom>
              <a:blipFill>
                <a:blip r:embed="rId10"/>
                <a:stretch>
                  <a:fillRect b="-52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Rectangle 25"/>
          <p:cNvSpPr/>
          <p:nvPr/>
        </p:nvSpPr>
        <p:spPr>
          <a:xfrm>
            <a:off x="717034" y="5156934"/>
            <a:ext cx="72200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800" dirty="0">
                <a:solidFill>
                  <a:prstClr val="black"/>
                </a:solidFill>
              </a:rPr>
              <a:t>One half means one part out of 2 equal parts.</a:t>
            </a:r>
          </a:p>
          <a:p>
            <a:pPr lvl="0"/>
            <a:r>
              <a:rPr lang="en-GB" sz="2800" dirty="0">
                <a:solidFill>
                  <a:prstClr val="black"/>
                </a:solidFill>
              </a:rPr>
              <a:t>Two halves are equal to one whole.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79579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3" grpId="0"/>
      <p:bldP spid="15" grpId="0" animBg="1"/>
      <p:bldP spid="16" grpId="0"/>
      <p:bldP spid="17" grpId="0" animBg="1"/>
      <p:bldP spid="18" grpId="0"/>
      <p:bldP spid="20" grpId="0" animBg="1"/>
      <p:bldP spid="22" grpId="0"/>
      <p:bldP spid="23" grpId="0" animBg="1"/>
      <p:bldP spid="24" grpId="0"/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67512" y="347839"/>
            <a:ext cx="7418397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r>
              <a:rPr lang="en-GB" sz="2800" dirty="0" smtClean="0"/>
              <a:t>Ron and Amir are going to share the pizza.</a:t>
            </a:r>
          </a:p>
          <a:p>
            <a:r>
              <a:rPr lang="en-GB" sz="2800" dirty="0" smtClean="0"/>
              <a:t>They cut it into 2 </a:t>
            </a:r>
            <a:r>
              <a:rPr lang="en-GB" sz="2800" b="1" dirty="0" smtClean="0"/>
              <a:t>equal</a:t>
            </a:r>
            <a:r>
              <a:rPr lang="en-GB" sz="2800" dirty="0" smtClean="0"/>
              <a:t> parts.</a:t>
            </a:r>
          </a:p>
          <a:p>
            <a:endParaRPr lang="en-GB" sz="2800" dirty="0"/>
          </a:p>
          <a:p>
            <a:r>
              <a:rPr lang="en-GB" sz="2800" dirty="0" smtClean="0"/>
              <a:t>They each have </a:t>
            </a:r>
            <a:r>
              <a:rPr lang="en-GB" sz="2800" b="1" dirty="0" smtClean="0"/>
              <a:t>one half </a:t>
            </a:r>
            <a:r>
              <a:rPr lang="en-GB" sz="2800" dirty="0" smtClean="0"/>
              <a:t>of the </a:t>
            </a:r>
            <a:r>
              <a:rPr lang="en-GB" sz="2800" b="1" dirty="0" smtClean="0"/>
              <a:t>whole</a:t>
            </a:r>
            <a:r>
              <a:rPr lang="en-GB" sz="2800" dirty="0" smtClean="0"/>
              <a:t> pizza.</a:t>
            </a:r>
          </a:p>
          <a:p>
            <a:endParaRPr lang="en-GB" sz="2800" dirty="0" smtClean="0"/>
          </a:p>
          <a:p>
            <a:endParaRPr lang="en-GB" sz="2800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932" r="47788" b="27242"/>
          <a:stretch/>
        </p:blipFill>
        <p:spPr>
          <a:xfrm>
            <a:off x="2894459" y="884122"/>
            <a:ext cx="1541690" cy="161979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885" t="34245" b="26929"/>
          <a:stretch/>
        </p:blipFill>
        <p:spPr>
          <a:xfrm>
            <a:off x="4396960" y="897185"/>
            <a:ext cx="1450249" cy="161979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7155" y="904784"/>
            <a:ext cx="1427798" cy="170311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5977" y="904784"/>
            <a:ext cx="1442352" cy="176073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803846" y="1185000"/>
                <a:ext cx="1841863" cy="8604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2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dirty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dirty="0" smtClean="0"/>
                          <m:t>2</m:t>
                        </m:r>
                      </m:den>
                    </m:f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03846" y="1185000"/>
                <a:ext cx="1841863" cy="860428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6720571" y="1158196"/>
                <a:ext cx="1841863" cy="8604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2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dirty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dirty="0" smtClean="0"/>
                          <m:t>2</m:t>
                        </m:r>
                      </m:den>
                    </m:f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20571" y="1158196"/>
                <a:ext cx="1841863" cy="860428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ectangle 10"/>
          <p:cNvSpPr/>
          <p:nvPr/>
        </p:nvSpPr>
        <p:spPr>
          <a:xfrm>
            <a:off x="651094" y="373965"/>
            <a:ext cx="23348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dirty="0">
                <a:solidFill>
                  <a:prstClr val="black"/>
                </a:solidFill>
              </a:rPr>
              <a:t>Here is a pizza.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7.40741E-7 L -0.06857 0.0025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38" y="116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2.59259E-6 L 0.09132 -0.0011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66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614594" y="4090684"/>
            <a:ext cx="1900800" cy="7142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721069" y="347839"/>
            <a:ext cx="74183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Which of these shapes have one half shaded?</a:t>
            </a:r>
          </a:p>
        </p:txBody>
      </p:sp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8434146"/>
              </p:ext>
            </p:extLst>
          </p:nvPr>
        </p:nvGraphicFramePr>
        <p:xfrm>
          <a:off x="1614594" y="4096672"/>
          <a:ext cx="2996312" cy="72132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99315">
                  <a:extLst>
                    <a:ext uri="{9D8B030D-6E8A-4147-A177-3AD203B41FA5}">
                      <a16:colId xmlns:a16="http://schemas.microsoft.com/office/drawing/2014/main" val="3287732436"/>
                    </a:ext>
                  </a:extLst>
                </a:gridCol>
                <a:gridCol w="1096997">
                  <a:extLst>
                    <a:ext uri="{9D8B030D-6E8A-4147-A177-3AD203B41FA5}">
                      <a16:colId xmlns:a16="http://schemas.microsoft.com/office/drawing/2014/main" val="2971519957"/>
                    </a:ext>
                  </a:extLst>
                </a:gridCol>
              </a:tblGrid>
              <a:tr h="72132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9911664"/>
                  </a:ext>
                </a:extLst>
              </a:tr>
            </a:tbl>
          </a:graphicData>
        </a:graphic>
      </p:graphicFrame>
      <p:grpSp>
        <p:nvGrpSpPr>
          <p:cNvPr id="33" name="Group 32"/>
          <p:cNvGrpSpPr/>
          <p:nvPr/>
        </p:nvGrpSpPr>
        <p:grpSpPr>
          <a:xfrm>
            <a:off x="5943600" y="3598819"/>
            <a:ext cx="1410789" cy="1417318"/>
            <a:chOff x="5943600" y="3429000"/>
            <a:chExt cx="1410789" cy="1417318"/>
          </a:xfrm>
        </p:grpSpPr>
        <p:pic>
          <p:nvPicPr>
            <p:cNvPr id="30" name="Picture 29"/>
            <p:cNvPicPr>
              <a:picLocks noChangeAspect="1"/>
            </p:cNvPicPr>
            <p:nvPr/>
          </p:nvPicPr>
          <p:blipFill rotWithShape="1">
            <a:blip r:embed="rId3"/>
            <a:srcRect l="51767"/>
            <a:stretch/>
          </p:blipFill>
          <p:spPr>
            <a:xfrm>
              <a:off x="6648995" y="3429000"/>
              <a:ext cx="705393" cy="1408298"/>
            </a:xfrm>
            <a:prstGeom prst="rect">
              <a:avLst/>
            </a:prstGeom>
          </p:spPr>
        </p:pic>
        <p:sp>
          <p:nvSpPr>
            <p:cNvPr id="20" name="Oval 19"/>
            <p:cNvSpPr/>
            <p:nvPr/>
          </p:nvSpPr>
          <p:spPr>
            <a:xfrm>
              <a:off x="5943600" y="3435529"/>
              <a:ext cx="1410789" cy="1410789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v</a:t>
              </a:r>
              <a:endParaRPr lang="en-GB" dirty="0"/>
            </a:p>
          </p:txBody>
        </p:sp>
        <p:cxnSp>
          <p:nvCxnSpPr>
            <p:cNvPr id="21" name="Straight Connector 20"/>
            <p:cNvCxnSpPr>
              <a:stCxn id="20" idx="0"/>
              <a:endCxn id="20" idx="4"/>
            </p:cNvCxnSpPr>
            <p:nvPr/>
          </p:nvCxnSpPr>
          <p:spPr>
            <a:xfrm>
              <a:off x="6648995" y="3435529"/>
              <a:ext cx="0" cy="1410789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>
              <a:stCxn id="20" idx="2"/>
              <a:endCxn id="20" idx="6"/>
            </p:cNvCxnSpPr>
            <p:nvPr/>
          </p:nvCxnSpPr>
          <p:spPr>
            <a:xfrm>
              <a:off x="5943600" y="4140924"/>
              <a:ext cx="1410789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1" name="Group 30"/>
          <p:cNvGrpSpPr/>
          <p:nvPr/>
        </p:nvGrpSpPr>
        <p:grpSpPr>
          <a:xfrm rot="10800000">
            <a:off x="1117311" y="1364857"/>
            <a:ext cx="1742833" cy="1582540"/>
            <a:chOff x="2241336" y="1305862"/>
            <a:chExt cx="1742833" cy="1582540"/>
          </a:xfrm>
        </p:grpSpPr>
        <p:grpSp>
          <p:nvGrpSpPr>
            <p:cNvPr id="11" name="Group 10"/>
            <p:cNvGrpSpPr/>
            <p:nvPr/>
          </p:nvGrpSpPr>
          <p:grpSpPr>
            <a:xfrm>
              <a:off x="2241336" y="1305862"/>
              <a:ext cx="1742833" cy="1582540"/>
              <a:chOff x="6695776" y="4936583"/>
              <a:chExt cx="992777" cy="888274"/>
            </a:xfrm>
            <a:solidFill>
              <a:schemeClr val="bg1"/>
            </a:solidFill>
          </p:grpSpPr>
          <p:sp>
            <p:nvSpPr>
              <p:cNvPr id="12" name="Isosceles Triangle 11"/>
              <p:cNvSpPr/>
              <p:nvPr/>
            </p:nvSpPr>
            <p:spPr>
              <a:xfrm>
                <a:off x="6695776" y="4936583"/>
                <a:ext cx="992777" cy="888274"/>
              </a:xfrm>
              <a:prstGeom prst="triangl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15" name="Straight Connector 14"/>
              <p:cNvCxnSpPr>
                <a:stCxn id="12" idx="5"/>
                <a:endCxn id="12" idx="1"/>
              </p:cNvCxnSpPr>
              <p:nvPr/>
            </p:nvCxnSpPr>
            <p:spPr>
              <a:xfrm flipH="1">
                <a:off x="6943970" y="5380720"/>
                <a:ext cx="496389" cy="0"/>
              </a:xfrm>
              <a:prstGeom prst="line">
                <a:avLst/>
              </a:prstGeom>
              <a:grpFill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26" name="Isosceles Triangle 25"/>
            <p:cNvSpPr/>
            <p:nvPr/>
          </p:nvSpPr>
          <p:spPr>
            <a:xfrm>
              <a:off x="2677044" y="1305862"/>
              <a:ext cx="871417" cy="791270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3867303" y="1398481"/>
            <a:ext cx="1487206" cy="1515292"/>
            <a:chOff x="5031159" y="1398481"/>
            <a:chExt cx="1487206" cy="1515292"/>
          </a:xfrm>
        </p:grpSpPr>
        <p:sp>
          <p:nvSpPr>
            <p:cNvPr id="16" name="Rectangle 15"/>
            <p:cNvSpPr/>
            <p:nvPr/>
          </p:nvSpPr>
          <p:spPr>
            <a:xfrm>
              <a:off x="5031159" y="1398481"/>
              <a:ext cx="1487206" cy="151529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7" name="Straight Connector 16"/>
            <p:cNvCxnSpPr>
              <a:stCxn id="16" idx="0"/>
              <a:endCxn id="16" idx="2"/>
            </p:cNvCxnSpPr>
            <p:nvPr/>
          </p:nvCxnSpPr>
          <p:spPr>
            <a:xfrm>
              <a:off x="5774762" y="1398481"/>
              <a:ext cx="0" cy="1515292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7" name="Rectangle 26"/>
            <p:cNvSpPr/>
            <p:nvPr/>
          </p:nvSpPr>
          <p:spPr>
            <a:xfrm>
              <a:off x="5774762" y="1398481"/>
              <a:ext cx="743603" cy="1515292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4" name="Group 33"/>
          <p:cNvGrpSpPr/>
          <p:nvPr/>
        </p:nvGrpSpPr>
        <p:grpSpPr>
          <a:xfrm rot="6980941">
            <a:off x="6294695" y="1398481"/>
            <a:ext cx="1410789" cy="1417318"/>
            <a:chOff x="5943600" y="3429000"/>
            <a:chExt cx="1410789" cy="1417318"/>
          </a:xfrm>
        </p:grpSpPr>
        <p:pic>
          <p:nvPicPr>
            <p:cNvPr id="35" name="Picture 34"/>
            <p:cNvPicPr>
              <a:picLocks noChangeAspect="1"/>
            </p:cNvPicPr>
            <p:nvPr/>
          </p:nvPicPr>
          <p:blipFill rotWithShape="1">
            <a:blip r:embed="rId3"/>
            <a:srcRect l="51767"/>
            <a:stretch/>
          </p:blipFill>
          <p:spPr>
            <a:xfrm>
              <a:off x="6650562" y="3429000"/>
              <a:ext cx="703827" cy="1408298"/>
            </a:xfrm>
            <a:prstGeom prst="rect">
              <a:avLst/>
            </a:prstGeom>
          </p:spPr>
        </p:pic>
        <p:sp>
          <p:nvSpPr>
            <p:cNvPr id="36" name="Oval 35"/>
            <p:cNvSpPr/>
            <p:nvPr/>
          </p:nvSpPr>
          <p:spPr>
            <a:xfrm>
              <a:off x="5943600" y="3435529"/>
              <a:ext cx="1410789" cy="1410789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v</a:t>
              </a:r>
              <a:endParaRPr lang="en-GB" dirty="0"/>
            </a:p>
          </p:txBody>
        </p:sp>
        <p:cxnSp>
          <p:nvCxnSpPr>
            <p:cNvPr id="37" name="Straight Connector 36"/>
            <p:cNvCxnSpPr>
              <a:stCxn id="36" idx="0"/>
              <a:endCxn id="36" idx="4"/>
            </p:cNvCxnSpPr>
            <p:nvPr/>
          </p:nvCxnSpPr>
          <p:spPr>
            <a:xfrm>
              <a:off x="6648995" y="3435529"/>
              <a:ext cx="0" cy="1410789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39" name="Rounded Rectangle 38"/>
          <p:cNvSpPr/>
          <p:nvPr/>
        </p:nvSpPr>
        <p:spPr>
          <a:xfrm>
            <a:off x="3603746" y="1182944"/>
            <a:ext cx="2037806" cy="1946366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ounded Rectangle 39"/>
          <p:cNvSpPr/>
          <p:nvPr/>
        </p:nvSpPr>
        <p:spPr>
          <a:xfrm>
            <a:off x="6007311" y="1182944"/>
            <a:ext cx="2037806" cy="1946366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ounded Rectangle 40"/>
          <p:cNvSpPr/>
          <p:nvPr/>
        </p:nvSpPr>
        <p:spPr>
          <a:xfrm>
            <a:off x="5656216" y="3363260"/>
            <a:ext cx="2037806" cy="1946366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23377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39" grpId="0" animBg="1"/>
      <p:bldP spid="40" grpId="0" animBg="1"/>
      <p:bldP spid="4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21069" y="347839"/>
            <a:ext cx="7418397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Eva wants to colour half of each set of shapes.</a:t>
            </a:r>
          </a:p>
          <a:p>
            <a:endParaRPr lang="en-GB" sz="2800" dirty="0"/>
          </a:p>
          <a:p>
            <a:r>
              <a:rPr lang="en-GB" sz="2800" dirty="0" smtClean="0"/>
              <a:t>a) </a:t>
            </a:r>
          </a:p>
          <a:p>
            <a:endParaRPr lang="en-GB" sz="2800" dirty="0"/>
          </a:p>
          <a:p>
            <a:endParaRPr lang="en-GB" sz="2800" dirty="0" smtClean="0"/>
          </a:p>
          <a:p>
            <a:r>
              <a:rPr lang="en-GB" sz="2800" dirty="0" smtClean="0"/>
              <a:t>b)</a:t>
            </a:r>
          </a:p>
          <a:p>
            <a:endParaRPr lang="en-GB" sz="2800" dirty="0"/>
          </a:p>
          <a:p>
            <a:endParaRPr lang="en-GB" sz="2800" dirty="0" smtClean="0"/>
          </a:p>
          <a:p>
            <a:r>
              <a:rPr lang="en-GB" sz="2800" dirty="0" smtClean="0"/>
              <a:t>c)</a:t>
            </a:r>
          </a:p>
          <a:p>
            <a:endParaRPr lang="en-GB" sz="2800" dirty="0"/>
          </a:p>
          <a:p>
            <a:r>
              <a:rPr lang="en-GB" sz="2800" dirty="0" smtClean="0"/>
              <a:t>How many should she colour each time?    </a:t>
            </a:r>
          </a:p>
        </p:txBody>
      </p:sp>
      <p:sp>
        <p:nvSpPr>
          <p:cNvPr id="2" name="Oval 1"/>
          <p:cNvSpPr/>
          <p:nvPr/>
        </p:nvSpPr>
        <p:spPr>
          <a:xfrm>
            <a:off x="1340334" y="1159823"/>
            <a:ext cx="648000" cy="648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2123834" y="1159823"/>
            <a:ext cx="648000" cy="648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2899412" y="1153542"/>
            <a:ext cx="648000" cy="648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3682912" y="1153542"/>
            <a:ext cx="648000" cy="648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Isosceles Triangle 3"/>
          <p:cNvSpPr/>
          <p:nvPr/>
        </p:nvSpPr>
        <p:spPr>
          <a:xfrm>
            <a:off x="1332411" y="2385415"/>
            <a:ext cx="648000" cy="648000"/>
          </a:xfrm>
          <a:prstGeom prst="triangl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Isosceles Triangle 28"/>
          <p:cNvSpPr/>
          <p:nvPr/>
        </p:nvSpPr>
        <p:spPr>
          <a:xfrm>
            <a:off x="2033968" y="2381455"/>
            <a:ext cx="648000" cy="648000"/>
          </a:xfrm>
          <a:prstGeom prst="triangl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Isosceles Triangle 33"/>
          <p:cNvSpPr/>
          <p:nvPr/>
        </p:nvSpPr>
        <p:spPr>
          <a:xfrm>
            <a:off x="2735525" y="2377495"/>
            <a:ext cx="648000" cy="648000"/>
          </a:xfrm>
          <a:prstGeom prst="triangl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Isosceles Triangle 34"/>
          <p:cNvSpPr/>
          <p:nvPr/>
        </p:nvSpPr>
        <p:spPr>
          <a:xfrm>
            <a:off x="3437082" y="2373535"/>
            <a:ext cx="648000" cy="648000"/>
          </a:xfrm>
          <a:prstGeom prst="triangl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Isosceles Triangle 35"/>
          <p:cNvSpPr/>
          <p:nvPr/>
        </p:nvSpPr>
        <p:spPr>
          <a:xfrm>
            <a:off x="4138639" y="2369575"/>
            <a:ext cx="648000" cy="648000"/>
          </a:xfrm>
          <a:prstGeom prst="triangl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Isosceles Triangle 36"/>
          <p:cNvSpPr/>
          <p:nvPr/>
        </p:nvSpPr>
        <p:spPr>
          <a:xfrm>
            <a:off x="4840196" y="2365615"/>
            <a:ext cx="648000" cy="648000"/>
          </a:xfrm>
          <a:prstGeom prst="triangl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340333" y="3782580"/>
            <a:ext cx="548640" cy="54864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2062357" y="3782580"/>
            <a:ext cx="548640" cy="54864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0594" y="5193477"/>
            <a:ext cx="747045" cy="747045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5643438" y="533616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1" name="Oval 40"/>
          <p:cNvSpPr/>
          <p:nvPr/>
        </p:nvSpPr>
        <p:spPr>
          <a:xfrm>
            <a:off x="1340334" y="1153542"/>
            <a:ext cx="648000" cy="6480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2123834" y="1153542"/>
            <a:ext cx="648000" cy="6480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2899412" y="1153542"/>
            <a:ext cx="648000" cy="6480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3682912" y="1153542"/>
            <a:ext cx="648000" cy="6480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Isosceles Triangle 46"/>
          <p:cNvSpPr/>
          <p:nvPr/>
        </p:nvSpPr>
        <p:spPr>
          <a:xfrm>
            <a:off x="3437082" y="2381455"/>
            <a:ext cx="648000" cy="648000"/>
          </a:xfrm>
          <a:prstGeom prst="triangl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Isosceles Triangle 47"/>
          <p:cNvSpPr/>
          <p:nvPr/>
        </p:nvSpPr>
        <p:spPr>
          <a:xfrm>
            <a:off x="4138639" y="2377495"/>
            <a:ext cx="648000" cy="648000"/>
          </a:xfrm>
          <a:prstGeom prst="triangl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Isosceles Triangle 48"/>
          <p:cNvSpPr/>
          <p:nvPr/>
        </p:nvSpPr>
        <p:spPr>
          <a:xfrm>
            <a:off x="4840196" y="2373535"/>
            <a:ext cx="648000" cy="648000"/>
          </a:xfrm>
          <a:prstGeom prst="triangl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1340334" y="3782580"/>
            <a:ext cx="548640" cy="54864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2852720" y="953588"/>
            <a:ext cx="0" cy="99277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3410956" y="2229394"/>
            <a:ext cx="0" cy="99277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>
            <a:off x="1962871" y="3535680"/>
            <a:ext cx="0" cy="99277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3" name="Picture 5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31900" y="694690"/>
            <a:ext cx="1344759" cy="169072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14047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0" grpId="1"/>
      <p:bldP spid="41" grpId="0" animBg="1"/>
      <p:bldP spid="41" grpId="1" animBg="1"/>
      <p:bldP spid="42" grpId="0" animBg="1"/>
      <p:bldP spid="42" grpId="1" animBg="1"/>
      <p:bldP spid="43" grpId="0" animBg="1"/>
      <p:bldP spid="44" grpId="0" animBg="1"/>
      <p:bldP spid="47" grpId="0" animBg="1"/>
      <p:bldP spid="48" grpId="0" animBg="1"/>
      <p:bldP spid="49" grpId="0" animBg="1"/>
      <p:bldP spid="5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21069" y="347839"/>
            <a:ext cx="74183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Which shapes have exactly one half shaded?</a:t>
            </a:r>
            <a:endParaRPr lang="en-GB" sz="2800" dirty="0"/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5051" y="5318541"/>
            <a:ext cx="747045" cy="747045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5643438" y="563661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7022579"/>
              </p:ext>
            </p:extLst>
          </p:nvPr>
        </p:nvGraphicFramePr>
        <p:xfrm>
          <a:off x="1577993" y="1566819"/>
          <a:ext cx="1715589" cy="104575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1863">
                  <a:extLst>
                    <a:ext uri="{9D8B030D-6E8A-4147-A177-3AD203B41FA5}">
                      <a16:colId xmlns:a16="http://schemas.microsoft.com/office/drawing/2014/main" val="2036515314"/>
                    </a:ext>
                  </a:extLst>
                </a:gridCol>
                <a:gridCol w="571863">
                  <a:extLst>
                    <a:ext uri="{9D8B030D-6E8A-4147-A177-3AD203B41FA5}">
                      <a16:colId xmlns:a16="http://schemas.microsoft.com/office/drawing/2014/main" val="2360174907"/>
                    </a:ext>
                  </a:extLst>
                </a:gridCol>
                <a:gridCol w="571863">
                  <a:extLst>
                    <a:ext uri="{9D8B030D-6E8A-4147-A177-3AD203B41FA5}">
                      <a16:colId xmlns:a16="http://schemas.microsoft.com/office/drawing/2014/main" val="4150075494"/>
                    </a:ext>
                  </a:extLst>
                </a:gridCol>
              </a:tblGrid>
              <a:tr h="52287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6604352"/>
                  </a:ext>
                </a:extLst>
              </a:tr>
              <a:tr h="52287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7381742"/>
                  </a:ext>
                </a:extLst>
              </a:tr>
            </a:tbl>
          </a:graphicData>
        </a:graphic>
      </p:graphicFrame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1845856"/>
              </p:ext>
            </p:extLst>
          </p:nvPr>
        </p:nvGraphicFramePr>
        <p:xfrm>
          <a:off x="4885508" y="1566819"/>
          <a:ext cx="1715589" cy="104575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1863">
                  <a:extLst>
                    <a:ext uri="{9D8B030D-6E8A-4147-A177-3AD203B41FA5}">
                      <a16:colId xmlns:a16="http://schemas.microsoft.com/office/drawing/2014/main" val="2036515314"/>
                    </a:ext>
                  </a:extLst>
                </a:gridCol>
                <a:gridCol w="571863">
                  <a:extLst>
                    <a:ext uri="{9D8B030D-6E8A-4147-A177-3AD203B41FA5}">
                      <a16:colId xmlns:a16="http://schemas.microsoft.com/office/drawing/2014/main" val="2360174907"/>
                    </a:ext>
                  </a:extLst>
                </a:gridCol>
                <a:gridCol w="571863">
                  <a:extLst>
                    <a:ext uri="{9D8B030D-6E8A-4147-A177-3AD203B41FA5}">
                      <a16:colId xmlns:a16="http://schemas.microsoft.com/office/drawing/2014/main" val="4150075494"/>
                    </a:ext>
                  </a:extLst>
                </a:gridCol>
              </a:tblGrid>
              <a:tr h="52287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6604352"/>
                  </a:ext>
                </a:extLst>
              </a:tr>
              <a:tr h="52287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7381742"/>
                  </a:ext>
                </a:extLst>
              </a:tr>
            </a:tbl>
          </a:graphicData>
        </a:graphic>
      </p:graphicFrame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9428232"/>
              </p:ext>
            </p:extLst>
          </p:nvPr>
        </p:nvGraphicFramePr>
        <p:xfrm>
          <a:off x="1577993" y="3351780"/>
          <a:ext cx="1715589" cy="104575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1863">
                  <a:extLst>
                    <a:ext uri="{9D8B030D-6E8A-4147-A177-3AD203B41FA5}">
                      <a16:colId xmlns:a16="http://schemas.microsoft.com/office/drawing/2014/main" val="2036515314"/>
                    </a:ext>
                  </a:extLst>
                </a:gridCol>
                <a:gridCol w="571863">
                  <a:extLst>
                    <a:ext uri="{9D8B030D-6E8A-4147-A177-3AD203B41FA5}">
                      <a16:colId xmlns:a16="http://schemas.microsoft.com/office/drawing/2014/main" val="2360174907"/>
                    </a:ext>
                  </a:extLst>
                </a:gridCol>
                <a:gridCol w="571863">
                  <a:extLst>
                    <a:ext uri="{9D8B030D-6E8A-4147-A177-3AD203B41FA5}">
                      <a16:colId xmlns:a16="http://schemas.microsoft.com/office/drawing/2014/main" val="4150075494"/>
                    </a:ext>
                  </a:extLst>
                </a:gridCol>
              </a:tblGrid>
              <a:tr h="522877">
                <a:tc gridSpan="2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6604352"/>
                  </a:ext>
                </a:extLst>
              </a:tr>
              <a:tr h="52287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7381742"/>
                  </a:ext>
                </a:extLst>
              </a:tr>
            </a:tbl>
          </a:graphicData>
        </a:graphic>
      </p:graphicFrame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7901687"/>
              </p:ext>
            </p:extLst>
          </p:nvPr>
        </p:nvGraphicFramePr>
        <p:xfrm>
          <a:off x="4885507" y="3351780"/>
          <a:ext cx="1715589" cy="104575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1863">
                  <a:extLst>
                    <a:ext uri="{9D8B030D-6E8A-4147-A177-3AD203B41FA5}">
                      <a16:colId xmlns:a16="http://schemas.microsoft.com/office/drawing/2014/main" val="2036515314"/>
                    </a:ext>
                  </a:extLst>
                </a:gridCol>
                <a:gridCol w="571863">
                  <a:extLst>
                    <a:ext uri="{9D8B030D-6E8A-4147-A177-3AD203B41FA5}">
                      <a16:colId xmlns:a16="http://schemas.microsoft.com/office/drawing/2014/main" val="2360174907"/>
                    </a:ext>
                  </a:extLst>
                </a:gridCol>
                <a:gridCol w="571863">
                  <a:extLst>
                    <a:ext uri="{9D8B030D-6E8A-4147-A177-3AD203B41FA5}">
                      <a16:colId xmlns:a16="http://schemas.microsoft.com/office/drawing/2014/main" val="4150075494"/>
                    </a:ext>
                  </a:extLst>
                </a:gridCol>
              </a:tblGrid>
              <a:tr h="522877">
                <a:tc gridSpan="2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6604352"/>
                  </a:ext>
                </a:extLst>
              </a:tr>
              <a:tr h="52287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7381742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64703" y="3308333"/>
            <a:ext cx="621571" cy="62157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03615" y="1387105"/>
            <a:ext cx="773381" cy="67501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04315" y="1435127"/>
            <a:ext cx="773381" cy="67501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07218" y="3219708"/>
            <a:ext cx="773381" cy="67501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79458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0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95550" y="316855"/>
                <a:ext cx="7625490" cy="59862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Here are 12 flowers.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There are 6 flowers in each pot.   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12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6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accent1">
                      <a:lumMod val="75000"/>
                    </a:scheme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accent1">
                      <a:lumMod val="75000"/>
                    </a:scheme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 smtClean="0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4000" dirty="0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1F4E79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Half of 12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1F4E79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 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1F4E79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6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The flowers are shared equally between 2 pots.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How many flowers will be in each pot? 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5986254"/>
              </a:xfrm>
              <a:prstGeom prst="rect">
                <a:avLst/>
              </a:prstGeom>
              <a:blipFill>
                <a:blip r:embed="rId5"/>
                <a:stretch>
                  <a:fillRect l="-1599" t="-10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9292" y="833408"/>
            <a:ext cx="1140722" cy="130138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0322" y="795409"/>
            <a:ext cx="1140722" cy="130138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221" y="754658"/>
            <a:ext cx="1140722" cy="130138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2673" y="780666"/>
            <a:ext cx="1140722" cy="13013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1643" y="818665"/>
            <a:ext cx="1140722" cy="13013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572" y="739915"/>
            <a:ext cx="1140722" cy="13013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145" y="809834"/>
            <a:ext cx="1140722" cy="13013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838" y="848461"/>
            <a:ext cx="1140722" cy="130138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737" y="773308"/>
            <a:ext cx="1140722" cy="130138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432" y="794188"/>
            <a:ext cx="1140722" cy="13013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3393" y="809833"/>
            <a:ext cx="1140722" cy="130138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1042" y="824576"/>
            <a:ext cx="1140722" cy="1301387"/>
          </a:xfrm>
          <a:prstGeom prst="rect">
            <a:avLst/>
          </a:prstGeom>
        </p:spPr>
      </p:pic>
      <p:sp>
        <p:nvSpPr>
          <p:cNvPr id="15" name="Trapezoid 14"/>
          <p:cNvSpPr/>
          <p:nvPr/>
        </p:nvSpPr>
        <p:spPr>
          <a:xfrm rot="10800000">
            <a:off x="2281028" y="2842750"/>
            <a:ext cx="1383530" cy="1237534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rapezoid 24"/>
          <p:cNvSpPr/>
          <p:nvPr/>
        </p:nvSpPr>
        <p:spPr>
          <a:xfrm rot="10800000">
            <a:off x="4757873" y="2842751"/>
            <a:ext cx="1383530" cy="1237534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6054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96296E-6 L 0.08628 0.16412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06" y="8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11111E-6 L 0.31371 0.16944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77" y="8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48148E-6 L 0.0243 0.18819 " pathEditMode="relative" rAng="0" ptsTypes="AA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5" y="93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1.85185E-6 L 0.25139 0.18796 " pathEditMode="relative" rAng="0" ptsTypes="AA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69" y="93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22222E-6 L -0.03802 0.15393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0" y="7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0.18993 0.14791 " pathEditMode="relative" rAng="0" ptsTypes="AA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97" y="73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96296E-6 L -0.1092 0.18565 " pathEditMode="relative" rAng="0" ptsTypes="AA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69" y="92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7 L 0.12326 0.18681 " pathEditMode="relative" rAng="0" ptsTypes="AA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63" y="9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11111E-6 L -0.19774 0.13634 " pathEditMode="relative" rAng="0" ptsTypes="AA">
                                      <p:cBhvr>
                                        <p:cTn id="3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96" y="68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7037E-7 L 0.0349 0.13426 " pathEditMode="relative" rAng="0" ptsTypes="AA">
                                      <p:cBhvr>
                                        <p:cTn id="4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6" y="6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7037E-6 L -0.27465 0.16898 " pathEditMode="relative" rAng="0" ptsTypes="AA">
                                      <p:cBhvr>
                                        <p:cTn id="4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33" y="8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81481E-6 L -0.15399 0.11875 " pathEditMode="relative" rAng="0" ptsTypes="AA">
                                      <p:cBhvr>
                                        <p:cTn id="5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08" y="5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93010" y="334776"/>
                <a:ext cx="7625490" cy="58785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Here are 14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flowers.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There are </a:t>
                </a:r>
                <a:r>
                  <a:rPr lang="en-GB" sz="28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7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flowers in each pot.   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14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7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accent1">
                      <a:lumMod val="75000"/>
                    </a:scheme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accent1">
                      <a:lumMod val="75000"/>
                    </a:scheme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accent1">
                      <a:lumMod val="75000"/>
                    </a:scheme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40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accent1">
                      <a:lumMod val="75000"/>
                    </a:scheme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1F4E79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Half of 14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1F4E79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  <m:r>
                      <a:rPr kumimoji="0" lang="en-GB" sz="2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1F4E79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7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1F4E79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The flowers are shared equally between 2 pots.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How many flowers will be in each pot? 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3010" y="334776"/>
                <a:ext cx="7625490" cy="5878532"/>
              </a:xfrm>
              <a:prstGeom prst="rect">
                <a:avLst/>
              </a:prstGeom>
              <a:blipFill>
                <a:blip r:embed="rId5"/>
                <a:stretch>
                  <a:fillRect l="-1679" t="-1037" b="-20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2954" y="777491"/>
            <a:ext cx="1140722" cy="130138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2853" y="736740"/>
            <a:ext cx="1140722" cy="130138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3971" y="833408"/>
            <a:ext cx="1140722" cy="130138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5001" y="795409"/>
            <a:ext cx="1140722" cy="130138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4900" y="754658"/>
            <a:ext cx="1140722" cy="130138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7352" y="780666"/>
            <a:ext cx="1140722" cy="13013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6322" y="818665"/>
            <a:ext cx="1140722" cy="13013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7251" y="739915"/>
            <a:ext cx="1140722" cy="13013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824" y="809834"/>
            <a:ext cx="1140722" cy="13013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7517" y="848461"/>
            <a:ext cx="1140722" cy="130138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7416" y="773308"/>
            <a:ext cx="1140722" cy="130138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7111" y="794188"/>
            <a:ext cx="1140722" cy="13013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8072" y="809833"/>
            <a:ext cx="1140722" cy="130138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5721" y="824576"/>
            <a:ext cx="1140722" cy="1301387"/>
          </a:xfrm>
          <a:prstGeom prst="rect">
            <a:avLst/>
          </a:prstGeom>
        </p:spPr>
      </p:pic>
      <p:sp>
        <p:nvSpPr>
          <p:cNvPr id="15" name="Trapezoid 14"/>
          <p:cNvSpPr/>
          <p:nvPr/>
        </p:nvSpPr>
        <p:spPr>
          <a:xfrm rot="10800000">
            <a:off x="2281028" y="2842750"/>
            <a:ext cx="1383530" cy="1237534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rapezoid 24"/>
          <p:cNvSpPr/>
          <p:nvPr/>
        </p:nvSpPr>
        <p:spPr>
          <a:xfrm rot="10800000">
            <a:off x="4757873" y="2842751"/>
            <a:ext cx="1383530" cy="1237534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82558" y="4343881"/>
            <a:ext cx="747045" cy="747045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5685402" y="448657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46916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96296E-6 L 0.08628 0.16412 " pathEditMode="relative" rAng="0" ptsTypes="AA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06" y="8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11111E-6 L 0.31371 0.16944 " pathEditMode="relative" rAng="0" ptsTypes="AA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77" y="8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48148E-6 L 0.02431 0.18819 " pathEditMode="relative" rAng="0" ptsTypes="AA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5" y="93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85185E-6 L 0.25139 0.18796 " pathEditMode="relative" rAng="0" ptsTypes="AA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69" y="93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22222E-6 L -0.03802 0.15393 " pathEditMode="relative" rAng="0" ptsTypes="AA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0" y="7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3.7037E-6 L 0.18993 0.14791 " pathEditMode="relative" rAng="0" ptsTypes="AA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97" y="73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96296E-6 L -0.1092 0.18565 " pathEditMode="relative" rAng="0" ptsTypes="AA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69" y="92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7037E-7 L 0.12326 0.18681 " pathEditMode="relative" rAng="0" ptsTypes="AA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63" y="9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11111E-6 L -0.19774 0.13634 " pathEditMode="relative" rAng="0" ptsTypes="AA">
                                      <p:cBhvr>
                                        <p:cTn id="5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96" y="68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7037E-7 L 0.0349 0.13426 " pathEditMode="relative" rAng="0" ptsTypes="AA">
                                      <p:cBhvr>
                                        <p:cTn id="5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6" y="6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3.7037E-6 L -0.27465 0.16898 " pathEditMode="relative" rAng="0" ptsTypes="AA">
                                      <p:cBhvr>
                                        <p:cTn id="6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33" y="8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4.81481E-6 L -0.15399 0.11875 " pathEditMode="relative" rAng="0" ptsTypes="AA">
                                      <p:cBhvr>
                                        <p:cTn id="6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08" y="5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81481E-6 L -0.46979 0.13195 " pathEditMode="relative" rAng="0" ptsTypes="AA">
                                      <p:cBhvr>
                                        <p:cTn id="6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490" y="6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33333E-6 L -0.19774 0.1007 " pathEditMode="relative" rAng="0" ptsTypes="AA">
                                      <p:cBhvr>
                                        <p:cTn id="7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96" y="5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0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1200" y="2948128"/>
            <a:ext cx="1427798" cy="172232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57747" y="2709790"/>
            <a:ext cx="1442352" cy="176073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3" t="24247" r="50476" b="19282"/>
          <a:stretch/>
        </p:blipFill>
        <p:spPr>
          <a:xfrm>
            <a:off x="2686315" y="1811670"/>
            <a:ext cx="570947" cy="58377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21971" r="8095" b="17214"/>
          <a:stretch/>
        </p:blipFill>
        <p:spPr>
          <a:xfrm>
            <a:off x="3117557" y="1398873"/>
            <a:ext cx="564531" cy="62868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3" t="24247" r="50476" b="19282"/>
          <a:stretch/>
        </p:blipFill>
        <p:spPr>
          <a:xfrm>
            <a:off x="3491491" y="1815317"/>
            <a:ext cx="570947" cy="58377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21971" r="8095" b="17214"/>
          <a:stretch/>
        </p:blipFill>
        <p:spPr>
          <a:xfrm>
            <a:off x="4062438" y="2027556"/>
            <a:ext cx="564531" cy="62868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3" t="24247" r="50476" b="19282"/>
          <a:stretch/>
        </p:blipFill>
        <p:spPr>
          <a:xfrm>
            <a:off x="4011193" y="1519781"/>
            <a:ext cx="570947" cy="58377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21971" r="8095" b="17214"/>
          <a:stretch/>
        </p:blipFill>
        <p:spPr>
          <a:xfrm>
            <a:off x="4442435" y="1106984"/>
            <a:ext cx="564531" cy="62868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3" t="24247" r="50476" b="19282"/>
          <a:stretch/>
        </p:blipFill>
        <p:spPr>
          <a:xfrm>
            <a:off x="4816369" y="1523428"/>
            <a:ext cx="570947" cy="58377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21971" r="8095" b="17214"/>
          <a:stretch/>
        </p:blipFill>
        <p:spPr>
          <a:xfrm>
            <a:off x="5387316" y="1735667"/>
            <a:ext cx="564531" cy="62868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3" t="24247" r="50476" b="19282"/>
          <a:stretch/>
        </p:blipFill>
        <p:spPr>
          <a:xfrm>
            <a:off x="4721492" y="2070637"/>
            <a:ext cx="570947" cy="58377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712558" y="334776"/>
                <a:ext cx="7625490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Here are 10 marbles.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They</a:t>
                </a:r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will each get 5 marbles.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2800" noProof="0" dirty="0" smtClean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1F4E79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Half of 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1F4E79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  <m:r>
                      <a:rPr kumimoji="0" lang="en-GB" sz="2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1F4E79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 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1F4E79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5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1F4E79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Ron and Amir need half each to start their game.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How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many</a:t>
                </a:r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marbles will they each get?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2558" y="334776"/>
                <a:ext cx="7625490" cy="5693866"/>
              </a:xfrm>
              <a:prstGeom prst="rect">
                <a:avLst/>
              </a:prstGeom>
              <a:blipFill>
                <a:blip r:embed="rId8"/>
                <a:stretch>
                  <a:fillRect l="-1679" t="-1071" b="-21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21971" r="8095" b="17214"/>
          <a:stretch/>
        </p:blipFill>
        <p:spPr>
          <a:xfrm>
            <a:off x="5292439" y="2319445"/>
            <a:ext cx="564531" cy="62868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02506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-2.96296E-6 L -0.04167 0.18658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3" y="9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48148E-6 L 0.30972 0.25879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86" y="12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07407E-6 L -0.08281 0.12268 " pathEditMode="relative" rAng="0" ptsTypes="AA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49" y="6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7037E-7 L 0.21597 0.32245 " pathEditMode="relative" rAng="0" ptsTypes="AA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99" y="16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4.81481E-6 L -0.14149 0.19768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083" y="98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59259E-6 L 4.72222E-6 0.25 " pathEditMode="relative" rAng="0" ptsTypes="AA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07407E-6 L -0.11407 0.33564 " pathEditMode="relative" rAng="0" ptsTypes="AA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12" y="16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44444E-6 L 5.55556E-7 0.20787 " pathEditMode="relative" rAng="0" ptsTypes="AA"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0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33333E-6 L -0.17622 0.20394 " pathEditMode="relative" rAng="0" ptsTypes="AA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19" y="10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2.22222E-6 L -0.03073 0.09653 " pathEditMode="relative" rAng="0" ptsTypes="AA">
                                      <p:cBhvr>
                                        <p:cTn id="4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5" y="4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667512" y="316638"/>
            <a:ext cx="762549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They have lost a marble.  Now there are 9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Can Ron and Amir halve 9 marbles?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1200" y="2948128"/>
            <a:ext cx="1427798" cy="172232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57747" y="2709790"/>
            <a:ext cx="1442352" cy="176073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3" t="24247" r="50476" b="19282"/>
          <a:stretch/>
        </p:blipFill>
        <p:spPr>
          <a:xfrm>
            <a:off x="2686315" y="1811670"/>
            <a:ext cx="570947" cy="58377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21971" r="8095" b="17214"/>
          <a:stretch/>
        </p:blipFill>
        <p:spPr>
          <a:xfrm>
            <a:off x="3117557" y="1398873"/>
            <a:ext cx="564531" cy="62868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3" t="24247" r="50476" b="19282"/>
          <a:stretch/>
        </p:blipFill>
        <p:spPr>
          <a:xfrm>
            <a:off x="3491491" y="1815317"/>
            <a:ext cx="570947" cy="58377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21971" r="8095" b="17214"/>
          <a:stretch/>
        </p:blipFill>
        <p:spPr>
          <a:xfrm>
            <a:off x="4062438" y="2027556"/>
            <a:ext cx="564531" cy="62868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3" t="24247" r="50476" b="19282"/>
          <a:stretch/>
        </p:blipFill>
        <p:spPr>
          <a:xfrm>
            <a:off x="4011193" y="1519781"/>
            <a:ext cx="570947" cy="58377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21971" r="8095" b="17214"/>
          <a:stretch/>
        </p:blipFill>
        <p:spPr>
          <a:xfrm>
            <a:off x="4442435" y="1106984"/>
            <a:ext cx="564531" cy="62868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3" t="24247" r="70122" b="15126"/>
          <a:stretch/>
        </p:blipFill>
        <p:spPr>
          <a:xfrm>
            <a:off x="4833301" y="1514854"/>
            <a:ext cx="306275" cy="62674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21971" r="8095" b="17214"/>
          <a:stretch/>
        </p:blipFill>
        <p:spPr>
          <a:xfrm>
            <a:off x="5387316" y="1735667"/>
            <a:ext cx="564531" cy="62868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3" t="24247" r="50476" b="19282"/>
          <a:stretch/>
        </p:blipFill>
        <p:spPr>
          <a:xfrm>
            <a:off x="4721492" y="2070637"/>
            <a:ext cx="570947" cy="58377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61" t="24248" r="50476" b="17032"/>
          <a:stretch/>
        </p:blipFill>
        <p:spPr>
          <a:xfrm>
            <a:off x="5139576" y="1521218"/>
            <a:ext cx="272977" cy="60702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52518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-2.96296E-6 L -0.04167 0.18658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3" y="9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48148E-6 L 0.30972 0.25879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86" y="12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07407E-6 L -0.08281 0.12268 " pathEditMode="relative" rAng="0" ptsTypes="AA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49" y="6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7037E-7 L 0.21597 0.32245 " pathEditMode="relative" rAng="0" ptsTypes="AA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99" y="16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4.81481E-6 L -0.14149 0.19768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083" y="98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59259E-6 L 4.72222E-6 0.25 " pathEditMode="relative" rAng="0" ptsTypes="AA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07407E-6 L -0.11407 0.33564 " pathEditMode="relative" rAng="0" ptsTypes="AA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12" y="16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44444E-6 L 5.55556E-7 0.20787 " pathEditMode="relative" rAng="0" ptsTypes="AA"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0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81481E-6 L -0.14757 0.18425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78" y="9213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22222E-6 L 0.03542 0.19306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71" y="96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777692" y="359387"/>
                <a:ext cx="7034430" cy="6683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Jack is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using this array to help him find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GB" sz="24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kumimoji="0" lang="en-GB" sz="24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kumimoji="0" lang="en-GB" sz="24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</a:rPr>
                          <m:t>2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of 12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7692" y="359387"/>
                <a:ext cx="7034430" cy="668388"/>
              </a:xfrm>
              <a:prstGeom prst="rect">
                <a:avLst/>
              </a:prstGeom>
              <a:blipFill>
                <a:blip r:embed="rId6"/>
                <a:stretch>
                  <a:fillRect l="-1820" b="-1545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Oval 6"/>
          <p:cNvSpPr/>
          <p:nvPr/>
        </p:nvSpPr>
        <p:spPr>
          <a:xfrm>
            <a:off x="4946068" y="2715493"/>
            <a:ext cx="443346" cy="443346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4946068" y="3505200"/>
            <a:ext cx="443346" cy="443346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5735775" y="2715493"/>
            <a:ext cx="443346" cy="443346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5735775" y="3505200"/>
            <a:ext cx="443346" cy="443346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1634840" y="2715493"/>
            <a:ext cx="443346" cy="443346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1634840" y="3505200"/>
            <a:ext cx="443346" cy="443346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2424547" y="2715493"/>
            <a:ext cx="443346" cy="443346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2424547" y="3505200"/>
            <a:ext cx="443346" cy="443346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3283527" y="2715493"/>
            <a:ext cx="443346" cy="443346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3283527" y="3505200"/>
            <a:ext cx="443346" cy="443346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4073234" y="2715493"/>
            <a:ext cx="443346" cy="443346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4073234" y="3505200"/>
            <a:ext cx="443346" cy="443346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Connector 18"/>
          <p:cNvCxnSpPr/>
          <p:nvPr/>
        </p:nvCxnSpPr>
        <p:spPr>
          <a:xfrm>
            <a:off x="1219193" y="3340100"/>
            <a:ext cx="5527964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3898900" y="2336800"/>
            <a:ext cx="0" cy="1905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9633" y="934705"/>
            <a:ext cx="1448553" cy="175433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36247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9538" y="4418949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32382" y="456163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91229" y="356701"/>
            <a:ext cx="7274983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Ron bought some sweets.</a:t>
            </a:r>
          </a:p>
          <a:p>
            <a:r>
              <a:rPr lang="en-GB" sz="2800" dirty="0" smtClean="0"/>
              <a:t>He has eaten half of them.</a:t>
            </a:r>
          </a:p>
          <a:p>
            <a:r>
              <a:rPr lang="en-GB" sz="2800" dirty="0" smtClean="0"/>
              <a:t>Here are the sweets he has left.</a:t>
            </a:r>
            <a:endParaRPr lang="en-GB" sz="2800" dirty="0"/>
          </a:p>
          <a:p>
            <a:r>
              <a:rPr lang="en-GB" sz="2800" dirty="0"/>
              <a:t>                               </a:t>
            </a:r>
            <a:r>
              <a:rPr lang="en-GB" sz="2800" dirty="0" smtClean="0"/>
              <a:t>        </a:t>
            </a:r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 smtClean="0"/>
          </a:p>
          <a:p>
            <a:r>
              <a:rPr lang="en-GB" sz="2800" dirty="0" smtClean="0"/>
              <a:t>How </a:t>
            </a:r>
            <a:r>
              <a:rPr lang="en-GB" sz="2800" dirty="0"/>
              <a:t>many </a:t>
            </a:r>
            <a:r>
              <a:rPr lang="en-GB" sz="2800" dirty="0" smtClean="0"/>
              <a:t>sweets did Ron have to begin with? </a:t>
            </a:r>
            <a:endParaRPr lang="en-GB" sz="2800" dirty="0"/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/>
          </p:nvPr>
        </p:nvGraphicFramePr>
        <p:xfrm>
          <a:off x="1834411" y="2903433"/>
          <a:ext cx="2341063" cy="86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41063">
                  <a:extLst>
                    <a:ext uri="{9D8B030D-6E8A-4147-A177-3AD203B41FA5}">
                      <a16:colId xmlns:a16="http://schemas.microsoft.com/office/drawing/2014/main" val="2686110945"/>
                    </a:ext>
                  </a:extLst>
                </a:gridCol>
              </a:tblGrid>
              <a:tr h="86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20908155"/>
                  </a:ext>
                </a:extLst>
              </a:tr>
            </a:tbl>
          </a:graphicData>
        </a:graphic>
      </p:graphicFrame>
      <p:sp>
        <p:nvSpPr>
          <p:cNvPr id="27" name="Right Brace 26"/>
          <p:cNvSpPr/>
          <p:nvPr/>
        </p:nvSpPr>
        <p:spPr>
          <a:xfrm rot="16200000">
            <a:off x="3932234" y="266119"/>
            <a:ext cx="485418" cy="4681064"/>
          </a:xfrm>
          <a:prstGeom prst="rightBrace">
            <a:avLst>
              <a:gd name="adj1" fmla="val 50507"/>
              <a:gd name="adj2" fmla="val 49237"/>
            </a:avLst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8" name="Table 27"/>
          <p:cNvGraphicFramePr>
            <a:graphicFrameLocks noGrp="1"/>
          </p:cNvGraphicFramePr>
          <p:nvPr>
            <p:extLst/>
          </p:nvPr>
        </p:nvGraphicFramePr>
        <p:xfrm>
          <a:off x="4175475" y="2903433"/>
          <a:ext cx="2340000" cy="86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40000">
                  <a:extLst>
                    <a:ext uri="{9D8B030D-6E8A-4147-A177-3AD203B41FA5}">
                      <a16:colId xmlns:a16="http://schemas.microsoft.com/office/drawing/2014/main" val="2686110945"/>
                    </a:ext>
                  </a:extLst>
                </a:gridCol>
              </a:tblGrid>
              <a:tr h="86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20908155"/>
                  </a:ext>
                </a:extLst>
              </a:tr>
            </a:tbl>
          </a:graphicData>
        </a:graphic>
      </p:graphicFrame>
      <p:pic>
        <p:nvPicPr>
          <p:cNvPr id="29" name="Pictur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2239" y="910032"/>
            <a:ext cx="830802" cy="95043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3801" y="241555"/>
            <a:ext cx="775723" cy="109602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43677">
            <a:off x="5633769" y="508236"/>
            <a:ext cx="830802" cy="1173842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43677">
            <a:off x="6184257" y="320806"/>
            <a:ext cx="775723" cy="1096022"/>
          </a:xfrm>
          <a:prstGeom prst="rect">
            <a:avLst/>
          </a:prstGeom>
        </p:spPr>
      </p:pic>
      <p:grpSp>
        <p:nvGrpSpPr>
          <p:cNvPr id="44" name="Group 43"/>
          <p:cNvGrpSpPr/>
          <p:nvPr/>
        </p:nvGrpSpPr>
        <p:grpSpPr>
          <a:xfrm>
            <a:off x="3009289" y="4503318"/>
            <a:ext cx="3249219" cy="764312"/>
            <a:chOff x="3009289" y="4503318"/>
            <a:chExt cx="3249219" cy="76431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3" name="TextBox 32"/>
                <p:cNvSpPr txBox="1"/>
                <p:nvPr/>
              </p:nvSpPr>
              <p:spPr>
                <a:xfrm>
                  <a:off x="3009289" y="4503318"/>
                  <a:ext cx="3249219" cy="76431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2</m:t>
                          </m:r>
                        </m:den>
                      </m:f>
                    </m:oMath>
                  </a14:m>
                  <a:r>
                    <a:rPr lang="en-GB" sz="3200" dirty="0"/>
                    <a:t> </a:t>
                  </a:r>
                  <a:r>
                    <a:rPr lang="en-GB" sz="3200" dirty="0" smtClean="0"/>
                    <a:t>of        </a:t>
                  </a:r>
                  <a14:m>
                    <m:oMath xmlns:m="http://schemas.openxmlformats.org/officeDocument/2006/math">
                      <m:r>
                        <a:rPr lang="en-GB" sz="320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3200" dirty="0"/>
                    <a:t> 4</a:t>
                  </a:r>
                </a:p>
              </p:txBody>
            </p:sp>
          </mc:Choice>
          <mc:Fallback xmlns="">
            <p:sp>
              <p:nvSpPr>
                <p:cNvPr id="33" name="TextBox 3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09289" y="4503318"/>
                  <a:ext cx="3249219" cy="764312"/>
                </a:xfrm>
                <a:prstGeom prst="rect">
                  <a:avLst/>
                </a:prstGeom>
                <a:blipFill>
                  <a:blip r:embed="rId8"/>
                  <a:stretch>
                    <a:fillRect b="-1680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4" name="Rounded Rectangle 33"/>
            <p:cNvSpPr/>
            <p:nvPr/>
          </p:nvSpPr>
          <p:spPr>
            <a:xfrm>
              <a:off x="3824954" y="4512722"/>
              <a:ext cx="484909" cy="746318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solidFill>
                  <a:srgbClr val="1F4E79"/>
                </a:solidFill>
              </a:endParaRPr>
            </a:p>
          </p:txBody>
        </p:sp>
      </p:grpSp>
      <p:pic>
        <p:nvPicPr>
          <p:cNvPr id="35" name="Picture 3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4403" y="199487"/>
            <a:ext cx="1410138" cy="172141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961285" y="1773077"/>
            <a:ext cx="351378" cy="523220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 lvl="0"/>
            <a:r>
              <a:rPr lang="en-GB" sz="2800" dirty="0">
                <a:solidFill>
                  <a:prstClr val="black"/>
                </a:solidFill>
              </a:rPr>
              <a:t>?</a:t>
            </a: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41534">
            <a:off x="3209125" y="2835990"/>
            <a:ext cx="830802" cy="95043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41534">
            <a:off x="1759893" y="2752174"/>
            <a:ext cx="775723" cy="1096022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85211">
            <a:off x="2742588" y="2724285"/>
            <a:ext cx="830802" cy="1173842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85211">
            <a:off x="2259660" y="2790775"/>
            <a:ext cx="775723" cy="1096022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41534">
            <a:off x="5559284" y="2844823"/>
            <a:ext cx="830802" cy="950431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41534">
            <a:off x="4110052" y="2761007"/>
            <a:ext cx="775723" cy="109602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85211">
            <a:off x="5092747" y="2733118"/>
            <a:ext cx="830802" cy="1173842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85211">
            <a:off x="4609819" y="2799608"/>
            <a:ext cx="775723" cy="1096022"/>
          </a:xfrm>
          <a:prstGeom prst="rect">
            <a:avLst/>
          </a:prstGeom>
        </p:spPr>
      </p:pic>
      <p:sp>
        <p:nvSpPr>
          <p:cNvPr id="45" name="Rectangle 44"/>
          <p:cNvSpPr/>
          <p:nvPr/>
        </p:nvSpPr>
        <p:spPr>
          <a:xfrm>
            <a:off x="3860513" y="4593086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srgbClr val="1F4E79"/>
                </a:solidFill>
              </a:rPr>
              <a:t>8</a:t>
            </a:r>
            <a:endParaRPr lang="en-GB" sz="1600" dirty="0">
              <a:solidFill>
                <a:srgbClr val="1F4E79"/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3961285" y="1674189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srgbClr val="1F4E79"/>
                </a:solidFill>
              </a:rPr>
              <a:t>8</a:t>
            </a:r>
            <a:endParaRPr lang="en-GB" sz="1600" dirty="0">
              <a:solidFill>
                <a:srgbClr val="1F4E79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25643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7" grpId="0" animBg="1"/>
      <p:bldP spid="2" grpId="0"/>
      <p:bldP spid="2" grpId="1"/>
      <p:bldP spid="45" grpId="0"/>
      <p:bldP spid="4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70230" y="614330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73074" y="75701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91229" y="356701"/>
            <a:ext cx="727498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                                       </a:t>
            </a:r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 smtClean="0"/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/>
          </p:nvPr>
        </p:nvGraphicFramePr>
        <p:xfrm>
          <a:off x="1834411" y="2903433"/>
          <a:ext cx="2341063" cy="86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41063">
                  <a:extLst>
                    <a:ext uri="{9D8B030D-6E8A-4147-A177-3AD203B41FA5}">
                      <a16:colId xmlns:a16="http://schemas.microsoft.com/office/drawing/2014/main" val="2686110945"/>
                    </a:ext>
                  </a:extLst>
                </a:gridCol>
              </a:tblGrid>
              <a:tr h="86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20908155"/>
                  </a:ext>
                </a:extLst>
              </a:tr>
            </a:tbl>
          </a:graphicData>
        </a:graphic>
      </p:graphicFrame>
      <p:sp>
        <p:nvSpPr>
          <p:cNvPr id="27" name="Right Brace 26"/>
          <p:cNvSpPr/>
          <p:nvPr/>
        </p:nvSpPr>
        <p:spPr>
          <a:xfrm rot="16200000">
            <a:off x="3932234" y="266119"/>
            <a:ext cx="485418" cy="4681064"/>
          </a:xfrm>
          <a:prstGeom prst="rightBrace">
            <a:avLst>
              <a:gd name="adj1" fmla="val 50507"/>
              <a:gd name="adj2" fmla="val 49237"/>
            </a:avLst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8" name="Table 27"/>
          <p:cNvGraphicFramePr>
            <a:graphicFrameLocks noGrp="1"/>
          </p:cNvGraphicFramePr>
          <p:nvPr>
            <p:extLst/>
          </p:nvPr>
        </p:nvGraphicFramePr>
        <p:xfrm>
          <a:off x="4175475" y="2903433"/>
          <a:ext cx="2340000" cy="86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40000">
                  <a:extLst>
                    <a:ext uri="{9D8B030D-6E8A-4147-A177-3AD203B41FA5}">
                      <a16:colId xmlns:a16="http://schemas.microsoft.com/office/drawing/2014/main" val="2686110945"/>
                    </a:ext>
                  </a:extLst>
                </a:gridCol>
              </a:tblGrid>
              <a:tr h="86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20908155"/>
                  </a:ext>
                </a:extLst>
              </a:tr>
            </a:tbl>
          </a:graphicData>
        </a:graphic>
      </p:graphicFrame>
      <p:grpSp>
        <p:nvGrpSpPr>
          <p:cNvPr id="44" name="Group 43"/>
          <p:cNvGrpSpPr/>
          <p:nvPr/>
        </p:nvGrpSpPr>
        <p:grpSpPr>
          <a:xfrm>
            <a:off x="887755" y="499893"/>
            <a:ext cx="3249219" cy="860428"/>
            <a:chOff x="3009289" y="4503318"/>
            <a:chExt cx="3249219" cy="8604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3" name="TextBox 32"/>
                <p:cNvSpPr txBox="1"/>
                <p:nvPr/>
              </p:nvSpPr>
              <p:spPr>
                <a:xfrm>
                  <a:off x="3009289" y="4503318"/>
                  <a:ext cx="3249219" cy="86042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f>
                        <m:fPr>
                          <m:ctrlPr>
                            <a:rPr lang="en-GB" sz="32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32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3200" b="0" i="0" smtClean="0"/>
                            <m:t>2</m:t>
                          </m:r>
                        </m:den>
                      </m:f>
                    </m:oMath>
                  </a14:m>
                  <a:r>
                    <a:rPr lang="en-GB" sz="3600" dirty="0"/>
                    <a:t> </a:t>
                  </a:r>
                  <a:r>
                    <a:rPr lang="en-GB" sz="3600" dirty="0" smtClean="0"/>
                    <a:t>of         </a:t>
                  </a:r>
                  <a14:m>
                    <m:oMath xmlns:m="http://schemas.openxmlformats.org/officeDocument/2006/math">
                      <m:r>
                        <a:rPr lang="en-GB" sz="360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3600" dirty="0"/>
                    <a:t> </a:t>
                  </a:r>
                  <a:r>
                    <a:rPr lang="en-GB" sz="3600" dirty="0" smtClean="0"/>
                    <a:t>20</a:t>
                  </a:r>
                  <a:endParaRPr lang="en-GB" sz="3600" dirty="0"/>
                </a:p>
              </p:txBody>
            </p:sp>
          </mc:Choice>
          <mc:Fallback xmlns="">
            <p:sp>
              <p:nvSpPr>
                <p:cNvPr id="33" name="TextBox 3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09289" y="4503318"/>
                  <a:ext cx="3249219" cy="860428"/>
                </a:xfrm>
                <a:prstGeom prst="rect">
                  <a:avLst/>
                </a:prstGeom>
                <a:blipFill>
                  <a:blip r:embed="rId6"/>
                  <a:stretch>
                    <a:fillRect b="-16312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4" name="Rounded Rectangle 33"/>
            <p:cNvSpPr/>
            <p:nvPr/>
          </p:nvSpPr>
          <p:spPr>
            <a:xfrm>
              <a:off x="3955945" y="4512722"/>
              <a:ext cx="654367" cy="746318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rgbClr val="1F4E79"/>
                </a:solidFill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3961285" y="1773077"/>
            <a:ext cx="351378" cy="523220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 lvl="0"/>
            <a:r>
              <a:rPr lang="en-GB" sz="2800" dirty="0">
                <a:solidFill>
                  <a:prstClr val="black"/>
                </a:solidFill>
              </a:rPr>
              <a:t>?</a:t>
            </a:r>
          </a:p>
        </p:txBody>
      </p:sp>
      <p:sp>
        <p:nvSpPr>
          <p:cNvPr id="45" name="Rectangle 44"/>
          <p:cNvSpPr/>
          <p:nvPr/>
        </p:nvSpPr>
        <p:spPr>
          <a:xfrm>
            <a:off x="1808285" y="572353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600" dirty="0">
                <a:solidFill>
                  <a:srgbClr val="1F4E79"/>
                </a:solidFill>
              </a:rPr>
              <a:t>4</a:t>
            </a:r>
            <a:r>
              <a:rPr lang="en-GB" sz="3600" dirty="0" smtClean="0">
                <a:solidFill>
                  <a:srgbClr val="1F4E79"/>
                </a:solidFill>
              </a:rPr>
              <a:t>0</a:t>
            </a:r>
            <a:endParaRPr lang="en-GB" dirty="0">
              <a:solidFill>
                <a:srgbClr val="1F4E79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704218" y="3029509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dirty="0" smtClean="0">
                <a:solidFill>
                  <a:prstClr val="black"/>
                </a:solidFill>
              </a:rPr>
              <a:t>20</a:t>
            </a:r>
            <a:endParaRPr lang="en-GB" sz="3200" dirty="0">
              <a:solidFill>
                <a:prstClr val="black"/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5045281" y="3033439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dirty="0" smtClean="0">
                <a:solidFill>
                  <a:prstClr val="black"/>
                </a:solidFill>
              </a:rPr>
              <a:t>20</a:t>
            </a:r>
            <a:endParaRPr lang="en-GB" sz="3200" dirty="0">
              <a:solidFill>
                <a:prstClr val="black"/>
              </a:solidFill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3828821" y="1704261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dirty="0" smtClean="0">
                <a:solidFill>
                  <a:prstClr val="black"/>
                </a:solidFill>
              </a:rPr>
              <a:t>40</a:t>
            </a:r>
            <a:endParaRPr lang="en-GB" sz="3200" dirty="0">
              <a:solidFill>
                <a:prstClr val="black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45594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7" grpId="0" animBg="1"/>
      <p:bldP spid="2" grpId="0"/>
      <p:bldP spid="2" grpId="1"/>
      <p:bldP spid="45" grpId="0"/>
      <p:bldP spid="6" grpId="0"/>
      <p:bldP spid="46" grpId="0"/>
      <p:bldP spid="4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1|5.2|10.8|1.5|4.2|3|6.6|1.1|3.9|3.1|3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8|0.6|8.9|1.7|5.5|13.3|3|2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|4.9|2.5|11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5|15.5|6.6|2.1|2.1|2.8|7.6|11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0.8|5.1|7.1|8.9|4.1|0.6|11.5|3.3|2.2|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1|4.3|3.8|12.2|4.2|7.6|3.8|19.3|8.3|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4|1|0.8|0.8|0.8|0.8|0.9|0.9|0.9|0.9|0.7|0.9|1.8|3.1|5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8|1.6|4.8|0.6|0.7|0.7|0.6|0.7|0.7|0.7|0.7|0.5|0.6|0.6|0.5|0.7|2.9|2.8|3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5|1.5|1.6|1.3|1.3|1.2|1|1.1|1.2|1.4|2.2|3.9|3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1|1.2|0.7|0.7|0.7|0.7|0.8|0.8|7.9|11.9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|15.2|2.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|3.6|9|5.8|4.6|7.7|9.5|12.9|8.1|0.6|2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|7.8|10.6|4.9|4.9|8.1|5.1|0.7|2.9"/>
</p:tagLst>
</file>

<file path=ppt/theme/theme1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http://purl.org/dc/elements/1.1/"/>
    <ds:schemaRef ds:uri="933c73ff-1f47-478d-836a-52d41c4c8390"/>
    <ds:schemaRef ds:uri="b7193443-4924-4c98-83f1-322a08f1315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BD16970-8CF4-4256-9D1D-7AFEF492384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11300</TotalTime>
  <Words>326</Words>
  <Application>Microsoft Office PowerPoint</Application>
  <PresentationFormat>On-screen Show (4:3)</PresentationFormat>
  <Paragraphs>130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16</vt:i4>
      </vt:variant>
    </vt:vector>
  </HeadingPairs>
  <TitlesOfParts>
    <vt:vector size="26" baseType="lpstr">
      <vt:lpstr>Arial</vt:lpstr>
      <vt:lpstr>Calibri</vt:lpstr>
      <vt:lpstr>Cambria Math</vt:lpstr>
      <vt:lpstr>Comic Sans MS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George</cp:lastModifiedBy>
  <cp:revision>229</cp:revision>
  <dcterms:created xsi:type="dcterms:W3CDTF">2019-07-05T11:02:13Z</dcterms:created>
  <dcterms:modified xsi:type="dcterms:W3CDTF">2021-05-15T20:13:47Z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