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sldIdLst>
    <p:sldId id="258" r:id="rId2"/>
    <p:sldId id="267" r:id="rId3"/>
    <p:sldId id="271" r:id="rId4"/>
    <p:sldId id="269" r:id="rId5"/>
    <p:sldId id="272" r:id="rId6"/>
    <p:sldId id="273"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481" autoAdjust="0"/>
    <p:restoredTop sz="94660"/>
  </p:normalViewPr>
  <p:slideViewPr>
    <p:cSldViewPr snapToGrid="0">
      <p:cViewPr varScale="1">
        <p:scale>
          <a:sx n="81" d="100"/>
          <a:sy n="81" d="100"/>
        </p:scale>
        <p:origin x="114"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rgbClr val="262626"/>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6B938DD4-FD72-4AE7-8B91-B4A4F8005DA5}" type="datetimeFigureOut">
              <a:rPr lang="en-GB" smtClean="0"/>
              <a:t>22/09/2021</a:t>
            </a:fld>
            <a:endParaRPr lang="en-GB"/>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GB"/>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184143F7-0DDE-46B9-A09C-106E16D66E76}" type="slidenum">
              <a:rPr lang="en-GB" smtClean="0"/>
              <a:t>‹#›</a:t>
            </a:fld>
            <a:endParaRPr lang="en-GB"/>
          </a:p>
        </p:txBody>
      </p:sp>
    </p:spTree>
    <p:extLst>
      <p:ext uri="{BB962C8B-B14F-4D97-AF65-F5344CB8AC3E}">
        <p14:creationId xmlns:p14="http://schemas.microsoft.com/office/powerpoint/2010/main" val="292361387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9/22/2021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84143F7-0DDE-46B9-A09C-106E16D66E76}" type="slidenum">
              <a:rPr lang="en-GB" smtClean="0"/>
              <a:t>‹#›</a:t>
            </a:fld>
            <a:endParaRPr lang="en-GB"/>
          </a:p>
        </p:txBody>
      </p:sp>
    </p:spTree>
    <p:extLst>
      <p:ext uri="{BB962C8B-B14F-4D97-AF65-F5344CB8AC3E}">
        <p14:creationId xmlns:p14="http://schemas.microsoft.com/office/powerpoint/2010/main" val="148711205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6DFF08F-DC6B-4601-B491-B0F83F6DD2DA}" type="datetimeFigureOut">
              <a:rPr lang="en-US" smtClean="0"/>
              <a:pPr/>
              <a:t>9/22/2021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84143F7-0DDE-46B9-A09C-106E16D66E76}" type="slidenum">
              <a:rPr lang="en-GB" smtClean="0"/>
              <a:t>‹#›</a:t>
            </a:fld>
            <a:endParaRPr lang="en-GB"/>
          </a:p>
        </p:txBody>
      </p:sp>
    </p:spTree>
    <p:extLst>
      <p:ext uri="{BB962C8B-B14F-4D97-AF65-F5344CB8AC3E}">
        <p14:creationId xmlns:p14="http://schemas.microsoft.com/office/powerpoint/2010/main" val="78826289"/>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6DFF08F-DC6B-4601-B491-B0F83F6DD2DA}" type="datetimeFigureOut">
              <a:rPr lang="en-US" smtClean="0"/>
              <a:t>9/22/2021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84143F7-0DDE-46B9-A09C-106E16D66E76}" type="slidenum">
              <a:rPr lang="en-GB" smtClean="0"/>
              <a:t>‹#›</a:t>
            </a:fld>
            <a:endParaRPr lang="en-GB"/>
          </a:p>
        </p:txBody>
      </p:sp>
    </p:spTree>
    <p:extLst>
      <p:ext uri="{BB962C8B-B14F-4D97-AF65-F5344CB8AC3E}">
        <p14:creationId xmlns:p14="http://schemas.microsoft.com/office/powerpoint/2010/main" val="3717185061"/>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6DFF08F-DC6B-4601-B491-B0F83F6DD2DA}" type="datetimeFigureOut">
              <a:rPr lang="en-US" smtClean="0"/>
              <a:t>9/22/2021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184143F7-0DDE-46B9-A09C-106E16D66E76}" type="slidenum">
              <a:rPr lang="en-GB" smtClean="0"/>
              <a:t>‹#›</a:t>
            </a:fld>
            <a:endParaRPr lang="en-GB"/>
          </a:p>
        </p:txBody>
      </p:sp>
    </p:spTree>
    <p:extLst>
      <p:ext uri="{BB962C8B-B14F-4D97-AF65-F5344CB8AC3E}">
        <p14:creationId xmlns:p14="http://schemas.microsoft.com/office/powerpoint/2010/main" val="2861531563"/>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6DFF08F-DC6B-4601-B491-B0F83F6DD2DA}" type="datetimeFigureOut">
              <a:rPr lang="en-US" smtClean="0"/>
              <a:t>9/22/2021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184143F7-0DDE-46B9-A09C-106E16D66E76}" type="slidenum">
              <a:rPr lang="en-GB" smtClean="0"/>
              <a:t>‹#›</a:t>
            </a:fld>
            <a:endParaRPr lang="en-GB"/>
          </a:p>
        </p:txBody>
      </p:sp>
    </p:spTree>
    <p:extLst>
      <p:ext uri="{BB962C8B-B14F-4D97-AF65-F5344CB8AC3E}">
        <p14:creationId xmlns:p14="http://schemas.microsoft.com/office/powerpoint/2010/main" val="1349161512"/>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DFF08F-DC6B-4601-B491-B0F83F6DD2DA}" type="datetimeFigureOut">
              <a:rPr lang="en-US" smtClean="0"/>
              <a:t>9/22/2021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184143F7-0DDE-46B9-A09C-106E16D66E76}" type="slidenum">
              <a:rPr lang="en-GB" smtClean="0"/>
              <a:t>‹#›</a:t>
            </a:fld>
            <a:endParaRPr lang="en-GB"/>
          </a:p>
        </p:txBody>
      </p:sp>
    </p:spTree>
    <p:extLst>
      <p:ext uri="{BB962C8B-B14F-4D97-AF65-F5344CB8AC3E}">
        <p14:creationId xmlns:p14="http://schemas.microsoft.com/office/powerpoint/2010/main" val="3343630237"/>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smtClean="0"/>
              <a:t>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t>9/22/2021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184143F7-0DDE-46B9-A09C-106E16D66E76}" type="slidenum">
              <a:rPr lang="en-GB" smtClean="0"/>
              <a:t>‹#›</a:t>
            </a:fld>
            <a:endParaRPr lang="en-GB"/>
          </a:p>
        </p:txBody>
      </p:sp>
    </p:spTree>
    <p:extLst>
      <p:ext uri="{BB962C8B-B14F-4D97-AF65-F5344CB8AC3E}">
        <p14:creationId xmlns:p14="http://schemas.microsoft.com/office/powerpoint/2010/main" val="1620592780"/>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0"/>
            <a:ext cx="12192000" cy="5330952"/>
          </a:xfrm>
          <a:solidFill>
            <a:schemeClr val="accent1">
              <a:lumMod val="20000"/>
              <a:lumOff val="80000"/>
            </a:schemeClr>
          </a:solid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96DFF08F-DC6B-4601-B491-B0F83F6DD2DA}" type="datetimeFigureOut">
              <a:rPr lang="en-US" smtClean="0"/>
              <a:t>9/22/2021</a:t>
            </a:fld>
            <a:endParaRPr lang="en-US" dirty="0"/>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en-US" dirty="0"/>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184143F7-0DDE-46B9-A09C-106E16D66E76}" type="slidenum">
              <a:rPr lang="en-GB" smtClean="0"/>
              <a:t>‹#›</a:t>
            </a:fld>
            <a:endParaRPr lang="en-GB"/>
          </a:p>
        </p:txBody>
      </p:sp>
    </p:spTree>
    <p:extLst>
      <p:ext uri="{BB962C8B-B14F-4D97-AF65-F5344CB8AC3E}">
        <p14:creationId xmlns:p14="http://schemas.microsoft.com/office/powerpoint/2010/main" val="198836456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9/22/2021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84143F7-0DDE-46B9-A09C-106E16D66E76}" type="slidenum">
              <a:rPr lang="en-GB" smtClean="0"/>
              <a:t>‹#›</a:t>
            </a:fld>
            <a:endParaRPr lang="en-GB"/>
          </a:p>
        </p:txBody>
      </p:sp>
    </p:spTree>
    <p:extLst>
      <p:ext uri="{BB962C8B-B14F-4D97-AF65-F5344CB8AC3E}">
        <p14:creationId xmlns:p14="http://schemas.microsoft.com/office/powerpoint/2010/main" val="1464315299"/>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9/22/2021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84143F7-0DDE-46B9-A09C-106E16D66E76}" type="slidenum">
              <a:rPr lang="en-GB" smtClean="0"/>
              <a:t>‹#›</a:t>
            </a:fld>
            <a:endParaRPr lang="en-GB"/>
          </a:p>
        </p:txBody>
      </p:sp>
    </p:spTree>
    <p:extLst>
      <p:ext uri="{BB962C8B-B14F-4D97-AF65-F5344CB8AC3E}">
        <p14:creationId xmlns:p14="http://schemas.microsoft.com/office/powerpoint/2010/main" val="205979619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96DFF08F-DC6B-4601-B491-B0F83F6DD2DA}" type="datetimeFigureOut">
              <a:rPr lang="en-US" smtClean="0"/>
              <a:pPr/>
              <a:t>9/22/2021</a:t>
            </a:fld>
            <a:endParaRPr lang="en-US" dirty="0"/>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en-US" dirty="0"/>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184143F7-0DDE-46B9-A09C-106E16D66E76}" type="slidenum">
              <a:rPr lang="en-GB" smtClean="0"/>
              <a:t>‹#›</a:t>
            </a:fld>
            <a:endParaRPr lang="en-GB"/>
          </a:p>
        </p:txBody>
      </p:sp>
    </p:spTree>
    <p:extLst>
      <p:ext uri="{BB962C8B-B14F-4D97-AF65-F5344CB8AC3E}">
        <p14:creationId xmlns:p14="http://schemas.microsoft.com/office/powerpoint/2010/main" val="3519500472"/>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ransition>
    <p:fade thruBlk="1"/>
  </p:transition>
  <p:timing>
    <p:tnLst>
      <p:par>
        <p:cTn id="1" dur="indefinite" restart="never" nodeType="tmRoot"/>
      </p:par>
    </p:tnLst>
  </p:timing>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159DF-7F4F-4028-8E09-7CA81F0DB977}"/>
              </a:ext>
            </a:extLst>
          </p:cNvPr>
          <p:cNvSpPr>
            <a:spLocks noGrp="1"/>
          </p:cNvSpPr>
          <p:nvPr>
            <p:ph type="ctrTitle"/>
          </p:nvPr>
        </p:nvSpPr>
        <p:spPr>
          <a:xfrm>
            <a:off x="91441" y="-1676400"/>
            <a:ext cx="11861074" cy="3352800"/>
          </a:xfrm>
        </p:spPr>
        <p:txBody>
          <a:bodyPr/>
          <a:lstStyle/>
          <a:p>
            <a:r>
              <a:rPr lang="en-GB" sz="6000" u="sng" dirty="0" smtClean="0">
                <a:latin typeface="HfW cursive" panose="00000500000000000000" pitchFamily="2" charset="0"/>
              </a:rPr>
              <a:t>Monday </a:t>
            </a:r>
            <a:r>
              <a:rPr lang="en-GB" sz="6000" u="sng" dirty="0" smtClean="0">
                <a:latin typeface="HfW cursive" panose="00000500000000000000" pitchFamily="2" charset="0"/>
              </a:rPr>
              <a:t>27th </a:t>
            </a:r>
            <a:r>
              <a:rPr lang="en-GB" sz="6000" u="sng" dirty="0">
                <a:latin typeface="HfW cursive" panose="00000500000000000000" pitchFamily="2" charset="0"/>
              </a:rPr>
              <a:t>September 2021</a:t>
            </a:r>
          </a:p>
        </p:txBody>
      </p:sp>
      <p:sp>
        <p:nvSpPr>
          <p:cNvPr id="5" name="Title 1">
            <a:extLst>
              <a:ext uri="{FF2B5EF4-FFF2-40B4-BE49-F238E27FC236}">
                <a16:creationId xmlns:a16="http://schemas.microsoft.com/office/drawing/2014/main" id="{5C968D99-ABE3-40BC-9867-04CD3D81AFDF}"/>
              </a:ext>
            </a:extLst>
          </p:cNvPr>
          <p:cNvSpPr txBox="1">
            <a:spLocks/>
          </p:cNvSpPr>
          <p:nvPr/>
        </p:nvSpPr>
        <p:spPr>
          <a:xfrm>
            <a:off x="91441" y="2091267"/>
            <a:ext cx="10782300" cy="3352800"/>
          </a:xfrm>
          <a:prstGeom prst="rect">
            <a:avLst/>
          </a:prstGeom>
        </p:spPr>
        <p:txBody>
          <a:bodyPr vert="horz" lIns="91440" tIns="45720" rIns="91440" bIns="45720" rtlCol="0" anchor="b">
            <a:noAutofit/>
          </a:bodyPr>
          <a:lstStyle>
            <a:lvl1pPr algn="l" defTabSz="914400" rtl="0" eaLnBrk="1" latinLnBrk="0" hangingPunct="1">
              <a:lnSpc>
                <a:spcPct val="80000"/>
              </a:lnSpc>
              <a:spcBef>
                <a:spcPct val="0"/>
              </a:spcBef>
              <a:buNone/>
              <a:defRPr sz="8800" kern="1200" spc="-120" baseline="0">
                <a:solidFill>
                  <a:srgbClr val="FFFFFF"/>
                </a:solidFill>
                <a:latin typeface="+mj-lt"/>
                <a:ea typeface="+mj-ea"/>
                <a:cs typeface="+mj-cs"/>
              </a:defRPr>
            </a:lvl1pPr>
          </a:lstStyle>
          <a:p>
            <a:r>
              <a:rPr lang="en-GB" sz="6000" u="sng" dirty="0">
                <a:latin typeface="HfW cursive" panose="00000500000000000000" pitchFamily="2" charset="0"/>
              </a:rPr>
              <a:t>L.O: </a:t>
            </a:r>
            <a:r>
              <a:rPr lang="en-GB" sz="6000" u="sng" dirty="0" smtClean="0">
                <a:latin typeface="HfW cursive" panose="00000500000000000000" pitchFamily="2" charset="0"/>
              </a:rPr>
              <a:t>NFER style questions.</a:t>
            </a:r>
            <a:endParaRPr lang="en-GB" sz="6000" u="sng" dirty="0">
              <a:solidFill>
                <a:srgbClr val="FFFF00"/>
              </a:solidFill>
              <a:latin typeface="HfW cursive" panose="00000500000000000000" pitchFamily="2" charset="0"/>
            </a:endParaRPr>
          </a:p>
          <a:p>
            <a:endParaRPr lang="en-GB" sz="6000" u="sng" dirty="0">
              <a:latin typeface="HfW cursive" panose="00000500000000000000" pitchFamily="2" charset="0"/>
            </a:endParaRPr>
          </a:p>
          <a:p>
            <a:r>
              <a:rPr lang="en-GB" sz="6000" u="sng" dirty="0">
                <a:latin typeface="HfW cursive" panose="00000500000000000000" pitchFamily="2" charset="0"/>
              </a:rPr>
              <a:t>C: </a:t>
            </a:r>
            <a:r>
              <a:rPr lang="en-GB" sz="6000" u="sng" dirty="0" smtClean="0">
                <a:latin typeface="HfW cursive" panose="00000500000000000000" pitchFamily="2" charset="0"/>
              </a:rPr>
              <a:t>Let’s do the Pharaoh!</a:t>
            </a:r>
            <a:endParaRPr lang="en-GB" sz="6000" u="sng" dirty="0">
              <a:latin typeface="HfW cursive" panose="00000500000000000000" pitchFamily="2" charset="0"/>
            </a:endParaRPr>
          </a:p>
        </p:txBody>
      </p:sp>
      <p:pic>
        <p:nvPicPr>
          <p:cNvPr id="6" name="Picture 5"/>
          <p:cNvPicPr/>
          <p:nvPr/>
        </p:nvPicPr>
        <p:blipFill>
          <a:blip r:embed="rId2">
            <a:extLst>
              <a:ext uri="{28A0092B-C50C-407E-A947-70E740481C1C}">
                <a14:useLocalDpi xmlns:a14="http://schemas.microsoft.com/office/drawing/2010/main" val="0"/>
              </a:ext>
            </a:extLst>
          </a:blip>
          <a:stretch>
            <a:fillRect/>
          </a:stretch>
        </p:blipFill>
        <p:spPr>
          <a:xfrm>
            <a:off x="9496697" y="3278777"/>
            <a:ext cx="2429691" cy="3424555"/>
          </a:xfrm>
          <a:prstGeom prst="rect">
            <a:avLst/>
          </a:prstGeom>
        </p:spPr>
      </p:pic>
    </p:spTree>
    <p:extLst>
      <p:ext uri="{BB962C8B-B14F-4D97-AF65-F5344CB8AC3E}">
        <p14:creationId xmlns:p14="http://schemas.microsoft.com/office/powerpoint/2010/main" val="17054135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159DF-7F4F-4028-8E09-7CA81F0DB977}"/>
              </a:ext>
            </a:extLst>
          </p:cNvPr>
          <p:cNvSpPr>
            <a:spLocks noGrp="1"/>
          </p:cNvSpPr>
          <p:nvPr>
            <p:ph type="ctrTitle"/>
          </p:nvPr>
        </p:nvSpPr>
        <p:spPr>
          <a:xfrm>
            <a:off x="431074" y="431074"/>
            <a:ext cx="11155680" cy="1724297"/>
          </a:xfrm>
        </p:spPr>
        <p:txBody>
          <a:bodyPr/>
          <a:lstStyle/>
          <a:p>
            <a:pPr>
              <a:lnSpc>
                <a:spcPct val="100000"/>
              </a:lnSpc>
            </a:pPr>
            <a:r>
              <a:rPr lang="en-GB" sz="4800" dirty="0" smtClean="0">
                <a:latin typeface="HfW cursive" panose="00000500000000000000" pitchFamily="2" charset="0"/>
              </a:rPr>
              <a:t>Let’s play fastest finger on page 74.</a:t>
            </a:r>
            <a:r>
              <a:rPr lang="en-GB" sz="4400" dirty="0">
                <a:latin typeface="Twinkl Cursive Looped" panose="02000000000000000000" pitchFamily="2" charset="0"/>
              </a:rPr>
              <a:t/>
            </a:r>
            <a:br>
              <a:rPr lang="en-GB" sz="4400" dirty="0">
                <a:latin typeface="Twinkl Cursive Looped" panose="02000000000000000000" pitchFamily="2" charset="0"/>
              </a:rPr>
            </a:br>
            <a:endParaRPr lang="en-GB" sz="4400" dirty="0">
              <a:latin typeface="Twinkl Cursive Looped" panose="02000000000000000000" pitchFamily="2" charset="0"/>
            </a:endParaRPr>
          </a:p>
        </p:txBody>
      </p:sp>
      <p:pic>
        <p:nvPicPr>
          <p:cNvPr id="4" name="Picture 3"/>
          <p:cNvPicPr>
            <a:picLocks noChangeAspect="1"/>
          </p:cNvPicPr>
          <p:nvPr/>
        </p:nvPicPr>
        <p:blipFill>
          <a:blip r:embed="rId2"/>
          <a:stretch>
            <a:fillRect/>
          </a:stretch>
        </p:blipFill>
        <p:spPr>
          <a:xfrm>
            <a:off x="2262767" y="2155371"/>
            <a:ext cx="7491045" cy="3566160"/>
          </a:xfrm>
          <a:prstGeom prst="rect">
            <a:avLst/>
          </a:prstGeom>
        </p:spPr>
      </p:pic>
    </p:spTree>
    <p:extLst>
      <p:ext uri="{BB962C8B-B14F-4D97-AF65-F5344CB8AC3E}">
        <p14:creationId xmlns:p14="http://schemas.microsoft.com/office/powerpoint/2010/main" val="38758443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159DF-7F4F-4028-8E09-7CA81F0DB977}"/>
              </a:ext>
            </a:extLst>
          </p:cNvPr>
          <p:cNvSpPr>
            <a:spLocks noGrp="1"/>
          </p:cNvSpPr>
          <p:nvPr>
            <p:ph type="ctrTitle"/>
          </p:nvPr>
        </p:nvSpPr>
        <p:spPr>
          <a:xfrm>
            <a:off x="289757" y="4121331"/>
            <a:ext cx="7576457" cy="1724297"/>
          </a:xfrm>
        </p:spPr>
        <p:txBody>
          <a:bodyPr/>
          <a:lstStyle/>
          <a:p>
            <a:pPr>
              <a:lnSpc>
                <a:spcPct val="100000"/>
              </a:lnSpc>
            </a:pPr>
            <a:r>
              <a:rPr lang="en-GB" sz="4800" dirty="0" smtClean="0">
                <a:latin typeface="HfW cursive" panose="00000500000000000000" pitchFamily="2" charset="0"/>
              </a:rPr>
              <a:t>Let’s read up to page </a:t>
            </a:r>
            <a:r>
              <a:rPr lang="en-GB" sz="4800" dirty="0" smtClean="0">
                <a:latin typeface="HfW cursive" panose="00000500000000000000" pitchFamily="2" charset="0"/>
              </a:rPr>
              <a:t>93 “</a:t>
            </a:r>
            <a:r>
              <a:rPr lang="en-GB" sz="4800" dirty="0" err="1" smtClean="0">
                <a:latin typeface="HfW cursive" panose="00000500000000000000" pitchFamily="2" charset="0"/>
              </a:rPr>
              <a:t>Senny</a:t>
            </a:r>
            <a:r>
              <a:rPr lang="en-GB" sz="4800" dirty="0" smtClean="0">
                <a:latin typeface="HfW cursive" panose="00000500000000000000" pitchFamily="2" charset="0"/>
              </a:rPr>
              <a:t> and that woman”</a:t>
            </a:r>
            <a:r>
              <a:rPr lang="en-GB" sz="4800" dirty="0" smtClean="0">
                <a:latin typeface="HfW cursive" panose="00000500000000000000" pitchFamily="2" charset="0"/>
              </a:rPr>
              <a:t>.</a:t>
            </a:r>
            <a:r>
              <a:rPr lang="en-GB" sz="4800" dirty="0" smtClean="0">
                <a:latin typeface="HfW cursive" panose="00000500000000000000" pitchFamily="2" charset="0"/>
              </a:rPr>
              <a:t/>
            </a:r>
            <a:br>
              <a:rPr lang="en-GB" sz="4800" dirty="0" smtClean="0">
                <a:latin typeface="HfW cursive" panose="00000500000000000000" pitchFamily="2" charset="0"/>
              </a:rPr>
            </a:br>
            <a:r>
              <a:rPr lang="en-GB" sz="4800" dirty="0">
                <a:latin typeface="HfW cursive" panose="00000500000000000000" pitchFamily="2" charset="0"/>
              </a:rPr>
              <a:t/>
            </a:r>
            <a:br>
              <a:rPr lang="en-GB" sz="4800" dirty="0">
                <a:latin typeface="HfW cursive" panose="00000500000000000000" pitchFamily="2" charset="0"/>
              </a:rPr>
            </a:br>
            <a:r>
              <a:rPr lang="en-GB" sz="4400" dirty="0">
                <a:latin typeface="Twinkl Cursive Looped" panose="02000000000000000000" pitchFamily="2" charset="0"/>
              </a:rPr>
              <a:t/>
            </a:r>
            <a:br>
              <a:rPr lang="en-GB" sz="4400" dirty="0">
                <a:latin typeface="Twinkl Cursive Looped" panose="02000000000000000000" pitchFamily="2" charset="0"/>
              </a:rPr>
            </a:br>
            <a:endParaRPr lang="en-GB" sz="4400" dirty="0">
              <a:latin typeface="Twinkl Cursive Looped" panose="02000000000000000000" pitchFamily="2" charset="0"/>
            </a:endParaRPr>
          </a:p>
        </p:txBody>
      </p:sp>
      <p:pic>
        <p:nvPicPr>
          <p:cNvPr id="5" name="Picture 4"/>
          <p:cNvPicPr/>
          <p:nvPr/>
        </p:nvPicPr>
        <p:blipFill>
          <a:blip r:embed="rId2">
            <a:extLst>
              <a:ext uri="{28A0092B-C50C-407E-A947-70E740481C1C}">
                <a14:useLocalDpi xmlns:a14="http://schemas.microsoft.com/office/drawing/2010/main" val="0"/>
              </a:ext>
            </a:extLst>
          </a:blip>
          <a:stretch>
            <a:fillRect/>
          </a:stretch>
        </p:blipFill>
        <p:spPr>
          <a:xfrm>
            <a:off x="8138160" y="809897"/>
            <a:ext cx="3030583" cy="3775166"/>
          </a:xfrm>
          <a:prstGeom prst="rect">
            <a:avLst/>
          </a:prstGeom>
        </p:spPr>
      </p:pic>
    </p:spTree>
    <p:extLst>
      <p:ext uri="{BB962C8B-B14F-4D97-AF65-F5344CB8AC3E}">
        <p14:creationId xmlns:p14="http://schemas.microsoft.com/office/powerpoint/2010/main" val="6695627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159DF-7F4F-4028-8E09-7CA81F0DB977}"/>
              </a:ext>
            </a:extLst>
          </p:cNvPr>
          <p:cNvSpPr>
            <a:spLocks noGrp="1"/>
          </p:cNvSpPr>
          <p:nvPr>
            <p:ph type="ctrTitle"/>
          </p:nvPr>
        </p:nvSpPr>
        <p:spPr>
          <a:xfrm>
            <a:off x="352697" y="1106779"/>
            <a:ext cx="11155680" cy="2499195"/>
          </a:xfrm>
        </p:spPr>
        <p:txBody>
          <a:bodyPr/>
          <a:lstStyle/>
          <a:p>
            <a:pPr>
              <a:lnSpc>
                <a:spcPct val="100000"/>
              </a:lnSpc>
            </a:pPr>
            <a:r>
              <a:rPr lang="en-GB" sz="4800" dirty="0" smtClean="0">
                <a:latin typeface="HfW cursive" panose="00000500000000000000" pitchFamily="2" charset="0"/>
              </a:rPr>
              <a:t>Read paragraph 1, page 89. Find and copy </a:t>
            </a:r>
            <a:r>
              <a:rPr lang="en-GB" sz="4800" dirty="0" smtClean="0">
                <a:solidFill>
                  <a:srgbClr val="FFFF00"/>
                </a:solidFill>
                <a:latin typeface="HfW cursive" panose="00000500000000000000" pitchFamily="2" charset="0"/>
              </a:rPr>
              <a:t>one word </a:t>
            </a:r>
            <a:r>
              <a:rPr lang="en-GB" sz="4800" dirty="0" smtClean="0">
                <a:latin typeface="HfW cursive" panose="00000500000000000000" pitchFamily="2" charset="0"/>
              </a:rPr>
              <a:t>that suggests Carrie is upset. </a:t>
            </a:r>
            <a:r>
              <a:rPr lang="en-GB" sz="4800" dirty="0" smtClean="0">
                <a:solidFill>
                  <a:schemeClr val="tx1"/>
                </a:solidFill>
                <a:latin typeface="HfW cursive" panose="00000500000000000000" pitchFamily="2" charset="0"/>
              </a:rPr>
              <a:t>(1 mark)</a:t>
            </a:r>
            <a:r>
              <a:rPr lang="en-GB" sz="4400" dirty="0">
                <a:latin typeface="Twinkl Cursive Looped" panose="02000000000000000000" pitchFamily="2" charset="0"/>
              </a:rPr>
              <a:t/>
            </a:r>
            <a:br>
              <a:rPr lang="en-GB" sz="4400" dirty="0">
                <a:latin typeface="Twinkl Cursive Looped" panose="02000000000000000000" pitchFamily="2" charset="0"/>
              </a:rPr>
            </a:br>
            <a:endParaRPr lang="en-GB" sz="4400" dirty="0">
              <a:latin typeface="Twinkl Cursive Looped" panose="02000000000000000000" pitchFamily="2" charset="0"/>
            </a:endParaRPr>
          </a:p>
        </p:txBody>
      </p:sp>
      <p:pic>
        <p:nvPicPr>
          <p:cNvPr id="3" name="Picture 2"/>
          <p:cNvPicPr/>
          <p:nvPr/>
        </p:nvPicPr>
        <p:blipFill>
          <a:blip r:embed="rId2">
            <a:extLst>
              <a:ext uri="{28A0092B-C50C-407E-A947-70E740481C1C}">
                <a14:useLocalDpi xmlns:a14="http://schemas.microsoft.com/office/drawing/2010/main" val="0"/>
              </a:ext>
            </a:extLst>
          </a:blip>
          <a:stretch>
            <a:fillRect/>
          </a:stretch>
        </p:blipFill>
        <p:spPr>
          <a:xfrm>
            <a:off x="8477794" y="2612674"/>
            <a:ext cx="3030583" cy="3775166"/>
          </a:xfrm>
          <a:prstGeom prst="rect">
            <a:avLst/>
          </a:prstGeom>
        </p:spPr>
      </p:pic>
      <p:pic>
        <p:nvPicPr>
          <p:cNvPr id="5" name="Picture 4"/>
          <p:cNvPicPr>
            <a:picLocks noChangeAspect="1"/>
          </p:cNvPicPr>
          <p:nvPr/>
        </p:nvPicPr>
        <p:blipFill>
          <a:blip r:embed="rId3"/>
          <a:stretch>
            <a:fillRect/>
          </a:stretch>
        </p:blipFill>
        <p:spPr>
          <a:xfrm>
            <a:off x="352697" y="3506649"/>
            <a:ext cx="2057994" cy="2881191"/>
          </a:xfrm>
          <a:prstGeom prst="rect">
            <a:avLst/>
          </a:prstGeom>
        </p:spPr>
      </p:pic>
    </p:spTree>
    <p:extLst>
      <p:ext uri="{BB962C8B-B14F-4D97-AF65-F5344CB8AC3E}">
        <p14:creationId xmlns:p14="http://schemas.microsoft.com/office/powerpoint/2010/main" val="34124012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159DF-7F4F-4028-8E09-7CA81F0DB977}"/>
              </a:ext>
            </a:extLst>
          </p:cNvPr>
          <p:cNvSpPr>
            <a:spLocks noGrp="1"/>
          </p:cNvSpPr>
          <p:nvPr>
            <p:ph type="ctrTitle"/>
          </p:nvPr>
        </p:nvSpPr>
        <p:spPr>
          <a:xfrm>
            <a:off x="352697" y="1106779"/>
            <a:ext cx="11155680" cy="2499195"/>
          </a:xfrm>
        </p:spPr>
        <p:txBody>
          <a:bodyPr/>
          <a:lstStyle/>
          <a:p>
            <a:pPr>
              <a:lnSpc>
                <a:spcPct val="100000"/>
              </a:lnSpc>
            </a:pPr>
            <a:r>
              <a:rPr lang="en-GB" sz="4800" dirty="0">
                <a:latin typeface="HfW cursive" panose="00000500000000000000" pitchFamily="2" charset="0"/>
              </a:rPr>
              <a:t>2.	Read paragraph 3, page 89. How is Crusher of Worms feeling? How do you know </a:t>
            </a:r>
            <a:r>
              <a:rPr lang="en-GB" sz="4800" dirty="0">
                <a:solidFill>
                  <a:schemeClr val="tx1"/>
                </a:solidFill>
                <a:latin typeface="HfW cursive" panose="00000500000000000000" pitchFamily="2" charset="0"/>
              </a:rPr>
              <a:t>(2 marks)</a:t>
            </a:r>
            <a:r>
              <a:rPr lang="en-GB" sz="4400" dirty="0">
                <a:latin typeface="Twinkl Cursive Looped" panose="02000000000000000000" pitchFamily="2" charset="0"/>
              </a:rPr>
              <a:t/>
            </a:r>
            <a:br>
              <a:rPr lang="en-GB" sz="4400" dirty="0">
                <a:latin typeface="Twinkl Cursive Looped" panose="02000000000000000000" pitchFamily="2" charset="0"/>
              </a:rPr>
            </a:br>
            <a:endParaRPr lang="en-GB" sz="4400" dirty="0">
              <a:latin typeface="Twinkl Cursive Looped" panose="02000000000000000000" pitchFamily="2" charset="0"/>
            </a:endParaRPr>
          </a:p>
        </p:txBody>
      </p:sp>
      <p:pic>
        <p:nvPicPr>
          <p:cNvPr id="3" name="Picture 2"/>
          <p:cNvPicPr/>
          <p:nvPr/>
        </p:nvPicPr>
        <p:blipFill>
          <a:blip r:embed="rId2">
            <a:extLst>
              <a:ext uri="{28A0092B-C50C-407E-A947-70E740481C1C}">
                <a14:useLocalDpi xmlns:a14="http://schemas.microsoft.com/office/drawing/2010/main" val="0"/>
              </a:ext>
            </a:extLst>
          </a:blip>
          <a:stretch>
            <a:fillRect/>
          </a:stretch>
        </p:blipFill>
        <p:spPr>
          <a:xfrm>
            <a:off x="8477794" y="2612674"/>
            <a:ext cx="3030583" cy="3775166"/>
          </a:xfrm>
          <a:prstGeom prst="rect">
            <a:avLst/>
          </a:prstGeom>
        </p:spPr>
      </p:pic>
      <p:pic>
        <p:nvPicPr>
          <p:cNvPr id="6" name="Picture 5"/>
          <p:cNvPicPr>
            <a:picLocks noChangeAspect="1"/>
          </p:cNvPicPr>
          <p:nvPr/>
        </p:nvPicPr>
        <p:blipFill>
          <a:blip r:embed="rId3"/>
          <a:stretch>
            <a:fillRect/>
          </a:stretch>
        </p:blipFill>
        <p:spPr>
          <a:xfrm>
            <a:off x="352697" y="3466299"/>
            <a:ext cx="2365485" cy="3061216"/>
          </a:xfrm>
          <a:prstGeom prst="rect">
            <a:avLst/>
          </a:prstGeom>
        </p:spPr>
      </p:pic>
    </p:spTree>
    <p:extLst>
      <p:ext uri="{BB962C8B-B14F-4D97-AF65-F5344CB8AC3E}">
        <p14:creationId xmlns:p14="http://schemas.microsoft.com/office/powerpoint/2010/main" val="11064702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159DF-7F4F-4028-8E09-7CA81F0DB977}"/>
              </a:ext>
            </a:extLst>
          </p:cNvPr>
          <p:cNvSpPr>
            <a:spLocks noGrp="1"/>
          </p:cNvSpPr>
          <p:nvPr>
            <p:ph type="ctrTitle"/>
          </p:nvPr>
        </p:nvSpPr>
        <p:spPr>
          <a:xfrm>
            <a:off x="447699" y="3113709"/>
            <a:ext cx="11155680" cy="2499195"/>
          </a:xfrm>
        </p:spPr>
        <p:txBody>
          <a:bodyPr/>
          <a:lstStyle/>
          <a:p>
            <a:pPr>
              <a:lnSpc>
                <a:spcPct val="100000"/>
              </a:lnSpc>
            </a:pPr>
            <a:r>
              <a:rPr lang="en-GB" sz="4800" dirty="0">
                <a:latin typeface="HfW cursive" panose="00000500000000000000" pitchFamily="2" charset="0"/>
              </a:rPr>
              <a:t>3.	Look at the picture on page 90. “He reached down, grabbed her by the arm and hauled her to her feet.” How does Carrie and Ben’s relationship differ to the start of the story? </a:t>
            </a:r>
            <a:r>
              <a:rPr lang="en-GB" sz="4800" dirty="0">
                <a:solidFill>
                  <a:schemeClr val="tx1"/>
                </a:solidFill>
                <a:latin typeface="HfW cursive" panose="00000500000000000000" pitchFamily="2" charset="0"/>
              </a:rPr>
              <a:t>(2 marks) </a:t>
            </a:r>
            <a:r>
              <a:rPr lang="en-GB" sz="4400" dirty="0">
                <a:latin typeface="Twinkl Cursive Looped" panose="02000000000000000000" pitchFamily="2" charset="0"/>
              </a:rPr>
              <a:t/>
            </a:r>
            <a:br>
              <a:rPr lang="en-GB" sz="4400" dirty="0">
                <a:latin typeface="Twinkl Cursive Looped" panose="02000000000000000000" pitchFamily="2" charset="0"/>
              </a:rPr>
            </a:br>
            <a:endParaRPr lang="en-GB" sz="4400" dirty="0">
              <a:latin typeface="Twinkl Cursive Looped" panose="02000000000000000000" pitchFamily="2" charset="0"/>
            </a:endParaRPr>
          </a:p>
        </p:txBody>
      </p:sp>
      <p:pic>
        <p:nvPicPr>
          <p:cNvPr id="3" name="Picture 2"/>
          <p:cNvPicPr/>
          <p:nvPr/>
        </p:nvPicPr>
        <p:blipFill>
          <a:blip r:embed="rId2">
            <a:extLst>
              <a:ext uri="{28A0092B-C50C-407E-A947-70E740481C1C}">
                <a14:useLocalDpi xmlns:a14="http://schemas.microsoft.com/office/drawing/2010/main" val="0"/>
              </a:ext>
            </a:extLst>
          </a:blip>
          <a:stretch>
            <a:fillRect/>
          </a:stretch>
        </p:blipFill>
        <p:spPr>
          <a:xfrm>
            <a:off x="9856519" y="4168238"/>
            <a:ext cx="1651858" cy="2219601"/>
          </a:xfrm>
          <a:prstGeom prst="rect">
            <a:avLst/>
          </a:prstGeom>
        </p:spPr>
      </p:pic>
      <p:pic>
        <p:nvPicPr>
          <p:cNvPr id="4" name="Picture 3"/>
          <p:cNvPicPr>
            <a:picLocks noChangeAspect="1"/>
          </p:cNvPicPr>
          <p:nvPr/>
        </p:nvPicPr>
        <p:blipFill>
          <a:blip r:embed="rId3"/>
          <a:stretch>
            <a:fillRect/>
          </a:stretch>
        </p:blipFill>
        <p:spPr>
          <a:xfrm>
            <a:off x="7195710" y="4168238"/>
            <a:ext cx="2067044" cy="2368971"/>
          </a:xfrm>
          <a:prstGeom prst="rect">
            <a:avLst/>
          </a:prstGeom>
        </p:spPr>
      </p:pic>
    </p:spTree>
    <p:extLst>
      <p:ext uri="{BB962C8B-B14F-4D97-AF65-F5344CB8AC3E}">
        <p14:creationId xmlns:p14="http://schemas.microsoft.com/office/powerpoint/2010/main" val="1360551024"/>
      </p:ext>
    </p:extLst>
  </p:cSld>
  <p:clrMapOvr>
    <a:masterClrMapping/>
  </p:clrMapOvr>
</p:sld>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0941A018-FB9B-4401-A32C-7E04526866E0}"/>
    </a:ext>
  </a:extLst>
</a:theme>
</file>

<file path=docProps/app.xml><?xml version="1.0" encoding="utf-8"?>
<Properties xmlns="http://schemas.openxmlformats.org/officeDocument/2006/extended-properties" xmlns:vt="http://schemas.openxmlformats.org/officeDocument/2006/docPropsVTypes">
  <Template>TM03457491[[fn=Metropolitan]]</Template>
  <TotalTime>3322</TotalTime>
  <Words>63</Words>
  <Application>Microsoft Office PowerPoint</Application>
  <PresentationFormat>Widescreen</PresentationFormat>
  <Paragraphs>9</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 Light</vt:lpstr>
      <vt:lpstr>HfW cursive</vt:lpstr>
      <vt:lpstr>Twinkl Cursive Looped</vt:lpstr>
      <vt:lpstr>Metropolitan</vt:lpstr>
      <vt:lpstr>Monday 27th September 2021</vt:lpstr>
      <vt:lpstr>Let’s play fastest finger on page 74. </vt:lpstr>
      <vt:lpstr>Let’s read up to page 93 “Senny and that woman”.   </vt:lpstr>
      <vt:lpstr>Read paragraph 1, page 89. Find and copy one word that suggests Carrie is upset. (1 mark) </vt:lpstr>
      <vt:lpstr>2. Read paragraph 3, page 89. How is Crusher of Worms feeling? How do you know (2 marks) </vt:lpstr>
      <vt:lpstr>3. Look at the picture on page 90. “He reached down, grabbed her by the arm and hauled her to her feet.” How does Carrie and Ben’s relationship differ to the start of the story? (2 marks)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Friday 3rd September 2021</dc:title>
  <dc:creator>alice watton</dc:creator>
  <cp:lastModifiedBy>Alice Watton</cp:lastModifiedBy>
  <cp:revision>26</cp:revision>
  <dcterms:created xsi:type="dcterms:W3CDTF">2021-08-21T13:21:36Z</dcterms:created>
  <dcterms:modified xsi:type="dcterms:W3CDTF">2021-09-22T14:06:06Z</dcterms:modified>
</cp:coreProperties>
</file>