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3" r:id="rId3"/>
    <p:sldId id="258" r:id="rId4"/>
    <p:sldId id="260" r:id="rId5"/>
    <p:sldId id="259" r:id="rId6"/>
    <p:sldId id="261" r:id="rId7"/>
    <p:sldId id="262" r:id="rId8"/>
    <p:sldId id="264" r:id="rId9"/>
    <p:sldId id="257" r:id="rId10"/>
    <p:sldId id="265"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9" d="100"/>
          <a:sy n="69" d="100"/>
        </p:scale>
        <p:origin x="564"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23E0CFDF-7B41-4043-99DD-1741541DB7FF}" type="datetimeFigureOut">
              <a:rPr lang="en-GB" smtClean="0"/>
              <a:t>27/02/2022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7E141C5-56D5-4A3B-88C8-49080B2CFEF9}" type="slidenum">
              <a:rPr lang="en-GB" smtClean="0"/>
              <a:t>‹#›</a:t>
            </a:fld>
            <a:endParaRPr lang="en-GB"/>
          </a:p>
        </p:txBody>
      </p:sp>
    </p:spTree>
    <p:extLst>
      <p:ext uri="{BB962C8B-B14F-4D97-AF65-F5344CB8AC3E}">
        <p14:creationId xmlns:p14="http://schemas.microsoft.com/office/powerpoint/2010/main" val="33158482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3E0CFDF-7B41-4043-99DD-1741541DB7FF}" type="datetimeFigureOut">
              <a:rPr lang="en-GB" smtClean="0"/>
              <a:t>27/02/2022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7E141C5-56D5-4A3B-88C8-49080B2CFEF9}" type="slidenum">
              <a:rPr lang="en-GB" smtClean="0"/>
              <a:t>‹#›</a:t>
            </a:fld>
            <a:endParaRPr lang="en-GB"/>
          </a:p>
        </p:txBody>
      </p:sp>
    </p:spTree>
    <p:extLst>
      <p:ext uri="{BB962C8B-B14F-4D97-AF65-F5344CB8AC3E}">
        <p14:creationId xmlns:p14="http://schemas.microsoft.com/office/powerpoint/2010/main" val="33371124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23E0CFDF-7B41-4043-99DD-1741541DB7FF}" type="datetimeFigureOut">
              <a:rPr lang="en-GB" smtClean="0"/>
              <a:t>27/02/2022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7E141C5-56D5-4A3B-88C8-49080B2CFEF9}" type="slidenum">
              <a:rPr lang="en-GB" smtClean="0"/>
              <a:t>‹#›</a:t>
            </a:fld>
            <a:endParaRPr lang="en-GB"/>
          </a:p>
        </p:txBody>
      </p:sp>
    </p:spTree>
    <p:extLst>
      <p:ext uri="{BB962C8B-B14F-4D97-AF65-F5344CB8AC3E}">
        <p14:creationId xmlns:p14="http://schemas.microsoft.com/office/powerpoint/2010/main" val="12182579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23E0CFDF-7B41-4043-99DD-1741541DB7FF}" type="datetimeFigureOut">
              <a:rPr lang="en-GB" smtClean="0"/>
              <a:t>27/02/2022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7E141C5-56D5-4A3B-88C8-49080B2CFEF9}" type="slidenum">
              <a:rPr lang="en-GB" smtClean="0"/>
              <a:t>‹#›</a:t>
            </a:fld>
            <a:endParaRPr lang="en-GB"/>
          </a:p>
        </p:txBody>
      </p:sp>
    </p:spTree>
    <p:extLst>
      <p:ext uri="{BB962C8B-B14F-4D97-AF65-F5344CB8AC3E}">
        <p14:creationId xmlns:p14="http://schemas.microsoft.com/office/powerpoint/2010/main" val="41128178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23E0CFDF-7B41-4043-99DD-1741541DB7FF}" type="datetimeFigureOut">
              <a:rPr lang="en-GB" smtClean="0"/>
              <a:t>27/02/2022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7E141C5-56D5-4A3B-88C8-49080B2CFEF9}" type="slidenum">
              <a:rPr lang="en-GB" smtClean="0"/>
              <a:t>‹#›</a:t>
            </a:fld>
            <a:endParaRPr lang="en-GB"/>
          </a:p>
        </p:txBody>
      </p:sp>
    </p:spTree>
    <p:extLst>
      <p:ext uri="{BB962C8B-B14F-4D97-AF65-F5344CB8AC3E}">
        <p14:creationId xmlns:p14="http://schemas.microsoft.com/office/powerpoint/2010/main" val="227250716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23E0CFDF-7B41-4043-99DD-1741541DB7FF}" type="datetimeFigureOut">
              <a:rPr lang="en-GB" smtClean="0"/>
              <a:t>27/02/2022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7E141C5-56D5-4A3B-88C8-49080B2CFEF9}" type="slidenum">
              <a:rPr lang="en-GB" smtClean="0"/>
              <a:t>‹#›</a:t>
            </a:fld>
            <a:endParaRPr lang="en-GB"/>
          </a:p>
        </p:txBody>
      </p:sp>
    </p:spTree>
    <p:extLst>
      <p:ext uri="{BB962C8B-B14F-4D97-AF65-F5344CB8AC3E}">
        <p14:creationId xmlns:p14="http://schemas.microsoft.com/office/powerpoint/2010/main" val="3006854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3E0CFDF-7B41-4043-99DD-1741541DB7FF}" type="datetimeFigureOut">
              <a:rPr lang="en-GB" smtClean="0"/>
              <a:t>27/02/2022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7E141C5-56D5-4A3B-88C8-49080B2CFEF9}" type="slidenum">
              <a:rPr lang="en-GB" smtClean="0"/>
              <a:t>‹#›</a:t>
            </a:fld>
            <a:endParaRPr lang="en-GB"/>
          </a:p>
        </p:txBody>
      </p:sp>
    </p:spTree>
    <p:extLst>
      <p:ext uri="{BB962C8B-B14F-4D97-AF65-F5344CB8AC3E}">
        <p14:creationId xmlns:p14="http://schemas.microsoft.com/office/powerpoint/2010/main" val="176672205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23E0CFDF-7B41-4043-99DD-1741541DB7FF}" type="datetimeFigureOut">
              <a:rPr lang="en-GB" smtClean="0"/>
              <a:t>27/02/2022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7E141C5-56D5-4A3B-88C8-49080B2CFEF9}" type="slidenum">
              <a:rPr lang="en-GB" smtClean="0"/>
              <a:t>‹#›</a:t>
            </a:fld>
            <a:endParaRPr lang="en-GB"/>
          </a:p>
        </p:txBody>
      </p:sp>
    </p:spTree>
    <p:extLst>
      <p:ext uri="{BB962C8B-B14F-4D97-AF65-F5344CB8AC3E}">
        <p14:creationId xmlns:p14="http://schemas.microsoft.com/office/powerpoint/2010/main" val="31920257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23E0CFDF-7B41-4043-99DD-1741541DB7FF}" type="datetimeFigureOut">
              <a:rPr lang="en-GB" smtClean="0"/>
              <a:t>27/02/2022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7E141C5-56D5-4A3B-88C8-49080B2CFEF9}" type="slidenum">
              <a:rPr lang="en-GB" smtClean="0"/>
              <a:t>‹#›</a:t>
            </a:fld>
            <a:endParaRPr lang="en-GB"/>
          </a:p>
        </p:txBody>
      </p:sp>
    </p:spTree>
    <p:extLst>
      <p:ext uri="{BB962C8B-B14F-4D97-AF65-F5344CB8AC3E}">
        <p14:creationId xmlns:p14="http://schemas.microsoft.com/office/powerpoint/2010/main" val="34544063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3E0CFDF-7B41-4043-99DD-1741541DB7FF}" type="datetimeFigureOut">
              <a:rPr lang="en-GB" smtClean="0"/>
              <a:t>27/02/2022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7E141C5-56D5-4A3B-88C8-49080B2CFEF9}" type="slidenum">
              <a:rPr lang="en-GB" smtClean="0"/>
              <a:t>‹#›</a:t>
            </a:fld>
            <a:endParaRPr lang="en-GB"/>
          </a:p>
        </p:txBody>
      </p:sp>
    </p:spTree>
    <p:extLst>
      <p:ext uri="{BB962C8B-B14F-4D97-AF65-F5344CB8AC3E}">
        <p14:creationId xmlns:p14="http://schemas.microsoft.com/office/powerpoint/2010/main" val="13803175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3E0CFDF-7B41-4043-99DD-1741541DB7FF}" type="datetimeFigureOut">
              <a:rPr lang="en-GB" smtClean="0"/>
              <a:t>27/02/2022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7E141C5-56D5-4A3B-88C8-49080B2CFEF9}" type="slidenum">
              <a:rPr lang="en-GB" smtClean="0"/>
              <a:t>‹#›</a:t>
            </a:fld>
            <a:endParaRPr lang="en-GB"/>
          </a:p>
        </p:txBody>
      </p:sp>
    </p:spTree>
    <p:extLst>
      <p:ext uri="{BB962C8B-B14F-4D97-AF65-F5344CB8AC3E}">
        <p14:creationId xmlns:p14="http://schemas.microsoft.com/office/powerpoint/2010/main" val="12538683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3E0CFDF-7B41-4043-99DD-1741541DB7FF}" type="datetimeFigureOut">
              <a:rPr lang="en-GB" smtClean="0"/>
              <a:t>27/02/2022</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7E141C5-56D5-4A3B-88C8-49080B2CFEF9}" type="slidenum">
              <a:rPr lang="en-GB" smtClean="0"/>
              <a:t>‹#›</a:t>
            </a:fld>
            <a:endParaRPr lang="en-GB"/>
          </a:p>
        </p:txBody>
      </p:sp>
    </p:spTree>
    <p:extLst>
      <p:ext uri="{BB962C8B-B14F-4D97-AF65-F5344CB8AC3E}">
        <p14:creationId xmlns:p14="http://schemas.microsoft.com/office/powerpoint/2010/main" val="45841188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sp>
        <p:nvSpPr>
          <p:cNvPr id="4" name="TextBox 3"/>
          <p:cNvSpPr txBox="1"/>
          <p:nvPr/>
        </p:nvSpPr>
        <p:spPr>
          <a:xfrm>
            <a:off x="4442690" y="1348509"/>
            <a:ext cx="9347200" cy="584775"/>
          </a:xfrm>
          <a:prstGeom prst="rect">
            <a:avLst/>
          </a:prstGeom>
          <a:noFill/>
        </p:spPr>
        <p:txBody>
          <a:bodyPr wrap="square" rtlCol="0">
            <a:spAutoFit/>
          </a:bodyPr>
          <a:lstStyle/>
          <a:p>
            <a:pPr algn="ctr"/>
            <a:r>
              <a:rPr lang="en-GB" sz="3200" u="sng" dirty="0" smtClean="0">
                <a:latin typeface="Comic Sans MS" panose="030F0702030302020204" pitchFamily="66" charset="0"/>
              </a:rPr>
              <a:t>Thursday 3 March 2022 </a:t>
            </a:r>
            <a:endParaRPr lang="en-GB" sz="3200" u="sng" dirty="0">
              <a:latin typeface="Comic Sans MS" panose="030F0702030302020204" pitchFamily="66" charset="0"/>
            </a:endParaRPr>
          </a:p>
        </p:txBody>
      </p:sp>
      <p:sp>
        <p:nvSpPr>
          <p:cNvPr id="3" name="Rectangle 2"/>
          <p:cNvSpPr/>
          <p:nvPr/>
        </p:nvSpPr>
        <p:spPr>
          <a:xfrm>
            <a:off x="4442690" y="2883376"/>
            <a:ext cx="6096000" cy="3108543"/>
          </a:xfrm>
          <a:prstGeom prst="rect">
            <a:avLst/>
          </a:prstGeom>
        </p:spPr>
        <p:txBody>
          <a:bodyPr>
            <a:spAutoFit/>
          </a:bodyPr>
          <a:lstStyle/>
          <a:p>
            <a:pPr fontAlgn="base"/>
            <a:r>
              <a:rPr lang="en-GB" sz="2800" u="sng" dirty="0" smtClean="0">
                <a:latin typeface="Comic Sans MS" panose="030F0702030302020204" pitchFamily="66" charset="0"/>
              </a:rPr>
              <a:t>LO: To </a:t>
            </a:r>
            <a:r>
              <a:rPr lang="en-GB" sz="2800" u="sng" dirty="0">
                <a:latin typeface="Comic Sans MS" panose="030F0702030302020204" pitchFamily="66" charset="0"/>
              </a:rPr>
              <a:t>write with purpose</a:t>
            </a:r>
          </a:p>
          <a:p>
            <a:pPr fontAlgn="base"/>
            <a:r>
              <a:rPr lang="en-GB" sz="2800" dirty="0">
                <a:latin typeface="Comic Sans MS" panose="030F0702030302020204" pitchFamily="66" charset="0"/>
              </a:rPr>
              <a:t> </a:t>
            </a:r>
          </a:p>
          <a:p>
            <a:pPr fontAlgn="base"/>
            <a:r>
              <a:rPr lang="en-GB" sz="2800" u="sng" dirty="0">
                <a:latin typeface="Comic Sans MS" panose="030F0702030302020204" pitchFamily="66" charset="0"/>
              </a:rPr>
              <a:t>To use sentences appropriately</a:t>
            </a:r>
          </a:p>
          <a:p>
            <a:pPr fontAlgn="base"/>
            <a:r>
              <a:rPr lang="en-GB" sz="2800" dirty="0">
                <a:latin typeface="Comic Sans MS" panose="030F0702030302020204" pitchFamily="66" charset="0"/>
              </a:rPr>
              <a:t> </a:t>
            </a:r>
          </a:p>
          <a:p>
            <a:pPr fontAlgn="base"/>
            <a:r>
              <a:rPr lang="en-GB" sz="2800" u="sng" dirty="0">
                <a:latin typeface="Comic Sans MS" panose="030F0702030302020204" pitchFamily="66" charset="0"/>
              </a:rPr>
              <a:t>Organise writing </a:t>
            </a:r>
            <a:r>
              <a:rPr lang="en-GB" sz="2800" u="sng" dirty="0" smtClean="0">
                <a:latin typeface="Comic Sans MS" panose="030F0702030302020204" pitchFamily="66" charset="0"/>
              </a:rPr>
              <a:t>appropriately</a:t>
            </a:r>
          </a:p>
          <a:p>
            <a:pPr fontAlgn="base"/>
            <a:endParaRPr lang="en-GB" sz="2800" u="sng" dirty="0">
              <a:latin typeface="Comic Sans MS" panose="030F0702030302020204" pitchFamily="66" charset="0"/>
            </a:endParaRPr>
          </a:p>
          <a:p>
            <a:pPr fontAlgn="base"/>
            <a:r>
              <a:rPr lang="en-GB" sz="2800" u="sng" dirty="0" smtClean="0">
                <a:latin typeface="Comic Sans MS" panose="030F0702030302020204" pitchFamily="66" charset="0"/>
              </a:rPr>
              <a:t>C: Non-chronological report</a:t>
            </a:r>
            <a:endParaRPr lang="en-GB" sz="2800" u="sng" dirty="0">
              <a:latin typeface="Comic Sans MS" panose="030F0702030302020204" pitchFamily="66" charset="0"/>
            </a:endParaRPr>
          </a:p>
        </p:txBody>
      </p:sp>
      <p:pic>
        <p:nvPicPr>
          <p:cNvPr id="5" name="Picture 4"/>
          <p:cNvPicPr>
            <a:picLocks noChangeAspect="1"/>
          </p:cNvPicPr>
          <p:nvPr/>
        </p:nvPicPr>
        <p:blipFill>
          <a:blip r:embed="rId2"/>
          <a:stretch>
            <a:fillRect/>
          </a:stretch>
        </p:blipFill>
        <p:spPr>
          <a:xfrm>
            <a:off x="241299" y="468498"/>
            <a:ext cx="4046595" cy="2670942"/>
          </a:xfrm>
          <a:prstGeom prst="rect">
            <a:avLst/>
          </a:prstGeom>
        </p:spPr>
      </p:pic>
    </p:spTree>
    <p:extLst>
      <p:ext uri="{BB962C8B-B14F-4D97-AF65-F5344CB8AC3E}">
        <p14:creationId xmlns:p14="http://schemas.microsoft.com/office/powerpoint/2010/main" val="395136198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sp>
        <p:nvSpPr>
          <p:cNvPr id="3" name="Rectangle 2"/>
          <p:cNvSpPr/>
          <p:nvPr/>
        </p:nvSpPr>
        <p:spPr>
          <a:xfrm>
            <a:off x="1006764" y="1062182"/>
            <a:ext cx="10261600" cy="4655127"/>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Box 1"/>
          <p:cNvSpPr txBox="1"/>
          <p:nvPr/>
        </p:nvSpPr>
        <p:spPr>
          <a:xfrm>
            <a:off x="1607127" y="1597891"/>
            <a:ext cx="9439564" cy="2677656"/>
          </a:xfrm>
          <a:prstGeom prst="rect">
            <a:avLst/>
          </a:prstGeom>
          <a:noFill/>
        </p:spPr>
        <p:txBody>
          <a:bodyPr wrap="square" rtlCol="0">
            <a:spAutoFit/>
          </a:bodyPr>
          <a:lstStyle/>
          <a:p>
            <a:r>
              <a:rPr lang="en-GB" sz="2800" dirty="0" smtClean="0">
                <a:latin typeface="Comic Sans MS" panose="030F0702030302020204" pitchFamily="66" charset="0"/>
              </a:rPr>
              <a:t>We are going to find out a few more facts about some of the animals in the Amazon Rainforest. Use your whiteboard to take notes of any facts that you may want to use in your report. We will also use our Geography books for the facts that we have already learned. </a:t>
            </a:r>
            <a:endParaRPr lang="en-GB" sz="2800" dirty="0">
              <a:latin typeface="Comic Sans MS" panose="030F0702030302020204" pitchFamily="66" charset="0"/>
            </a:endParaRPr>
          </a:p>
        </p:txBody>
      </p:sp>
    </p:spTree>
    <p:extLst>
      <p:ext uri="{BB962C8B-B14F-4D97-AF65-F5344CB8AC3E}">
        <p14:creationId xmlns:p14="http://schemas.microsoft.com/office/powerpoint/2010/main" val="94048452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sp>
        <p:nvSpPr>
          <p:cNvPr id="3" name="Rectangle 2"/>
          <p:cNvSpPr/>
          <p:nvPr/>
        </p:nvSpPr>
        <p:spPr>
          <a:xfrm>
            <a:off x="2821845" y="388268"/>
            <a:ext cx="9914226" cy="2800767"/>
          </a:xfrm>
          <a:prstGeom prst="rect">
            <a:avLst/>
          </a:prstGeom>
        </p:spPr>
        <p:txBody>
          <a:bodyPr wrap="square">
            <a:spAutoFit/>
          </a:bodyPr>
          <a:lstStyle/>
          <a:p>
            <a:r>
              <a:rPr lang="en-GB" sz="3200" u="sng" dirty="0" smtClean="0">
                <a:latin typeface="Comic Sans MS" panose="030F0702030302020204" pitchFamily="66" charset="0"/>
              </a:rPr>
              <a:t>Macaws </a:t>
            </a:r>
          </a:p>
          <a:p>
            <a:r>
              <a:rPr lang="en-GB" dirty="0" smtClean="0">
                <a:latin typeface="Comic Sans MS" panose="030F0702030302020204" pitchFamily="66" charset="0"/>
              </a:rPr>
              <a:t>The </a:t>
            </a:r>
            <a:r>
              <a:rPr lang="en-GB" dirty="0">
                <a:latin typeface="Comic Sans MS" panose="030F0702030302020204" pitchFamily="66" charset="0"/>
              </a:rPr>
              <a:t>Amazonian rain forest is a bird lover's paradise, home to over a </a:t>
            </a:r>
            <a:endParaRPr lang="en-GB" dirty="0" smtClean="0">
              <a:latin typeface="Comic Sans MS" panose="030F0702030302020204" pitchFamily="66" charset="0"/>
            </a:endParaRPr>
          </a:p>
          <a:p>
            <a:r>
              <a:rPr lang="en-GB" dirty="0" smtClean="0">
                <a:latin typeface="Comic Sans MS" panose="030F0702030302020204" pitchFamily="66" charset="0"/>
              </a:rPr>
              <a:t>thousand </a:t>
            </a:r>
            <a:r>
              <a:rPr lang="en-GB" dirty="0">
                <a:latin typeface="Comic Sans MS" panose="030F0702030302020204" pitchFamily="66" charset="0"/>
              </a:rPr>
              <a:t>different species, </a:t>
            </a:r>
            <a:r>
              <a:rPr lang="en-GB" dirty="0" smtClean="0">
                <a:latin typeface="Comic Sans MS" panose="030F0702030302020204" pitchFamily="66" charset="0"/>
              </a:rPr>
              <a:t>including </a:t>
            </a:r>
            <a:r>
              <a:rPr lang="en-GB" dirty="0">
                <a:latin typeface="Comic Sans MS" panose="030F0702030302020204" pitchFamily="66" charset="0"/>
              </a:rPr>
              <a:t>the blue-and-yellow macaw. Macaws are </a:t>
            </a:r>
            <a:endParaRPr lang="en-GB" dirty="0" smtClean="0">
              <a:latin typeface="Comic Sans MS" panose="030F0702030302020204" pitchFamily="66" charset="0"/>
            </a:endParaRPr>
          </a:p>
          <a:p>
            <a:r>
              <a:rPr lang="en-GB" dirty="0" smtClean="0">
                <a:latin typeface="Comic Sans MS" panose="030F0702030302020204" pitchFamily="66" charset="0"/>
              </a:rPr>
              <a:t>highly </a:t>
            </a:r>
            <a:r>
              <a:rPr lang="en-GB" dirty="0">
                <a:latin typeface="Comic Sans MS" panose="030F0702030302020204" pitchFamily="66" charset="0"/>
              </a:rPr>
              <a:t>intelligent, mate for life and </a:t>
            </a:r>
            <a:r>
              <a:rPr lang="en-GB" dirty="0" smtClean="0">
                <a:latin typeface="Comic Sans MS" panose="030F0702030302020204" pitchFamily="66" charset="0"/>
              </a:rPr>
              <a:t>can live </a:t>
            </a:r>
            <a:r>
              <a:rPr lang="en-GB" dirty="0">
                <a:latin typeface="Comic Sans MS" panose="030F0702030302020204" pitchFamily="66" charset="0"/>
              </a:rPr>
              <a:t>up to 60 </a:t>
            </a:r>
            <a:r>
              <a:rPr lang="en-GB" dirty="0" smtClean="0">
                <a:latin typeface="Comic Sans MS" panose="030F0702030302020204" pitchFamily="66" charset="0"/>
              </a:rPr>
              <a:t>years.</a:t>
            </a:r>
            <a:r>
              <a:rPr lang="en-GB" dirty="0">
                <a:latin typeface="Comic Sans MS" panose="030F0702030302020204" pitchFamily="66" charset="0"/>
              </a:rPr>
              <a:t> </a:t>
            </a:r>
            <a:r>
              <a:rPr lang="en-GB" dirty="0" smtClean="0">
                <a:latin typeface="Comic Sans MS" panose="030F0702030302020204" pitchFamily="66" charset="0"/>
              </a:rPr>
              <a:t>P</a:t>
            </a:r>
            <a:r>
              <a:rPr lang="en-GB" b="0" i="0" dirty="0" smtClean="0">
                <a:effectLst/>
                <a:latin typeface="Comic Sans MS" panose="030F0702030302020204" pitchFamily="66" charset="0"/>
              </a:rPr>
              <a:t>roportionately </a:t>
            </a:r>
          </a:p>
          <a:p>
            <a:r>
              <a:rPr lang="en-GB" b="0" i="0" dirty="0" smtClean="0">
                <a:effectLst/>
                <a:latin typeface="Comic Sans MS" panose="030F0702030302020204" pitchFamily="66" charset="0"/>
              </a:rPr>
              <a:t>larger beaks, long tails, and relatively bare, light-coloured, medial (facial patch) </a:t>
            </a:r>
          </a:p>
          <a:p>
            <a:r>
              <a:rPr lang="en-GB" b="0" i="0" dirty="0" smtClean="0">
                <a:effectLst/>
                <a:latin typeface="Comic Sans MS" panose="030F0702030302020204" pitchFamily="66" charset="0"/>
              </a:rPr>
              <a:t>areas distinguish macaws from other parrots. They eat fruit, nuts, seeds and </a:t>
            </a:r>
          </a:p>
          <a:p>
            <a:r>
              <a:rPr lang="en-GB" b="0" i="0" dirty="0" smtClean="0">
                <a:effectLst/>
                <a:latin typeface="Comic Sans MS" panose="030F0702030302020204" pitchFamily="66" charset="0"/>
              </a:rPr>
              <a:t>insects. Macaws communicate between one another using loud vocal calls such as </a:t>
            </a:r>
          </a:p>
          <a:p>
            <a:r>
              <a:rPr lang="en-GB" b="0" i="0" dirty="0" smtClean="0">
                <a:effectLst/>
                <a:latin typeface="Comic Sans MS" panose="030F0702030302020204" pitchFamily="66" charset="0"/>
              </a:rPr>
              <a:t>squawking and screaming. Some species of Macaw are even known to be able to </a:t>
            </a:r>
          </a:p>
          <a:p>
            <a:r>
              <a:rPr lang="en-GB" b="0" i="0" dirty="0" smtClean="0">
                <a:effectLst/>
                <a:latin typeface="Comic Sans MS" panose="030F0702030302020204" pitchFamily="66" charset="0"/>
              </a:rPr>
              <a:t>mimic human sounds.</a:t>
            </a:r>
          </a:p>
        </p:txBody>
      </p:sp>
      <p:sp>
        <p:nvSpPr>
          <p:cNvPr id="4" name="AutoShape 1" descr="https://www.bing.com/th?id=ALSTU5DBB84F4710407960EDB862C7A66385963685BACA3EE7EF94F63C44AB6A02C0A&amp;w=103&amp;h=68&amp;o=6&amp;oif=webp&amp;dpr=1.5&amp;pid=SANGAM"/>
          <p:cNvSpPr>
            <a:spLocks noChangeAspect="1" noChangeArrowheads="1"/>
          </p:cNvSpPr>
          <p:nvPr/>
        </p:nvSpPr>
        <p:spPr bwMode="auto">
          <a:xfrm>
            <a:off x="-766618" y="3565236"/>
            <a:ext cx="981075" cy="6477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028" name="Picture 4" descr="See the source imag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30309" y="736600"/>
            <a:ext cx="2014919" cy="2828636"/>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See the source imag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30309" y="4032450"/>
            <a:ext cx="3045191" cy="2368350"/>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3824343" y="3920548"/>
            <a:ext cx="1729961" cy="584775"/>
          </a:xfrm>
          <a:prstGeom prst="rect">
            <a:avLst/>
          </a:prstGeom>
        </p:spPr>
        <p:txBody>
          <a:bodyPr wrap="none">
            <a:spAutoFit/>
          </a:bodyPr>
          <a:lstStyle/>
          <a:p>
            <a:r>
              <a:rPr lang="en-GB" sz="3200" u="sng" dirty="0" smtClean="0">
                <a:latin typeface="Comic Sans MS" panose="030F0702030302020204" pitchFamily="66" charset="0"/>
              </a:rPr>
              <a:t>Toucans</a:t>
            </a:r>
            <a:endParaRPr lang="en-GB" sz="3200" dirty="0"/>
          </a:p>
        </p:txBody>
      </p:sp>
      <p:sp>
        <p:nvSpPr>
          <p:cNvPr id="8" name="Rectangle 7"/>
          <p:cNvSpPr/>
          <p:nvPr/>
        </p:nvSpPr>
        <p:spPr>
          <a:xfrm>
            <a:off x="4091351" y="4422536"/>
            <a:ext cx="7699595" cy="2308324"/>
          </a:xfrm>
          <a:prstGeom prst="rect">
            <a:avLst/>
          </a:prstGeom>
        </p:spPr>
        <p:txBody>
          <a:bodyPr wrap="square">
            <a:spAutoFit/>
          </a:bodyPr>
          <a:lstStyle/>
          <a:p>
            <a:r>
              <a:rPr lang="en-GB" b="0" i="0" dirty="0" smtClean="0">
                <a:effectLst/>
                <a:latin typeface="Comic Sans MS" panose="030F0702030302020204" pitchFamily="66" charset="0"/>
              </a:rPr>
              <a:t>Toucans are another icon of the Amazon Rainforest. Amazon Toucans feed on a range of things like insects, nestling birds, eggs and other small vertebrates but primarily eat a diversity of different fruits. They have a stereotypical behaviour when gulping down fruit and tilt the head back to feed. Toucans are very social and you will usually see two or more together. They have a characteristic large and usually </a:t>
            </a:r>
            <a:r>
              <a:rPr lang="en-GB" b="0" i="0" dirty="0" err="1" smtClean="0">
                <a:effectLst/>
                <a:latin typeface="Comic Sans MS" panose="030F0702030302020204" pitchFamily="66" charset="0"/>
              </a:rPr>
              <a:t>colorful</a:t>
            </a:r>
            <a:r>
              <a:rPr lang="en-GB" b="0" i="0" dirty="0" smtClean="0">
                <a:effectLst/>
                <a:latin typeface="Comic Sans MS" panose="030F0702030302020204" pitchFamily="66" charset="0"/>
              </a:rPr>
              <a:t> beak that helps regulate temperature. Males also use their showy beaks in </a:t>
            </a:r>
            <a:r>
              <a:rPr lang="en-GB" b="0" i="0" dirty="0" err="1" smtClean="0">
                <a:effectLst/>
                <a:latin typeface="Comic Sans MS" panose="030F0702030302020204" pitchFamily="66" charset="0"/>
              </a:rPr>
              <a:t>dueling</a:t>
            </a:r>
            <a:r>
              <a:rPr lang="en-GB" b="0" i="0" dirty="0" smtClean="0">
                <a:effectLst/>
                <a:latin typeface="Comic Sans MS" panose="030F0702030302020204" pitchFamily="66" charset="0"/>
              </a:rPr>
              <a:t> competitions over mates.</a:t>
            </a:r>
            <a:endParaRPr lang="en-GB" dirty="0">
              <a:latin typeface="Comic Sans MS" panose="030F0702030302020204" pitchFamily="66" charset="0"/>
            </a:endParaRPr>
          </a:p>
        </p:txBody>
      </p:sp>
    </p:spTree>
    <p:extLst>
      <p:ext uri="{BB962C8B-B14F-4D97-AF65-F5344CB8AC3E}">
        <p14:creationId xmlns:p14="http://schemas.microsoft.com/office/powerpoint/2010/main" val="383691348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pic>
        <p:nvPicPr>
          <p:cNvPr id="3074" name="Picture 2" descr="Harpy Eagl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6410" y="615470"/>
            <a:ext cx="4176280" cy="3341024"/>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6596611" y="428311"/>
            <a:ext cx="5394036" cy="584775"/>
          </a:xfrm>
          <a:prstGeom prst="rect">
            <a:avLst/>
          </a:prstGeom>
          <a:noFill/>
        </p:spPr>
        <p:txBody>
          <a:bodyPr wrap="square" rtlCol="0">
            <a:spAutoFit/>
          </a:bodyPr>
          <a:lstStyle/>
          <a:p>
            <a:r>
              <a:rPr lang="en-GB" sz="3200" u="sng" dirty="0" smtClean="0">
                <a:latin typeface="Comic Sans MS" panose="030F0702030302020204" pitchFamily="66" charset="0"/>
              </a:rPr>
              <a:t>Harpy eagle</a:t>
            </a:r>
            <a:endParaRPr lang="en-GB" sz="3200" u="sng" dirty="0">
              <a:latin typeface="Comic Sans MS" panose="030F0702030302020204" pitchFamily="66" charset="0"/>
            </a:endParaRPr>
          </a:p>
        </p:txBody>
      </p:sp>
      <p:sp>
        <p:nvSpPr>
          <p:cNvPr id="3" name="Rectangle 2"/>
          <p:cNvSpPr/>
          <p:nvPr/>
        </p:nvSpPr>
        <p:spPr>
          <a:xfrm>
            <a:off x="5204691" y="1206126"/>
            <a:ext cx="6096000" cy="3477875"/>
          </a:xfrm>
          <a:prstGeom prst="rect">
            <a:avLst/>
          </a:prstGeom>
        </p:spPr>
        <p:txBody>
          <a:bodyPr>
            <a:spAutoFit/>
          </a:bodyPr>
          <a:lstStyle/>
          <a:p>
            <a:r>
              <a:rPr lang="en-GB" sz="2000" b="0" i="0" dirty="0" smtClean="0">
                <a:effectLst/>
                <a:latin typeface="Comic Sans MS" panose="030F0702030302020204" pitchFamily="66" charset="0"/>
              </a:rPr>
              <a:t>The Harpy eagle is the largest and most powerful and aggressive raptor found in the rainforest. It is among the largest remaining species of eagles in the world. The upper side of the harpy eagle is covered with slate-black feathers, and the underside is mostly white, except for the feathered tarsi (a bone in the lower leg of birds), which are striped black. A broad black band across the upper breast separates the grey head from the white belly. It eats small insects, snakes, reptiles, monkeys and sloths. </a:t>
            </a:r>
            <a:endParaRPr lang="en-GB" sz="2000" dirty="0">
              <a:latin typeface="Comic Sans MS" panose="030F0702030302020204" pitchFamily="66" charset="0"/>
            </a:endParaRPr>
          </a:p>
        </p:txBody>
      </p:sp>
      <p:sp>
        <p:nvSpPr>
          <p:cNvPr id="4" name="TextBox 3"/>
          <p:cNvSpPr txBox="1"/>
          <p:nvPr/>
        </p:nvSpPr>
        <p:spPr>
          <a:xfrm>
            <a:off x="5278582" y="4962698"/>
            <a:ext cx="6456218" cy="1508105"/>
          </a:xfrm>
          <a:prstGeom prst="rect">
            <a:avLst/>
          </a:prstGeom>
          <a:noFill/>
        </p:spPr>
        <p:txBody>
          <a:bodyPr wrap="square" rtlCol="0">
            <a:spAutoFit/>
          </a:bodyPr>
          <a:lstStyle/>
          <a:p>
            <a:r>
              <a:rPr lang="en-GB" sz="3200" u="sng" dirty="0" smtClean="0">
                <a:latin typeface="Comic Sans MS" panose="030F0702030302020204" pitchFamily="66" charset="0"/>
              </a:rPr>
              <a:t>Anaconda</a:t>
            </a:r>
          </a:p>
          <a:p>
            <a:r>
              <a:rPr lang="en-GB" sz="2000" dirty="0" smtClean="0">
                <a:latin typeface="Comic Sans MS" panose="030F0702030302020204" pitchFamily="66" charset="0"/>
              </a:rPr>
              <a:t>The Anaconda is the largest snake in the world. They feed on fish</a:t>
            </a:r>
            <a:r>
              <a:rPr lang="en-GB" sz="2000" dirty="0">
                <a:latin typeface="Comic Sans MS" panose="030F0702030302020204" pitchFamily="66" charset="0"/>
              </a:rPr>
              <a:t>, birds, and small mammals </a:t>
            </a:r>
            <a:r>
              <a:rPr lang="en-GB" sz="2000" dirty="0" smtClean="0">
                <a:latin typeface="Comic Sans MS" panose="030F0702030302020204" pitchFamily="66" charset="0"/>
              </a:rPr>
              <a:t> as well as other reptiles and even Capybaras. </a:t>
            </a:r>
            <a:endParaRPr lang="en-GB" sz="2000" dirty="0">
              <a:latin typeface="Comic Sans MS" panose="030F0702030302020204" pitchFamily="66" charset="0"/>
            </a:endParaRPr>
          </a:p>
        </p:txBody>
      </p:sp>
      <p:pic>
        <p:nvPicPr>
          <p:cNvPr id="5" name="Picture 4"/>
          <p:cNvPicPr>
            <a:picLocks noChangeAspect="1"/>
          </p:cNvPicPr>
          <p:nvPr/>
        </p:nvPicPr>
        <p:blipFill>
          <a:blip r:embed="rId3"/>
          <a:stretch>
            <a:fillRect/>
          </a:stretch>
        </p:blipFill>
        <p:spPr>
          <a:xfrm>
            <a:off x="952930" y="4332976"/>
            <a:ext cx="3969760" cy="2404356"/>
          </a:xfrm>
          <a:prstGeom prst="rect">
            <a:avLst/>
          </a:prstGeom>
        </p:spPr>
      </p:pic>
    </p:spTree>
    <p:extLst>
      <p:ext uri="{BB962C8B-B14F-4D97-AF65-F5344CB8AC3E}">
        <p14:creationId xmlns:p14="http://schemas.microsoft.com/office/powerpoint/2010/main" val="6115766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sp>
        <p:nvSpPr>
          <p:cNvPr id="2" name="Rectangle 1"/>
          <p:cNvSpPr/>
          <p:nvPr/>
        </p:nvSpPr>
        <p:spPr>
          <a:xfrm>
            <a:off x="3797993" y="511037"/>
            <a:ext cx="7767782" cy="2739211"/>
          </a:xfrm>
          <a:prstGeom prst="rect">
            <a:avLst/>
          </a:prstGeom>
        </p:spPr>
        <p:txBody>
          <a:bodyPr wrap="square">
            <a:spAutoFit/>
          </a:bodyPr>
          <a:lstStyle/>
          <a:p>
            <a:r>
              <a:rPr lang="en-GB" sz="3200" u="sng" dirty="0" smtClean="0">
                <a:latin typeface="Comic Sans MS" panose="030F0702030302020204" pitchFamily="66" charset="0"/>
              </a:rPr>
              <a:t>Capybara</a:t>
            </a:r>
          </a:p>
          <a:p>
            <a:r>
              <a:rPr lang="en-GB" sz="2000" dirty="0" smtClean="0">
                <a:latin typeface="Comic Sans MS" panose="030F0702030302020204" pitchFamily="66" charset="0"/>
              </a:rPr>
              <a:t>The Capybara is a  giant rodent native to South America. It’s closest relative is the guinea pig. The capybara inhabits savannahs and dense forests and lives near bodies of water. It is a highly social species and can be found in groups as large as 100 individuals, but usually lives in groups of 10–20 individuals. They are herbivores and eat a diet rich in grass, leaves and aquatic plants. Sometimes they also eat fruit and vegetables.</a:t>
            </a:r>
            <a:endParaRPr lang="en-GB" sz="2000" dirty="0">
              <a:latin typeface="Comic Sans MS" panose="030F0702030302020204" pitchFamily="66" charset="0"/>
            </a:endParaRPr>
          </a:p>
        </p:txBody>
      </p:sp>
      <p:pic>
        <p:nvPicPr>
          <p:cNvPr id="2050" name="Picture 2" descr="See the source imag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85594" y="1031378"/>
            <a:ext cx="3290479" cy="1850895"/>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4164530" y="4044547"/>
            <a:ext cx="7587916" cy="2431435"/>
          </a:xfrm>
          <a:prstGeom prst="rect">
            <a:avLst/>
          </a:prstGeom>
        </p:spPr>
        <p:txBody>
          <a:bodyPr wrap="square">
            <a:spAutoFit/>
          </a:bodyPr>
          <a:lstStyle/>
          <a:p>
            <a:r>
              <a:rPr lang="en-GB" sz="3200" u="sng" dirty="0" smtClean="0">
                <a:latin typeface="Comic Sans MS" panose="030F0702030302020204" pitchFamily="66" charset="0"/>
              </a:rPr>
              <a:t>Pink Dolphins</a:t>
            </a:r>
          </a:p>
          <a:p>
            <a:r>
              <a:rPr lang="en-GB" sz="2000" dirty="0" smtClean="0">
                <a:latin typeface="Comic Sans MS" panose="030F0702030302020204" pitchFamily="66" charset="0"/>
              </a:rPr>
              <a:t>The </a:t>
            </a:r>
            <a:r>
              <a:rPr lang="en-GB" sz="2000" dirty="0">
                <a:latin typeface="Comic Sans MS" panose="030F0702030302020204" pitchFamily="66" charset="0"/>
              </a:rPr>
              <a:t>Amazon river dolphin, also known as the pink river dolphin or </a:t>
            </a:r>
            <a:r>
              <a:rPr lang="en-GB" sz="2000" dirty="0" err="1">
                <a:latin typeface="Comic Sans MS" panose="030F0702030302020204" pitchFamily="66" charset="0"/>
              </a:rPr>
              <a:t>boto</a:t>
            </a:r>
            <a:r>
              <a:rPr lang="en-GB" sz="2000" dirty="0">
                <a:latin typeface="Comic Sans MS" panose="030F0702030302020204" pitchFamily="66" charset="0"/>
              </a:rPr>
              <a:t>, lives only in freshwater. It is found throughout much of the </a:t>
            </a:r>
            <a:r>
              <a:rPr lang="en-GB" sz="2000" dirty="0" smtClean="0">
                <a:latin typeface="Comic Sans MS" panose="030F0702030302020204" pitchFamily="66" charset="0"/>
              </a:rPr>
              <a:t>Amazon Rainforest. </a:t>
            </a:r>
            <a:r>
              <a:rPr lang="en-GB" sz="2000" dirty="0">
                <a:latin typeface="Comic Sans MS" panose="030F0702030302020204" pitchFamily="66" charset="0"/>
              </a:rPr>
              <a:t>Unlike most other types of dolphins, the pink river dolphin has a very specific diet. They eat primarily</a:t>
            </a:r>
            <a:r>
              <a:rPr lang="en-GB" sz="2000" b="1" dirty="0">
                <a:latin typeface="Comic Sans MS" panose="030F0702030302020204" pitchFamily="66" charset="0"/>
              </a:rPr>
              <a:t> fish, crabs, and crustaceans</a:t>
            </a:r>
            <a:r>
              <a:rPr lang="en-GB" sz="2000" dirty="0">
                <a:latin typeface="Comic Sans MS" panose="030F0702030302020204" pitchFamily="66" charset="0"/>
              </a:rPr>
              <a:t>. They’re also known to feed on small fresh-water </a:t>
            </a:r>
            <a:r>
              <a:rPr lang="en-GB" sz="2000" dirty="0" smtClean="0">
                <a:latin typeface="Comic Sans MS" panose="030F0702030302020204" pitchFamily="66" charset="0"/>
              </a:rPr>
              <a:t>fish.</a:t>
            </a:r>
            <a:endParaRPr lang="en-GB" sz="2000" dirty="0">
              <a:latin typeface="Comic Sans MS" panose="030F0702030302020204" pitchFamily="66" charset="0"/>
            </a:endParaRPr>
          </a:p>
        </p:txBody>
      </p:sp>
      <p:pic>
        <p:nvPicPr>
          <p:cNvPr id="4" name="Picture 3"/>
          <p:cNvPicPr>
            <a:picLocks noChangeAspect="1"/>
          </p:cNvPicPr>
          <p:nvPr/>
        </p:nvPicPr>
        <p:blipFill>
          <a:blip r:embed="rId3"/>
          <a:stretch>
            <a:fillRect/>
          </a:stretch>
        </p:blipFill>
        <p:spPr>
          <a:xfrm>
            <a:off x="615415" y="4044547"/>
            <a:ext cx="3350193" cy="1894391"/>
          </a:xfrm>
          <a:prstGeom prst="rect">
            <a:avLst/>
          </a:prstGeom>
        </p:spPr>
      </p:pic>
    </p:spTree>
    <p:extLst>
      <p:ext uri="{BB962C8B-B14F-4D97-AF65-F5344CB8AC3E}">
        <p14:creationId xmlns:p14="http://schemas.microsoft.com/office/powerpoint/2010/main" val="96267746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sp>
        <p:nvSpPr>
          <p:cNvPr id="2" name="Rectangle 1"/>
          <p:cNvSpPr/>
          <p:nvPr/>
        </p:nvSpPr>
        <p:spPr>
          <a:xfrm>
            <a:off x="5213684" y="468513"/>
            <a:ext cx="6615764" cy="4462760"/>
          </a:xfrm>
          <a:prstGeom prst="rect">
            <a:avLst/>
          </a:prstGeom>
        </p:spPr>
        <p:txBody>
          <a:bodyPr wrap="square">
            <a:spAutoFit/>
          </a:bodyPr>
          <a:lstStyle/>
          <a:p>
            <a:r>
              <a:rPr lang="en-GB" sz="3200" u="sng" dirty="0" smtClean="0">
                <a:latin typeface="Comic Sans MS" panose="030F0702030302020204" pitchFamily="66" charset="0"/>
              </a:rPr>
              <a:t>Sloths</a:t>
            </a:r>
          </a:p>
          <a:p>
            <a:r>
              <a:rPr lang="en-GB" dirty="0" smtClean="0">
                <a:latin typeface="Comic Sans MS" panose="030F0702030302020204" pitchFamily="66" charset="0"/>
              </a:rPr>
              <a:t>There </a:t>
            </a:r>
            <a:r>
              <a:rPr lang="en-GB" dirty="0">
                <a:latin typeface="Comic Sans MS" panose="030F0702030302020204" pitchFamily="66" charset="0"/>
              </a:rPr>
              <a:t>are </a:t>
            </a:r>
            <a:r>
              <a:rPr lang="en-GB" b="1" dirty="0">
                <a:latin typeface="Comic Sans MS" panose="030F0702030302020204" pitchFamily="66" charset="0"/>
              </a:rPr>
              <a:t>two different types of sloths</a:t>
            </a:r>
            <a:r>
              <a:rPr lang="en-GB" dirty="0">
                <a:latin typeface="Comic Sans MS" panose="030F0702030302020204" pitchFamily="66" charset="0"/>
              </a:rPr>
              <a:t>, two-toed and </a:t>
            </a:r>
            <a:r>
              <a:rPr lang="en-GB" dirty="0" smtClean="0">
                <a:latin typeface="Comic Sans MS" panose="030F0702030302020204" pitchFamily="66" charset="0"/>
              </a:rPr>
              <a:t>three-toed sloths. </a:t>
            </a:r>
            <a:r>
              <a:rPr lang="en-GB" b="1" dirty="0">
                <a:latin typeface="Comic Sans MS" panose="030F0702030302020204" pitchFamily="66" charset="0"/>
              </a:rPr>
              <a:t>A</a:t>
            </a:r>
            <a:r>
              <a:rPr lang="en-GB" b="1" dirty="0" smtClean="0">
                <a:latin typeface="Comic Sans MS" panose="030F0702030302020204" pitchFamily="66" charset="0"/>
              </a:rPr>
              <a:t>ll </a:t>
            </a:r>
            <a:r>
              <a:rPr lang="en-GB" b="1" dirty="0">
                <a:latin typeface="Comic Sans MS" panose="030F0702030302020204" pitchFamily="66" charset="0"/>
              </a:rPr>
              <a:t>sloths have three-toes</a:t>
            </a:r>
            <a:r>
              <a:rPr lang="en-GB" dirty="0">
                <a:latin typeface="Comic Sans MS" panose="030F0702030302020204" pitchFamily="66" charset="0"/>
              </a:rPr>
              <a:t> (even the “two-toed” ones!). The difference is that the </a:t>
            </a:r>
            <a:r>
              <a:rPr lang="en-GB" b="1" dirty="0">
                <a:latin typeface="Comic Sans MS" panose="030F0702030302020204" pitchFamily="66" charset="0"/>
              </a:rPr>
              <a:t>two-toed sloths only have two claws on their forelimbs</a:t>
            </a:r>
            <a:r>
              <a:rPr lang="en-GB" dirty="0">
                <a:latin typeface="Comic Sans MS" panose="030F0702030302020204" pitchFamily="66" charset="0"/>
              </a:rPr>
              <a:t>, whereas the </a:t>
            </a:r>
            <a:r>
              <a:rPr lang="en-GB" b="1" dirty="0">
                <a:latin typeface="Comic Sans MS" panose="030F0702030302020204" pitchFamily="66" charset="0"/>
              </a:rPr>
              <a:t>three-toed sloths have three claws on their forelimbs</a:t>
            </a:r>
            <a:r>
              <a:rPr lang="en-GB" dirty="0">
                <a:latin typeface="Comic Sans MS" panose="030F0702030302020204" pitchFamily="66" charset="0"/>
              </a:rPr>
              <a:t>. However, they all have three claws on their </a:t>
            </a:r>
            <a:r>
              <a:rPr lang="en-GB" dirty="0" smtClean="0">
                <a:latin typeface="Comic Sans MS" panose="030F0702030302020204" pitchFamily="66" charset="0"/>
              </a:rPr>
              <a:t>hind-limbs. </a:t>
            </a:r>
          </a:p>
          <a:p>
            <a:endParaRPr lang="en-GB" dirty="0">
              <a:latin typeface="Comic Sans MS" panose="030F0702030302020204" pitchFamily="66" charset="0"/>
            </a:endParaRPr>
          </a:p>
          <a:p>
            <a:r>
              <a:rPr lang="en-GB" dirty="0" smtClean="0">
                <a:latin typeface="Comic Sans MS" panose="030F0702030302020204" pitchFamily="66" charset="0"/>
              </a:rPr>
              <a:t>Some </a:t>
            </a:r>
            <a:r>
              <a:rPr lang="en-GB" dirty="0">
                <a:latin typeface="Comic Sans MS" panose="030F0702030302020204" pitchFamily="66" charset="0"/>
              </a:rPr>
              <a:t>of the least-active animals out there, sloths sleep </a:t>
            </a:r>
            <a:r>
              <a:rPr lang="en-GB" dirty="0" smtClean="0">
                <a:latin typeface="Comic Sans MS" panose="030F0702030302020204" pitchFamily="66" charset="0"/>
              </a:rPr>
              <a:t>for up to 20 hours </a:t>
            </a:r>
            <a:r>
              <a:rPr lang="en-GB" dirty="0">
                <a:latin typeface="Comic Sans MS" panose="030F0702030302020204" pitchFamily="66" charset="0"/>
              </a:rPr>
              <a:t>each day! Some even stay in the same tree their entire life</a:t>
            </a:r>
            <a:r>
              <a:rPr lang="en-GB" dirty="0" smtClean="0">
                <a:latin typeface="Comic Sans MS" panose="030F0702030302020204" pitchFamily="66" charset="0"/>
              </a:rPr>
              <a:t>. They move so little that algae grows on them. </a:t>
            </a:r>
            <a:r>
              <a:rPr lang="en-GB" dirty="0">
                <a:latin typeface="Comic Sans MS" panose="030F0702030302020204" pitchFamily="66" charset="0"/>
              </a:rPr>
              <a:t>Their body has a deep groove for housing the algae, whose </a:t>
            </a:r>
            <a:r>
              <a:rPr lang="en-GB" dirty="0" smtClean="0">
                <a:latin typeface="Comic Sans MS" panose="030F0702030302020204" pitchFamily="66" charset="0"/>
              </a:rPr>
              <a:t>colour </a:t>
            </a:r>
            <a:r>
              <a:rPr lang="en-GB" dirty="0">
                <a:latin typeface="Comic Sans MS" panose="030F0702030302020204" pitchFamily="66" charset="0"/>
              </a:rPr>
              <a:t>is meant to help the animals camouflage with their environment in the </a:t>
            </a:r>
            <a:r>
              <a:rPr lang="en-GB" dirty="0" smtClean="0">
                <a:latin typeface="Comic Sans MS" panose="030F0702030302020204" pitchFamily="66" charset="0"/>
              </a:rPr>
              <a:t>Amazon’s rainy season</a:t>
            </a:r>
            <a:endParaRPr lang="en-GB" dirty="0">
              <a:latin typeface="Comic Sans MS" panose="030F0702030302020204" pitchFamily="66" charset="0"/>
            </a:endParaRPr>
          </a:p>
        </p:txBody>
      </p:sp>
      <p:pic>
        <p:nvPicPr>
          <p:cNvPr id="3" name="Picture 2"/>
          <p:cNvPicPr>
            <a:picLocks noChangeAspect="1"/>
          </p:cNvPicPr>
          <p:nvPr/>
        </p:nvPicPr>
        <p:blipFill>
          <a:blip r:embed="rId2"/>
          <a:stretch>
            <a:fillRect/>
          </a:stretch>
        </p:blipFill>
        <p:spPr>
          <a:xfrm>
            <a:off x="853440" y="1560048"/>
            <a:ext cx="4012982" cy="2485574"/>
          </a:xfrm>
          <a:prstGeom prst="rect">
            <a:avLst/>
          </a:prstGeom>
        </p:spPr>
      </p:pic>
      <p:sp>
        <p:nvSpPr>
          <p:cNvPr id="4" name="Rectangle 3"/>
          <p:cNvSpPr/>
          <p:nvPr/>
        </p:nvSpPr>
        <p:spPr>
          <a:xfrm>
            <a:off x="853440" y="5035017"/>
            <a:ext cx="6096000" cy="1754326"/>
          </a:xfrm>
          <a:prstGeom prst="rect">
            <a:avLst/>
          </a:prstGeom>
        </p:spPr>
        <p:txBody>
          <a:bodyPr>
            <a:spAutoFit/>
          </a:bodyPr>
          <a:lstStyle/>
          <a:p>
            <a:r>
              <a:rPr lang="en-GB" dirty="0">
                <a:latin typeface="Comic Sans MS" panose="030F0702030302020204" pitchFamily="66" charset="0"/>
              </a:rPr>
              <a:t>Part of that slothful persona is a very slothful diet. It takes so long for a sloth to digest the food it eats (and to eat enough to get the nutrients that it needs) that it only has to go to the bathroom about once a week! This is usually one of the few times the sloths will leave their tree.</a:t>
            </a:r>
          </a:p>
        </p:txBody>
      </p:sp>
      <p:sp>
        <p:nvSpPr>
          <p:cNvPr id="5" name="Rectangle 4"/>
          <p:cNvSpPr/>
          <p:nvPr/>
        </p:nvSpPr>
        <p:spPr>
          <a:xfrm>
            <a:off x="7052109" y="5229272"/>
            <a:ext cx="6096000" cy="1200329"/>
          </a:xfrm>
          <a:prstGeom prst="rect">
            <a:avLst/>
          </a:prstGeom>
        </p:spPr>
        <p:txBody>
          <a:bodyPr>
            <a:spAutoFit/>
          </a:bodyPr>
          <a:lstStyle/>
          <a:p>
            <a:r>
              <a:rPr lang="en-GB" dirty="0">
                <a:latin typeface="Comic Sans MS" panose="030F0702030302020204" pitchFamily="66" charset="0"/>
              </a:rPr>
              <a:t>Known to sometimes simply let go from </a:t>
            </a:r>
            <a:endParaRPr lang="en-GB" dirty="0" smtClean="0">
              <a:latin typeface="Comic Sans MS" panose="030F0702030302020204" pitchFamily="66" charset="0"/>
            </a:endParaRPr>
          </a:p>
          <a:p>
            <a:r>
              <a:rPr lang="en-GB" dirty="0" smtClean="0">
                <a:latin typeface="Comic Sans MS" panose="030F0702030302020204" pitchFamily="66" charset="0"/>
              </a:rPr>
              <a:t>their </a:t>
            </a:r>
            <a:r>
              <a:rPr lang="en-GB" dirty="0">
                <a:latin typeface="Comic Sans MS" panose="030F0702030302020204" pitchFamily="66" charset="0"/>
              </a:rPr>
              <a:t>tree branch and drop into the water </a:t>
            </a:r>
            <a:endParaRPr lang="en-GB" dirty="0" smtClean="0">
              <a:latin typeface="Comic Sans MS" panose="030F0702030302020204" pitchFamily="66" charset="0"/>
            </a:endParaRPr>
          </a:p>
          <a:p>
            <a:r>
              <a:rPr lang="en-GB" dirty="0" smtClean="0">
                <a:latin typeface="Comic Sans MS" panose="030F0702030302020204" pitchFamily="66" charset="0"/>
              </a:rPr>
              <a:t>below </a:t>
            </a:r>
            <a:r>
              <a:rPr lang="en-GB" dirty="0">
                <a:latin typeface="Comic Sans MS" panose="030F0702030302020204" pitchFamily="66" charset="0"/>
              </a:rPr>
              <a:t>for a quick swim, they can move three </a:t>
            </a:r>
            <a:endParaRPr lang="en-GB" dirty="0" smtClean="0">
              <a:latin typeface="Comic Sans MS" panose="030F0702030302020204" pitchFamily="66" charset="0"/>
            </a:endParaRPr>
          </a:p>
          <a:p>
            <a:r>
              <a:rPr lang="en-GB" dirty="0" smtClean="0">
                <a:latin typeface="Comic Sans MS" panose="030F0702030302020204" pitchFamily="66" charset="0"/>
              </a:rPr>
              <a:t>times </a:t>
            </a:r>
            <a:r>
              <a:rPr lang="en-GB" dirty="0">
                <a:latin typeface="Comic Sans MS" panose="030F0702030302020204" pitchFamily="66" charset="0"/>
              </a:rPr>
              <a:t>faster in water than they can on land. </a:t>
            </a:r>
          </a:p>
        </p:txBody>
      </p:sp>
    </p:spTree>
    <p:extLst>
      <p:ext uri="{BB962C8B-B14F-4D97-AF65-F5344CB8AC3E}">
        <p14:creationId xmlns:p14="http://schemas.microsoft.com/office/powerpoint/2010/main" val="184563398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sp>
        <p:nvSpPr>
          <p:cNvPr id="2" name="TextBox 1"/>
          <p:cNvSpPr txBox="1"/>
          <p:nvPr/>
        </p:nvSpPr>
        <p:spPr>
          <a:xfrm>
            <a:off x="4156363" y="979055"/>
            <a:ext cx="7324437" cy="2739211"/>
          </a:xfrm>
          <a:prstGeom prst="rect">
            <a:avLst/>
          </a:prstGeom>
          <a:noFill/>
        </p:spPr>
        <p:txBody>
          <a:bodyPr wrap="square" rtlCol="0">
            <a:spAutoFit/>
          </a:bodyPr>
          <a:lstStyle/>
          <a:p>
            <a:r>
              <a:rPr lang="en-GB" sz="3200" u="sng" dirty="0" smtClean="0">
                <a:latin typeface="Comic Sans MS" panose="030F0702030302020204" pitchFamily="66" charset="0"/>
              </a:rPr>
              <a:t>Howler Monkey</a:t>
            </a:r>
          </a:p>
          <a:p>
            <a:r>
              <a:rPr lang="en-GB" sz="2000" dirty="0" smtClean="0">
                <a:latin typeface="Comic Sans MS" panose="030F0702030302020204" pitchFamily="66" charset="0"/>
              </a:rPr>
              <a:t>The Howler monkeys that live in the Amazon Rainforest are the loudest land animals in the entire world- They can be heard from over three miles away. </a:t>
            </a:r>
            <a:r>
              <a:rPr lang="en-GB" sz="2000" dirty="0">
                <a:latin typeface="Comic Sans MS" panose="030F0702030302020204" pitchFamily="66" charset="0"/>
              </a:rPr>
              <a:t>Howler monkeys have beards and long, thick hair which may be black, brown, or red</a:t>
            </a:r>
            <a:r>
              <a:rPr lang="en-GB" sz="2000" dirty="0" smtClean="0"/>
              <a:t>.</a:t>
            </a:r>
            <a:r>
              <a:rPr lang="en-GB" sz="2000" dirty="0"/>
              <a:t> </a:t>
            </a:r>
            <a:r>
              <a:rPr lang="en-GB" sz="2000" dirty="0">
                <a:latin typeface="Comic Sans MS" panose="030F0702030302020204" pitchFamily="66" charset="0"/>
              </a:rPr>
              <a:t>The majority of howler monkeys are herbivorous in nature; their diet consists of leaves, plants, fruits, vegetables, flower and </a:t>
            </a:r>
            <a:r>
              <a:rPr lang="en-GB" sz="2000" dirty="0" smtClean="0">
                <a:latin typeface="Comic Sans MS" panose="030F0702030302020204" pitchFamily="66" charset="0"/>
              </a:rPr>
              <a:t>nuts.</a:t>
            </a:r>
            <a:endParaRPr lang="en-GB" sz="2000" dirty="0">
              <a:latin typeface="Comic Sans MS" panose="030F0702030302020204" pitchFamily="66" charset="0"/>
            </a:endParaRPr>
          </a:p>
        </p:txBody>
      </p:sp>
      <p:pic>
        <p:nvPicPr>
          <p:cNvPr id="1026" name="Picture 2" descr="See the source imag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53102" y="979055"/>
            <a:ext cx="2892425" cy="2657817"/>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4410801" y="4806118"/>
            <a:ext cx="7435272" cy="707886"/>
          </a:xfrm>
          <a:prstGeom prst="rect">
            <a:avLst/>
          </a:prstGeom>
          <a:noFill/>
        </p:spPr>
        <p:txBody>
          <a:bodyPr wrap="square" rtlCol="0">
            <a:spAutoFit/>
          </a:bodyPr>
          <a:lstStyle/>
          <a:p>
            <a:r>
              <a:rPr lang="en-GB" sz="2000" dirty="0" smtClean="0">
                <a:latin typeface="Comic Sans MS" panose="030F0702030302020204" pitchFamily="66" charset="0"/>
              </a:rPr>
              <a:t>30 million species of insects are estimated to live in the Amazon Rainforest, including 7,000 species of butterfly. </a:t>
            </a:r>
            <a:endParaRPr lang="en-GB" sz="2000" dirty="0">
              <a:latin typeface="Comic Sans MS" panose="030F0702030302020204" pitchFamily="66" charset="0"/>
            </a:endParaRPr>
          </a:p>
        </p:txBody>
      </p:sp>
      <p:pic>
        <p:nvPicPr>
          <p:cNvPr id="4" name="Picture 3"/>
          <p:cNvPicPr>
            <a:picLocks noChangeAspect="1"/>
          </p:cNvPicPr>
          <p:nvPr/>
        </p:nvPicPr>
        <p:blipFill>
          <a:blip r:embed="rId3"/>
          <a:stretch>
            <a:fillRect/>
          </a:stretch>
        </p:blipFill>
        <p:spPr>
          <a:xfrm>
            <a:off x="885550" y="4392231"/>
            <a:ext cx="3270813" cy="1722897"/>
          </a:xfrm>
          <a:prstGeom prst="rect">
            <a:avLst/>
          </a:prstGeom>
        </p:spPr>
      </p:pic>
    </p:spTree>
    <p:extLst>
      <p:ext uri="{BB962C8B-B14F-4D97-AF65-F5344CB8AC3E}">
        <p14:creationId xmlns:p14="http://schemas.microsoft.com/office/powerpoint/2010/main" val="104795544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sp>
        <p:nvSpPr>
          <p:cNvPr id="3" name="Rectangle 2"/>
          <p:cNvSpPr/>
          <p:nvPr/>
        </p:nvSpPr>
        <p:spPr>
          <a:xfrm>
            <a:off x="1016000" y="1158240"/>
            <a:ext cx="10535920" cy="468376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Box 1"/>
          <p:cNvSpPr txBox="1"/>
          <p:nvPr/>
        </p:nvSpPr>
        <p:spPr>
          <a:xfrm>
            <a:off x="1452880" y="1960880"/>
            <a:ext cx="9357360" cy="2062103"/>
          </a:xfrm>
          <a:prstGeom prst="rect">
            <a:avLst/>
          </a:prstGeom>
          <a:noFill/>
        </p:spPr>
        <p:txBody>
          <a:bodyPr wrap="square" rtlCol="0">
            <a:spAutoFit/>
          </a:bodyPr>
          <a:lstStyle/>
          <a:p>
            <a:r>
              <a:rPr lang="en-GB" sz="3200" dirty="0" smtClean="0">
                <a:latin typeface="Comic Sans MS" panose="030F0702030302020204" pitchFamily="66" charset="0"/>
              </a:rPr>
              <a:t>Use your facts about Amazon animals and plot them in a bubble map. We will be using the facts from the bubble map to write our paragraphs for our non-chronological report.</a:t>
            </a:r>
            <a:endParaRPr lang="en-GB" sz="3200" dirty="0">
              <a:latin typeface="Comic Sans MS" panose="030F0702030302020204" pitchFamily="66" charset="0"/>
            </a:endParaRPr>
          </a:p>
        </p:txBody>
      </p:sp>
    </p:spTree>
    <p:extLst>
      <p:ext uri="{BB962C8B-B14F-4D97-AF65-F5344CB8AC3E}">
        <p14:creationId xmlns:p14="http://schemas.microsoft.com/office/powerpoint/2010/main" val="2107027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sp>
        <p:nvSpPr>
          <p:cNvPr id="2" name="Oval 1"/>
          <p:cNvSpPr/>
          <p:nvPr/>
        </p:nvSpPr>
        <p:spPr>
          <a:xfrm>
            <a:off x="4627419" y="2697016"/>
            <a:ext cx="2466109" cy="2013527"/>
          </a:xfrm>
          <a:prstGeom prst="ellipse">
            <a:avLst/>
          </a:prstGeom>
          <a:solidFill>
            <a:schemeClr val="accent3">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latin typeface="Comic Sans MS" panose="030F0702030302020204" pitchFamily="66" charset="0"/>
              </a:rPr>
              <a:t>What animals can you find in the Amazon?</a:t>
            </a:r>
          </a:p>
          <a:p>
            <a:pPr algn="ctr"/>
            <a:endParaRPr lang="en-GB" dirty="0"/>
          </a:p>
        </p:txBody>
      </p:sp>
      <p:cxnSp>
        <p:nvCxnSpPr>
          <p:cNvPr id="5" name="Straight Connector 4"/>
          <p:cNvCxnSpPr/>
          <p:nvPr/>
        </p:nvCxnSpPr>
        <p:spPr>
          <a:xfrm flipH="1" flipV="1">
            <a:off x="2785052" y="2319768"/>
            <a:ext cx="1919719" cy="922196"/>
          </a:xfrm>
          <a:prstGeom prst="line">
            <a:avLst/>
          </a:prstGeom>
          <a:ln w="57150"/>
        </p:spPr>
        <p:style>
          <a:lnRef idx="1">
            <a:schemeClr val="dk1"/>
          </a:lnRef>
          <a:fillRef idx="0">
            <a:schemeClr val="dk1"/>
          </a:fillRef>
          <a:effectRef idx="0">
            <a:schemeClr val="dk1"/>
          </a:effectRef>
          <a:fontRef idx="minor">
            <a:schemeClr val="tx1"/>
          </a:fontRef>
        </p:style>
      </p:cxnSp>
      <p:sp>
        <p:nvSpPr>
          <p:cNvPr id="6" name="TextBox 5"/>
          <p:cNvSpPr txBox="1"/>
          <p:nvPr/>
        </p:nvSpPr>
        <p:spPr>
          <a:xfrm>
            <a:off x="8839200" y="868505"/>
            <a:ext cx="3288146" cy="523220"/>
          </a:xfrm>
          <a:prstGeom prst="rect">
            <a:avLst/>
          </a:prstGeom>
          <a:noFill/>
        </p:spPr>
        <p:txBody>
          <a:bodyPr wrap="square" rtlCol="0">
            <a:spAutoFit/>
          </a:bodyPr>
          <a:lstStyle/>
          <a:p>
            <a:r>
              <a:rPr lang="en-GB" sz="2800" u="sng" dirty="0" smtClean="0">
                <a:latin typeface="Comic Sans MS" panose="030F0702030302020204" pitchFamily="66" charset="0"/>
              </a:rPr>
              <a:t>Birds</a:t>
            </a:r>
            <a:endParaRPr lang="en-GB" sz="2800" u="sng" dirty="0">
              <a:latin typeface="Comic Sans MS" panose="030F0702030302020204" pitchFamily="66" charset="0"/>
            </a:endParaRPr>
          </a:p>
        </p:txBody>
      </p:sp>
      <p:sp>
        <p:nvSpPr>
          <p:cNvPr id="7" name="TextBox 6"/>
          <p:cNvSpPr txBox="1"/>
          <p:nvPr/>
        </p:nvSpPr>
        <p:spPr>
          <a:xfrm>
            <a:off x="1902691" y="500596"/>
            <a:ext cx="3140364" cy="523220"/>
          </a:xfrm>
          <a:prstGeom prst="rect">
            <a:avLst/>
          </a:prstGeom>
          <a:noFill/>
        </p:spPr>
        <p:txBody>
          <a:bodyPr wrap="square" rtlCol="0">
            <a:spAutoFit/>
          </a:bodyPr>
          <a:lstStyle/>
          <a:p>
            <a:r>
              <a:rPr lang="en-GB" sz="2800" u="sng" dirty="0" smtClean="0">
                <a:latin typeface="Comic Sans MS" panose="030F0702030302020204" pitchFamily="66" charset="0"/>
              </a:rPr>
              <a:t>Capybara</a:t>
            </a:r>
            <a:r>
              <a:rPr lang="en-GB" dirty="0" smtClean="0"/>
              <a:t>-</a:t>
            </a:r>
          </a:p>
        </p:txBody>
      </p:sp>
      <p:sp>
        <p:nvSpPr>
          <p:cNvPr id="9" name="Rectangle 8"/>
          <p:cNvSpPr/>
          <p:nvPr/>
        </p:nvSpPr>
        <p:spPr>
          <a:xfrm>
            <a:off x="7833015" y="1773775"/>
            <a:ext cx="6096000" cy="1200329"/>
          </a:xfrm>
          <a:prstGeom prst="rect">
            <a:avLst/>
          </a:prstGeom>
        </p:spPr>
        <p:txBody>
          <a:bodyPr>
            <a:spAutoFit/>
          </a:bodyPr>
          <a:lstStyle/>
          <a:p>
            <a:r>
              <a:rPr lang="en-GB" dirty="0" smtClean="0">
                <a:latin typeface="Arial" panose="020B0604020202020204" pitchFamily="34" charset="0"/>
              </a:rPr>
              <a:t>One fifth of all known bird species live </a:t>
            </a:r>
          </a:p>
          <a:p>
            <a:r>
              <a:rPr lang="en-GB" dirty="0" smtClean="0">
                <a:latin typeface="Arial" panose="020B0604020202020204" pitchFamily="34" charset="0"/>
              </a:rPr>
              <a:t>in the  Amazon Rainforest</a:t>
            </a:r>
            <a:r>
              <a:rPr lang="en-GB" dirty="0" smtClean="0"/>
              <a:t>.</a:t>
            </a:r>
          </a:p>
          <a:p>
            <a:pPr marL="285750" indent="-285750">
              <a:buFont typeface="Arial" panose="020B0604020202020204" pitchFamily="34" charset="0"/>
              <a:buChar char="•"/>
            </a:pPr>
            <a:r>
              <a:rPr lang="en-GB" dirty="0" smtClean="0">
                <a:latin typeface="Arial" panose="020B0604020202020204" pitchFamily="34" charset="0"/>
              </a:rPr>
              <a:t>Macaws</a:t>
            </a:r>
          </a:p>
          <a:p>
            <a:pPr marL="285750" indent="-285750">
              <a:buFont typeface="Arial" panose="020B0604020202020204" pitchFamily="34" charset="0"/>
              <a:buChar char="•"/>
            </a:pPr>
            <a:r>
              <a:rPr lang="en-GB" dirty="0" smtClean="0">
                <a:latin typeface="Arial" panose="020B0604020202020204" pitchFamily="34" charset="0"/>
              </a:rPr>
              <a:t>Toucans</a:t>
            </a:r>
          </a:p>
        </p:txBody>
      </p:sp>
      <p:sp>
        <p:nvSpPr>
          <p:cNvPr id="10" name="TextBox 9"/>
          <p:cNvSpPr txBox="1"/>
          <p:nvPr/>
        </p:nvSpPr>
        <p:spPr>
          <a:xfrm>
            <a:off x="812800" y="1734992"/>
            <a:ext cx="2900218" cy="584775"/>
          </a:xfrm>
          <a:prstGeom prst="rect">
            <a:avLst/>
          </a:prstGeom>
          <a:noFill/>
        </p:spPr>
        <p:txBody>
          <a:bodyPr wrap="square" rtlCol="0">
            <a:spAutoFit/>
          </a:bodyPr>
          <a:lstStyle/>
          <a:p>
            <a:r>
              <a:rPr lang="en-GB" sz="3200" u="sng" dirty="0" smtClean="0">
                <a:latin typeface="Comic Sans MS" panose="030F0702030302020204" pitchFamily="66" charset="0"/>
              </a:rPr>
              <a:t>Sloths</a:t>
            </a:r>
            <a:endParaRPr lang="en-GB" sz="3200" u="sng" dirty="0">
              <a:latin typeface="Comic Sans MS" panose="030F0702030302020204" pitchFamily="66" charset="0"/>
            </a:endParaRPr>
          </a:p>
        </p:txBody>
      </p:sp>
      <p:sp>
        <p:nvSpPr>
          <p:cNvPr id="11" name="TextBox 10"/>
          <p:cNvSpPr txBox="1"/>
          <p:nvPr/>
        </p:nvSpPr>
        <p:spPr>
          <a:xfrm>
            <a:off x="988290" y="5458634"/>
            <a:ext cx="3048000" cy="584775"/>
          </a:xfrm>
          <a:prstGeom prst="rect">
            <a:avLst/>
          </a:prstGeom>
          <a:noFill/>
        </p:spPr>
        <p:txBody>
          <a:bodyPr wrap="square" rtlCol="0">
            <a:spAutoFit/>
          </a:bodyPr>
          <a:lstStyle/>
          <a:p>
            <a:r>
              <a:rPr lang="en-GB" sz="3200" u="sng" dirty="0" smtClean="0">
                <a:latin typeface="Comic Sans MS" panose="030F0702030302020204" pitchFamily="66" charset="0"/>
              </a:rPr>
              <a:t>Howler monkey </a:t>
            </a:r>
            <a:endParaRPr lang="en-GB" sz="3200" u="sng" dirty="0">
              <a:latin typeface="Comic Sans MS" panose="030F0702030302020204" pitchFamily="66" charset="0"/>
            </a:endParaRPr>
          </a:p>
        </p:txBody>
      </p:sp>
      <p:sp>
        <p:nvSpPr>
          <p:cNvPr id="12" name="TextBox 11"/>
          <p:cNvSpPr txBox="1"/>
          <p:nvPr/>
        </p:nvSpPr>
        <p:spPr>
          <a:xfrm>
            <a:off x="8312727" y="3554163"/>
            <a:ext cx="3408218" cy="584775"/>
          </a:xfrm>
          <a:prstGeom prst="rect">
            <a:avLst/>
          </a:prstGeom>
          <a:noFill/>
        </p:spPr>
        <p:txBody>
          <a:bodyPr wrap="square" rtlCol="0">
            <a:spAutoFit/>
          </a:bodyPr>
          <a:lstStyle/>
          <a:p>
            <a:r>
              <a:rPr lang="en-GB" sz="3200" u="sng" dirty="0" smtClean="0">
                <a:latin typeface="Comic Sans MS" panose="030F0702030302020204" pitchFamily="66" charset="0"/>
              </a:rPr>
              <a:t>Harpy eagle</a:t>
            </a:r>
            <a:endParaRPr lang="en-GB" sz="3200" u="sng" dirty="0">
              <a:latin typeface="Comic Sans MS" panose="030F0702030302020204" pitchFamily="66" charset="0"/>
            </a:endParaRPr>
          </a:p>
        </p:txBody>
      </p:sp>
      <p:sp>
        <p:nvSpPr>
          <p:cNvPr id="13" name="TextBox 12"/>
          <p:cNvSpPr txBox="1"/>
          <p:nvPr/>
        </p:nvSpPr>
        <p:spPr>
          <a:xfrm>
            <a:off x="6613234" y="5289442"/>
            <a:ext cx="5292437" cy="584775"/>
          </a:xfrm>
          <a:prstGeom prst="rect">
            <a:avLst/>
          </a:prstGeom>
          <a:noFill/>
        </p:spPr>
        <p:txBody>
          <a:bodyPr wrap="square" rtlCol="0">
            <a:spAutoFit/>
          </a:bodyPr>
          <a:lstStyle/>
          <a:p>
            <a:r>
              <a:rPr lang="en-GB" sz="3200" u="sng" dirty="0" smtClean="0">
                <a:latin typeface="Comic Sans MS" panose="030F0702030302020204" pitchFamily="66" charset="0"/>
              </a:rPr>
              <a:t>Insects and butterflies</a:t>
            </a:r>
            <a:endParaRPr lang="en-GB" sz="3200" u="sng" dirty="0">
              <a:latin typeface="Comic Sans MS" panose="030F0702030302020204" pitchFamily="66" charset="0"/>
            </a:endParaRPr>
          </a:p>
        </p:txBody>
      </p:sp>
      <p:sp>
        <p:nvSpPr>
          <p:cNvPr id="14" name="TextBox 13"/>
          <p:cNvSpPr txBox="1"/>
          <p:nvPr/>
        </p:nvSpPr>
        <p:spPr>
          <a:xfrm>
            <a:off x="812800" y="3554163"/>
            <a:ext cx="2660073" cy="584775"/>
          </a:xfrm>
          <a:prstGeom prst="rect">
            <a:avLst/>
          </a:prstGeom>
          <a:noFill/>
        </p:spPr>
        <p:txBody>
          <a:bodyPr wrap="square" rtlCol="0">
            <a:spAutoFit/>
          </a:bodyPr>
          <a:lstStyle/>
          <a:p>
            <a:r>
              <a:rPr lang="en-GB" sz="3200" u="sng" dirty="0" smtClean="0">
                <a:latin typeface="Comic Sans MS" panose="030F0702030302020204" pitchFamily="66" charset="0"/>
              </a:rPr>
              <a:t>Pink dolphins</a:t>
            </a:r>
            <a:endParaRPr lang="en-GB" sz="3200" u="sng" dirty="0">
              <a:latin typeface="Comic Sans MS" panose="030F0702030302020204" pitchFamily="66" charset="0"/>
            </a:endParaRPr>
          </a:p>
        </p:txBody>
      </p:sp>
      <p:sp>
        <p:nvSpPr>
          <p:cNvPr id="15" name="TextBox 14"/>
          <p:cNvSpPr txBox="1"/>
          <p:nvPr/>
        </p:nvSpPr>
        <p:spPr>
          <a:xfrm>
            <a:off x="5195454" y="581437"/>
            <a:ext cx="2854037" cy="584775"/>
          </a:xfrm>
          <a:prstGeom prst="rect">
            <a:avLst/>
          </a:prstGeom>
          <a:noFill/>
        </p:spPr>
        <p:txBody>
          <a:bodyPr wrap="square" rtlCol="0">
            <a:spAutoFit/>
          </a:bodyPr>
          <a:lstStyle/>
          <a:p>
            <a:r>
              <a:rPr lang="en-GB" sz="3200" u="sng" dirty="0" smtClean="0">
                <a:latin typeface="Comic Sans MS" panose="030F0702030302020204" pitchFamily="66" charset="0"/>
              </a:rPr>
              <a:t>Anaconda</a:t>
            </a:r>
            <a:r>
              <a:rPr lang="en-GB" dirty="0" smtClean="0"/>
              <a:t> </a:t>
            </a:r>
            <a:endParaRPr lang="en-GB" dirty="0"/>
          </a:p>
        </p:txBody>
      </p:sp>
      <p:cxnSp>
        <p:nvCxnSpPr>
          <p:cNvPr id="16" name="Straight Connector 15"/>
          <p:cNvCxnSpPr/>
          <p:nvPr/>
        </p:nvCxnSpPr>
        <p:spPr>
          <a:xfrm flipV="1">
            <a:off x="5874326" y="1391725"/>
            <a:ext cx="76202" cy="1280831"/>
          </a:xfrm>
          <a:prstGeom prst="line">
            <a:avLst/>
          </a:prstGeom>
          <a:ln w="57150"/>
        </p:spPr>
        <p:style>
          <a:lnRef idx="1">
            <a:schemeClr val="dk1"/>
          </a:lnRef>
          <a:fillRef idx="0">
            <a:schemeClr val="dk1"/>
          </a:fillRef>
          <a:effectRef idx="0">
            <a:schemeClr val="dk1"/>
          </a:effectRef>
          <a:fontRef idx="minor">
            <a:schemeClr val="tx1"/>
          </a:fontRef>
        </p:style>
      </p:cxnSp>
      <p:cxnSp>
        <p:nvCxnSpPr>
          <p:cNvPr id="18" name="Straight Connector 17"/>
          <p:cNvCxnSpPr/>
          <p:nvPr/>
        </p:nvCxnSpPr>
        <p:spPr>
          <a:xfrm>
            <a:off x="7093528" y="3863718"/>
            <a:ext cx="955963" cy="33627"/>
          </a:xfrm>
          <a:prstGeom prst="line">
            <a:avLst/>
          </a:prstGeom>
          <a:ln w="57150"/>
        </p:spPr>
        <p:style>
          <a:lnRef idx="1">
            <a:schemeClr val="dk1"/>
          </a:lnRef>
          <a:fillRef idx="0">
            <a:schemeClr val="dk1"/>
          </a:fillRef>
          <a:effectRef idx="0">
            <a:schemeClr val="dk1"/>
          </a:effectRef>
          <a:fontRef idx="minor">
            <a:schemeClr val="tx1"/>
          </a:fontRef>
        </p:style>
      </p:cxnSp>
      <p:cxnSp>
        <p:nvCxnSpPr>
          <p:cNvPr id="22" name="Straight Connector 21"/>
          <p:cNvCxnSpPr/>
          <p:nvPr/>
        </p:nvCxnSpPr>
        <p:spPr>
          <a:xfrm flipH="1" flipV="1">
            <a:off x="4100367" y="1600307"/>
            <a:ext cx="1034472" cy="1281278"/>
          </a:xfrm>
          <a:prstGeom prst="line">
            <a:avLst/>
          </a:prstGeom>
          <a:ln w="57150"/>
        </p:spPr>
        <p:style>
          <a:lnRef idx="1">
            <a:schemeClr val="dk1"/>
          </a:lnRef>
          <a:fillRef idx="0">
            <a:schemeClr val="dk1"/>
          </a:fillRef>
          <a:effectRef idx="0">
            <a:schemeClr val="dk1"/>
          </a:effectRef>
          <a:fontRef idx="minor">
            <a:schemeClr val="tx1"/>
          </a:fontRef>
        </p:style>
      </p:cxnSp>
      <p:cxnSp>
        <p:nvCxnSpPr>
          <p:cNvPr id="25" name="Straight Connector 24"/>
          <p:cNvCxnSpPr/>
          <p:nvPr/>
        </p:nvCxnSpPr>
        <p:spPr>
          <a:xfrm flipV="1">
            <a:off x="6786419" y="1845329"/>
            <a:ext cx="889002" cy="1177006"/>
          </a:xfrm>
          <a:prstGeom prst="line">
            <a:avLst/>
          </a:prstGeom>
          <a:ln w="57150"/>
        </p:spPr>
        <p:style>
          <a:lnRef idx="1">
            <a:schemeClr val="dk1"/>
          </a:lnRef>
          <a:fillRef idx="0">
            <a:schemeClr val="dk1"/>
          </a:fillRef>
          <a:effectRef idx="0">
            <a:schemeClr val="dk1"/>
          </a:effectRef>
          <a:fontRef idx="minor">
            <a:schemeClr val="tx1"/>
          </a:fontRef>
        </p:style>
      </p:cxnSp>
      <p:cxnSp>
        <p:nvCxnSpPr>
          <p:cNvPr id="29" name="Straight Connector 28"/>
          <p:cNvCxnSpPr/>
          <p:nvPr/>
        </p:nvCxnSpPr>
        <p:spPr>
          <a:xfrm flipV="1">
            <a:off x="4082474" y="4608945"/>
            <a:ext cx="1020617" cy="1148482"/>
          </a:xfrm>
          <a:prstGeom prst="line">
            <a:avLst/>
          </a:prstGeom>
          <a:ln w="57150"/>
        </p:spPr>
        <p:style>
          <a:lnRef idx="1">
            <a:schemeClr val="dk1"/>
          </a:lnRef>
          <a:fillRef idx="0">
            <a:schemeClr val="dk1"/>
          </a:fillRef>
          <a:effectRef idx="0">
            <a:schemeClr val="dk1"/>
          </a:effectRef>
          <a:fontRef idx="minor">
            <a:schemeClr val="tx1"/>
          </a:fontRef>
        </p:style>
      </p:cxnSp>
      <p:cxnSp>
        <p:nvCxnSpPr>
          <p:cNvPr id="31" name="Straight Connector 30"/>
          <p:cNvCxnSpPr/>
          <p:nvPr/>
        </p:nvCxnSpPr>
        <p:spPr>
          <a:xfrm>
            <a:off x="3636959" y="3953159"/>
            <a:ext cx="990460" cy="0"/>
          </a:xfrm>
          <a:prstGeom prst="line">
            <a:avLst/>
          </a:prstGeom>
          <a:ln w="57150"/>
        </p:spPr>
        <p:style>
          <a:lnRef idx="1">
            <a:schemeClr val="dk1"/>
          </a:lnRef>
          <a:fillRef idx="0">
            <a:schemeClr val="dk1"/>
          </a:fillRef>
          <a:effectRef idx="0">
            <a:schemeClr val="dk1"/>
          </a:effectRef>
          <a:fontRef idx="minor">
            <a:schemeClr val="tx1"/>
          </a:fontRef>
        </p:style>
      </p:cxnSp>
      <p:cxnSp>
        <p:nvCxnSpPr>
          <p:cNvPr id="35" name="Straight Connector 34"/>
          <p:cNvCxnSpPr/>
          <p:nvPr/>
        </p:nvCxnSpPr>
        <p:spPr>
          <a:xfrm flipH="1" flipV="1">
            <a:off x="6183745" y="4735003"/>
            <a:ext cx="385618" cy="984839"/>
          </a:xfrm>
          <a:prstGeom prst="line">
            <a:avLst/>
          </a:prstGeom>
          <a:ln w="57150"/>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40118554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sp>
        <p:nvSpPr>
          <p:cNvPr id="3" name="Rectangle 2"/>
          <p:cNvSpPr/>
          <p:nvPr/>
        </p:nvSpPr>
        <p:spPr>
          <a:xfrm>
            <a:off x="1544002" y="1074966"/>
            <a:ext cx="9723437" cy="2554545"/>
          </a:xfrm>
          <a:prstGeom prst="rect">
            <a:avLst/>
          </a:prstGeom>
        </p:spPr>
        <p:txBody>
          <a:bodyPr wrap="square">
            <a:spAutoFit/>
          </a:bodyPr>
          <a:lstStyle/>
          <a:p>
            <a:pPr fontAlgn="base">
              <a:spcAft>
                <a:spcPts val="0"/>
              </a:spcAft>
            </a:pPr>
            <a:r>
              <a:rPr lang="en-GB" sz="3200" dirty="0">
                <a:latin typeface="Comic Sans MS" panose="030F0702030302020204" pitchFamily="66" charset="0"/>
                <a:ea typeface="Times New Roman" panose="02020603050405020304" pitchFamily="18" charset="0"/>
                <a:cs typeface="Comic Sans MS" panose="030F0702030302020204" pitchFamily="66" charset="0"/>
              </a:rPr>
              <a:t>Write a short paragraph for each of your animals that you chose to include.  Include a mixture of </a:t>
            </a:r>
            <a:r>
              <a:rPr lang="en-GB" sz="3200" dirty="0">
                <a:solidFill>
                  <a:schemeClr val="accent5"/>
                </a:solidFill>
                <a:latin typeface="Comic Sans MS" panose="030F0702030302020204" pitchFamily="66" charset="0"/>
                <a:ea typeface="Times New Roman" panose="02020603050405020304" pitchFamily="18" charset="0"/>
                <a:cs typeface="Comic Sans MS" panose="030F0702030302020204" pitchFamily="66" charset="0"/>
              </a:rPr>
              <a:t>simple</a:t>
            </a:r>
            <a:r>
              <a:rPr lang="en-GB" sz="3200" dirty="0">
                <a:latin typeface="Comic Sans MS" panose="030F0702030302020204" pitchFamily="66" charset="0"/>
                <a:ea typeface="Times New Roman" panose="02020603050405020304" pitchFamily="18" charset="0"/>
                <a:cs typeface="Comic Sans MS" panose="030F0702030302020204" pitchFamily="66" charset="0"/>
              </a:rPr>
              <a:t>, </a:t>
            </a:r>
            <a:r>
              <a:rPr lang="en-GB" sz="3200" dirty="0">
                <a:solidFill>
                  <a:schemeClr val="accent5"/>
                </a:solidFill>
                <a:latin typeface="Comic Sans MS" panose="030F0702030302020204" pitchFamily="66" charset="0"/>
                <a:ea typeface="Times New Roman" panose="02020603050405020304" pitchFamily="18" charset="0"/>
                <a:cs typeface="Comic Sans MS" panose="030F0702030302020204" pitchFamily="66" charset="0"/>
              </a:rPr>
              <a:t>complex</a:t>
            </a:r>
            <a:r>
              <a:rPr lang="en-GB" sz="3200" dirty="0">
                <a:latin typeface="Comic Sans MS" panose="030F0702030302020204" pitchFamily="66" charset="0"/>
                <a:ea typeface="Times New Roman" panose="02020603050405020304" pitchFamily="18" charset="0"/>
                <a:cs typeface="Comic Sans MS" panose="030F0702030302020204" pitchFamily="66" charset="0"/>
              </a:rPr>
              <a:t> and </a:t>
            </a:r>
            <a:r>
              <a:rPr lang="en-GB" sz="3200" dirty="0">
                <a:solidFill>
                  <a:schemeClr val="accent5"/>
                </a:solidFill>
                <a:latin typeface="Comic Sans MS" panose="030F0702030302020204" pitchFamily="66" charset="0"/>
                <a:ea typeface="Times New Roman" panose="02020603050405020304" pitchFamily="18" charset="0"/>
                <a:cs typeface="Comic Sans MS" panose="030F0702030302020204" pitchFamily="66" charset="0"/>
              </a:rPr>
              <a:t>compound</a:t>
            </a:r>
            <a:r>
              <a:rPr lang="en-GB" sz="3200" dirty="0">
                <a:latin typeface="Comic Sans MS" panose="030F0702030302020204" pitchFamily="66" charset="0"/>
                <a:ea typeface="Times New Roman" panose="02020603050405020304" pitchFamily="18" charset="0"/>
                <a:cs typeface="Comic Sans MS" panose="030F0702030302020204" pitchFamily="66" charset="0"/>
              </a:rPr>
              <a:t> sentences. Include a variety of </a:t>
            </a:r>
            <a:r>
              <a:rPr lang="en-GB" sz="3200" dirty="0">
                <a:solidFill>
                  <a:schemeClr val="accent5"/>
                </a:solidFill>
                <a:latin typeface="Comic Sans MS" panose="030F0702030302020204" pitchFamily="66" charset="0"/>
                <a:ea typeface="Times New Roman" panose="02020603050405020304" pitchFamily="18" charset="0"/>
                <a:cs typeface="Comic Sans MS" panose="030F0702030302020204" pitchFamily="66" charset="0"/>
              </a:rPr>
              <a:t>conjunctions, adverbs/ adverbial phrases. </a:t>
            </a:r>
            <a:endParaRPr lang="en-GB" sz="3200" dirty="0">
              <a:solidFill>
                <a:schemeClr val="accent5"/>
              </a:solidFill>
              <a:latin typeface="Times New Roman" panose="02020603050405020304" pitchFamily="18" charset="0"/>
              <a:ea typeface="Times New Roman" panose="02020603050405020304" pitchFamily="18" charset="0"/>
            </a:endParaRPr>
          </a:p>
        </p:txBody>
      </p:sp>
      <p:pic>
        <p:nvPicPr>
          <p:cNvPr id="4" name="Picture 2" descr="See the source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00926" y="3384883"/>
            <a:ext cx="5609587" cy="31479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515896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255</TotalTime>
  <Words>757</Words>
  <Application>Microsoft Office PowerPoint</Application>
  <PresentationFormat>Widescreen</PresentationFormat>
  <Paragraphs>55</Paragraphs>
  <Slides>10</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10</vt:i4>
      </vt:variant>
    </vt:vector>
  </HeadingPairs>
  <TitlesOfParts>
    <vt:vector size="16" baseType="lpstr">
      <vt:lpstr>Arial</vt:lpstr>
      <vt:lpstr>Calibri</vt:lpstr>
      <vt:lpstr>Calibri Light</vt:lpstr>
      <vt:lpstr>Comic Sans MS</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Tatum Celliers</dc:creator>
  <cp:lastModifiedBy>Tatum Celliers</cp:lastModifiedBy>
  <cp:revision>7</cp:revision>
  <dcterms:created xsi:type="dcterms:W3CDTF">2022-02-27T15:19:32Z</dcterms:created>
  <dcterms:modified xsi:type="dcterms:W3CDTF">2022-02-27T23:36:40Z</dcterms:modified>
</cp:coreProperties>
</file>