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theme/theme4.xml" ContentType="application/vnd.openxmlformats-officedocument.theme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5.xml" ContentType="application/vnd.openxmlformats-officedocument.theme+xml"/>
  <Override PartName="/ppt/slideLayouts/slideLayout9.xml" ContentType="application/vnd.openxmlformats-officedocument.presentationml.slideLayout+xml"/>
  <Override PartName="/ppt/theme/theme6.xml" ContentType="application/vnd.openxmlformats-officedocument.theme+xml"/>
  <Override PartName="/ppt/theme/theme7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71" r:id="rId4"/>
    <p:sldMasterId id="2147483673" r:id="rId5"/>
    <p:sldMasterId id="2147483675" r:id="rId6"/>
    <p:sldMasterId id="2147483677" r:id="rId7"/>
    <p:sldMasterId id="2147483679" r:id="rId8"/>
    <p:sldMasterId id="2147483682" r:id="rId9"/>
  </p:sldMasterIdLst>
  <p:notesMasterIdLst>
    <p:notesMasterId r:id="rId27"/>
  </p:notesMasterIdLst>
  <p:sldIdLst>
    <p:sldId id="311" r:id="rId10"/>
    <p:sldId id="297" r:id="rId11"/>
    <p:sldId id="298" r:id="rId12"/>
    <p:sldId id="306" r:id="rId13"/>
    <p:sldId id="299" r:id="rId14"/>
    <p:sldId id="300" r:id="rId15"/>
    <p:sldId id="309" r:id="rId16"/>
    <p:sldId id="307" r:id="rId17"/>
    <p:sldId id="308" r:id="rId18"/>
    <p:sldId id="304" r:id="rId19"/>
    <p:sldId id="312" r:id="rId20"/>
    <p:sldId id="313" r:id="rId21"/>
    <p:sldId id="314" r:id="rId22"/>
    <p:sldId id="315" r:id="rId23"/>
    <p:sldId id="316" r:id="rId24"/>
    <p:sldId id="318" r:id="rId25"/>
    <p:sldId id="319" r:id="rId26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m Shutkever" initials="SS" lastIdx="1" clrIdx="0">
    <p:extLst>
      <p:ext uri="{19B8F6BF-5375-455C-9EA6-DF929625EA0E}">
        <p15:presenceInfo xmlns:p15="http://schemas.microsoft.com/office/powerpoint/2012/main" userId="Sam Shutkev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5BC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16" autoAdjust="0"/>
    <p:restoredTop sz="94694"/>
  </p:normalViewPr>
  <p:slideViewPr>
    <p:cSldViewPr snapToGrid="0" snapToObjects="1">
      <p:cViewPr varScale="1">
        <p:scale>
          <a:sx n="69" d="100"/>
          <a:sy n="69" d="100"/>
        </p:scale>
        <p:origin x="1224" y="4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4.xml"/><Relationship Id="rId18" Type="http://schemas.openxmlformats.org/officeDocument/2006/relationships/slide" Target="slides/slide9.xml"/><Relationship Id="rId26" Type="http://schemas.openxmlformats.org/officeDocument/2006/relationships/slide" Target="slides/slide17.xml"/><Relationship Id="rId3" Type="http://schemas.openxmlformats.org/officeDocument/2006/relationships/customXml" Target="../customXml/item3.xml"/><Relationship Id="rId21" Type="http://schemas.openxmlformats.org/officeDocument/2006/relationships/slide" Target="slides/slide12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3.xml"/><Relationship Id="rId17" Type="http://schemas.openxmlformats.org/officeDocument/2006/relationships/slide" Target="slides/slide8.xml"/><Relationship Id="rId25" Type="http://schemas.openxmlformats.org/officeDocument/2006/relationships/slide" Target="slides/slide16.xml"/><Relationship Id="rId2" Type="http://schemas.openxmlformats.org/officeDocument/2006/relationships/customXml" Target="../customXml/item2.xml"/><Relationship Id="rId16" Type="http://schemas.openxmlformats.org/officeDocument/2006/relationships/slide" Target="slides/slide7.xml"/><Relationship Id="rId20" Type="http://schemas.openxmlformats.org/officeDocument/2006/relationships/slide" Target="slides/slide11.xml"/><Relationship Id="rId29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2.xml"/><Relationship Id="rId24" Type="http://schemas.openxmlformats.org/officeDocument/2006/relationships/slide" Target="slides/slide15.xml"/><Relationship Id="rId32" Type="http://schemas.openxmlformats.org/officeDocument/2006/relationships/tableStyles" Target="tableStyles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6.xml"/><Relationship Id="rId23" Type="http://schemas.openxmlformats.org/officeDocument/2006/relationships/slide" Target="slides/slide14.xml"/><Relationship Id="rId28" Type="http://schemas.openxmlformats.org/officeDocument/2006/relationships/commentAuthors" Target="commentAuthors.xml"/><Relationship Id="rId10" Type="http://schemas.openxmlformats.org/officeDocument/2006/relationships/slide" Target="slides/slide1.xml"/><Relationship Id="rId19" Type="http://schemas.openxmlformats.org/officeDocument/2006/relationships/slide" Target="slides/slide10.xml"/><Relationship Id="rId31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5.xml"/><Relationship Id="rId22" Type="http://schemas.openxmlformats.org/officeDocument/2006/relationships/slide" Target="slides/slide13.xml"/><Relationship Id="rId27" Type="http://schemas.openxmlformats.org/officeDocument/2006/relationships/notesMaster" Target="notesMasters/notesMaster1.xml"/><Relationship Id="rId30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7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D1BE4B4D-D867-492E-97B2-A4C94167F287}" type="datetimeFigureOut">
              <a:rPr lang="en-GB" smtClean="0"/>
              <a:pPr/>
              <a:t>16/05/2021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9A63A521-224D-4C95-824A-3CEFF92EB90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0477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8085429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0109013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12394868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8973756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463889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404558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+mn-lt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494777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4310910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290594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theme" Target="../theme/theme2.xml"/><Relationship Id="rId2" Type="http://schemas.openxmlformats.org/officeDocument/2006/relationships/slideLayout" Target="../slideLayouts/slideLayout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jpg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5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8.xml"/><Relationship Id="rId2" Type="http://schemas.openxmlformats.org/officeDocument/2006/relationships/slideLayout" Target="../slideLayouts/slideLayout7.xml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5.jpg"/><Relationship Id="rId4" Type="http://schemas.openxmlformats.org/officeDocument/2006/relationships/theme" Target="../theme/theme5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theme" Target="../theme/theme6.xml"/><Relationship Id="rId1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id="{02C252DA-A0E8-6A49-900E-07188D62BBE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95206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40629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  <p:sldLayoutId id="2147483685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sign with white text&#10;&#10;Description automatically generated">
            <a:extLst>
              <a:ext uri="{FF2B5EF4-FFF2-40B4-BE49-F238E27FC236}">
                <a16:creationId xmlns:a16="http://schemas.microsoft.com/office/drawing/2014/main" id="{E7898E14-59E6-7D4D-8006-F74307CCB98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06573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5570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347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  <p:sldLayoutId id="2147483686" r:id="rId3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424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image" Target="../media/image8.png"/><Relationship Id="rId7" Type="http://schemas.openxmlformats.org/officeDocument/2006/relationships/image" Target="../media/image12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10" Type="http://schemas.openxmlformats.org/officeDocument/2006/relationships/image" Target="../media/image15.png"/><Relationship Id="rId4" Type="http://schemas.openxmlformats.org/officeDocument/2006/relationships/image" Target="../media/image9.png"/><Relationship Id="rId9" Type="http://schemas.openxmlformats.org/officeDocument/2006/relationships/image" Target="../media/image14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0.png"/><Relationship Id="rId4" Type="http://schemas.openxmlformats.org/officeDocument/2006/relationships/image" Target="../media/image90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0.png"/><Relationship Id="rId13" Type="http://schemas.openxmlformats.org/officeDocument/2006/relationships/image" Target="../media/image18.png"/><Relationship Id="rId7" Type="http://schemas.openxmlformats.org/officeDocument/2006/relationships/image" Target="../media/image90.png"/><Relationship Id="rId12" Type="http://schemas.openxmlformats.org/officeDocument/2006/relationships/image" Target="../media/image17.png"/><Relationship Id="rId17" Type="http://schemas.openxmlformats.org/officeDocument/2006/relationships/image" Target="../media/image22.png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21.png"/><Relationship Id="rId1" Type="http://schemas.openxmlformats.org/officeDocument/2006/relationships/tags" Target="../tags/tag1.xml"/><Relationship Id="rId11" Type="http://schemas.openxmlformats.org/officeDocument/2006/relationships/image" Target="../media/image16.png"/><Relationship Id="rId5" Type="http://schemas.openxmlformats.org/officeDocument/2006/relationships/image" Target="../media/image120.png"/><Relationship Id="rId15" Type="http://schemas.openxmlformats.org/officeDocument/2006/relationships/image" Target="../media/image20.png"/><Relationship Id="rId10" Type="http://schemas.openxmlformats.org/officeDocument/2006/relationships/image" Target="../media/image150.png"/><Relationship Id="rId9" Type="http://schemas.openxmlformats.org/officeDocument/2006/relationships/image" Target="../media/image140.png"/><Relationship Id="rId14" Type="http://schemas.openxmlformats.org/officeDocument/2006/relationships/image" Target="../media/image19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png"/><Relationship Id="rId13" Type="http://schemas.openxmlformats.org/officeDocument/2006/relationships/image" Target="../media/image31.png"/><Relationship Id="rId3" Type="http://schemas.openxmlformats.org/officeDocument/2006/relationships/image" Target="../media/image23.png"/><Relationship Id="rId7" Type="http://schemas.openxmlformats.org/officeDocument/2006/relationships/image" Target="../media/image25.png"/><Relationship Id="rId12" Type="http://schemas.openxmlformats.org/officeDocument/2006/relationships/image" Target="../media/image30.png"/><Relationship Id="rId2" Type="http://schemas.openxmlformats.org/officeDocument/2006/relationships/slideLayout" Target="../slideLayouts/slideLayout5.xml"/><Relationship Id="rId1" Type="http://schemas.openxmlformats.org/officeDocument/2006/relationships/tags" Target="../tags/tag2.xml"/><Relationship Id="rId6" Type="http://schemas.openxmlformats.org/officeDocument/2006/relationships/image" Target="../media/image24.png"/><Relationship Id="rId11" Type="http://schemas.openxmlformats.org/officeDocument/2006/relationships/image" Target="../media/image29.png"/><Relationship Id="rId10" Type="http://schemas.openxmlformats.org/officeDocument/2006/relationships/image" Target="../media/image28.png"/><Relationship Id="rId9" Type="http://schemas.openxmlformats.org/officeDocument/2006/relationships/image" Target="../media/image27.png"/><Relationship Id="rId14" Type="http://schemas.openxmlformats.org/officeDocument/2006/relationships/image" Target="../media/image32.png"/></Relationships>
</file>

<file path=ppt/slides/_rels/slide7.xml.rels><?xml version="1.0" encoding="UTF-8" standalone="yes"?>
<Relationships xmlns="http://schemas.openxmlformats.org/package/2006/relationships"><Relationship Id="rId13" Type="http://schemas.openxmlformats.org/officeDocument/2006/relationships/image" Target="../media/image34.png"/><Relationship Id="rId3" Type="http://schemas.openxmlformats.org/officeDocument/2006/relationships/image" Target="../media/image23.png"/><Relationship Id="rId7" Type="http://schemas.openxmlformats.org/officeDocument/2006/relationships/image" Target="../media/image33.png"/><Relationship Id="rId2" Type="http://schemas.openxmlformats.org/officeDocument/2006/relationships/slideLayout" Target="../slideLayouts/slideLayout5.xml"/><Relationship Id="rId1" Type="http://schemas.openxmlformats.org/officeDocument/2006/relationships/tags" Target="../tags/tag3.xml"/><Relationship Id="rId6" Type="http://schemas.openxmlformats.org/officeDocument/2006/relationships/image" Target="../media/image310.png"/><Relationship Id="rId11" Type="http://schemas.openxmlformats.org/officeDocument/2006/relationships/image" Target="../media/image36.png"/><Relationship Id="rId10" Type="http://schemas.openxmlformats.org/officeDocument/2006/relationships/image" Target="../media/image35.png"/><Relationship Id="rId14" Type="http://schemas.openxmlformats.org/officeDocument/2006/relationships/image" Target="../media/image37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7" Type="http://schemas.openxmlformats.org/officeDocument/2006/relationships/image" Target="../media/image42.png"/><Relationship Id="rId2" Type="http://schemas.openxmlformats.org/officeDocument/2006/relationships/slideLayout" Target="../slideLayouts/slideLayout5.xml"/><Relationship Id="rId1" Type="http://schemas.openxmlformats.org/officeDocument/2006/relationships/tags" Target="../tags/tag4.xml"/><Relationship Id="rId6" Type="http://schemas.openxmlformats.org/officeDocument/2006/relationships/image" Target="../media/image41.png"/><Relationship Id="rId5" Type="http://schemas.openxmlformats.org/officeDocument/2006/relationships/image" Target="../media/image40.png"/><Relationship Id="rId4" Type="http://schemas.openxmlformats.org/officeDocument/2006/relationships/image" Target="../media/image39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png"/><Relationship Id="rId18" Type="http://schemas.openxmlformats.org/officeDocument/2006/relationships/image" Target="../media/image53.png"/><Relationship Id="rId3" Type="http://schemas.openxmlformats.org/officeDocument/2006/relationships/image" Target="../media/image39.png"/><Relationship Id="rId7" Type="http://schemas.openxmlformats.org/officeDocument/2006/relationships/image" Target="../media/image44.png"/><Relationship Id="rId12" Type="http://schemas.openxmlformats.org/officeDocument/2006/relationships/image" Target="../media/image48.png"/><Relationship Id="rId17" Type="http://schemas.openxmlformats.org/officeDocument/2006/relationships/image" Target="../media/image52.png"/><Relationship Id="rId2" Type="http://schemas.openxmlformats.org/officeDocument/2006/relationships/slideLayout" Target="../slideLayouts/slideLayout5.xml"/><Relationship Id="rId16" Type="http://schemas.openxmlformats.org/officeDocument/2006/relationships/image" Target="../media/image51.png"/><Relationship Id="rId1" Type="http://schemas.openxmlformats.org/officeDocument/2006/relationships/tags" Target="../tags/tag5.xml"/><Relationship Id="rId11" Type="http://schemas.openxmlformats.org/officeDocument/2006/relationships/image" Target="../media/image47.png"/><Relationship Id="rId15" Type="http://schemas.openxmlformats.org/officeDocument/2006/relationships/image" Target="../media/image50.png"/><Relationship Id="rId10" Type="http://schemas.openxmlformats.org/officeDocument/2006/relationships/image" Target="../media/image46.png"/><Relationship Id="rId4" Type="http://schemas.openxmlformats.org/officeDocument/2006/relationships/image" Target="../media/image43.png"/><Relationship Id="rId9" Type="http://schemas.openxmlformats.org/officeDocument/2006/relationships/image" Target="../media/image45.png"/><Relationship Id="rId14" Type="http://schemas.openxmlformats.org/officeDocument/2006/relationships/image" Target="../media/image49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7" Type="http://schemas.openxmlformats.org/officeDocument/2006/relationships/image" Target="../media/image55.png"/><Relationship Id="rId2" Type="http://schemas.openxmlformats.org/officeDocument/2006/relationships/slideLayout" Target="../slideLayouts/slideLayout5.xml"/><Relationship Id="rId1" Type="http://schemas.openxmlformats.org/officeDocument/2006/relationships/tags" Target="../tags/tag6.xml"/><Relationship Id="rId4" Type="http://schemas.openxmlformats.org/officeDocument/2006/relationships/image" Target="../media/image54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8.png"/><Relationship Id="rId7" Type="http://schemas.openxmlformats.org/officeDocument/2006/relationships/image" Target="../media/image57.png"/><Relationship Id="rId12" Type="http://schemas.openxmlformats.org/officeDocument/2006/relationships/image" Target="../media/image62.png"/><Relationship Id="rId2" Type="http://schemas.openxmlformats.org/officeDocument/2006/relationships/slideLayout" Target="../slideLayouts/slideLayout9.xml"/><Relationship Id="rId1" Type="http://schemas.openxmlformats.org/officeDocument/2006/relationships/tags" Target="../tags/tag7.xml"/><Relationship Id="rId6" Type="http://schemas.openxmlformats.org/officeDocument/2006/relationships/image" Target="../media/image56.png"/><Relationship Id="rId11" Type="http://schemas.openxmlformats.org/officeDocument/2006/relationships/image" Target="../media/image61.png"/><Relationship Id="rId5" Type="http://schemas.openxmlformats.org/officeDocument/2006/relationships/image" Target="../media/image130.png"/><Relationship Id="rId10" Type="http://schemas.openxmlformats.org/officeDocument/2006/relationships/image" Target="../media/image60.png"/><Relationship Id="rId9" Type="http://schemas.openxmlformats.org/officeDocument/2006/relationships/image" Target="../media/image59.png"/></Relationships>
</file>

<file path=ppt/slides/_rels/slide12.xml.rels><?xml version="1.0" encoding="UTF-8" standalone="yes"?>
<Relationships xmlns="http://schemas.openxmlformats.org/package/2006/relationships"><Relationship Id="rId7" Type="http://schemas.openxmlformats.org/officeDocument/2006/relationships/image" Target="../media/image64.png"/><Relationship Id="rId2" Type="http://schemas.openxmlformats.org/officeDocument/2006/relationships/slideLayout" Target="../slideLayouts/slideLayout9.xml"/><Relationship Id="rId1" Type="http://schemas.openxmlformats.org/officeDocument/2006/relationships/tags" Target="../tags/tag8.xml"/><Relationship Id="rId6" Type="http://schemas.openxmlformats.org/officeDocument/2006/relationships/image" Target="../media/image63.png"/><Relationship Id="rId5" Type="http://schemas.openxmlformats.org/officeDocument/2006/relationships/image" Target="../media/image210.png"/></Relationships>
</file>

<file path=ppt/slides/_rels/slide13.xml.rels><?xml version="1.0" encoding="UTF-8" standalone="yes"?>
<Relationships xmlns="http://schemas.openxmlformats.org/package/2006/relationships"><Relationship Id="rId7" Type="http://schemas.openxmlformats.org/officeDocument/2006/relationships/image" Target="../media/image64.png"/><Relationship Id="rId2" Type="http://schemas.openxmlformats.org/officeDocument/2006/relationships/slideLayout" Target="../slideLayouts/slideLayout9.xml"/><Relationship Id="rId1" Type="http://schemas.openxmlformats.org/officeDocument/2006/relationships/tags" Target="../tags/tag9.xml"/><Relationship Id="rId6" Type="http://schemas.openxmlformats.org/officeDocument/2006/relationships/image" Target="../media/image63.png"/><Relationship Id="rId5" Type="http://schemas.openxmlformats.org/officeDocument/2006/relationships/image" Target="../media/image210.png"/></Relationships>
</file>

<file path=ppt/slides/_rels/slide14.xml.rels><?xml version="1.0" encoding="UTF-8" standalone="yes"?>
<Relationships xmlns="http://schemas.openxmlformats.org/package/2006/relationships"><Relationship Id="rId7" Type="http://schemas.openxmlformats.org/officeDocument/2006/relationships/image" Target="../media/image65.png"/><Relationship Id="rId2" Type="http://schemas.openxmlformats.org/officeDocument/2006/relationships/slideLayout" Target="../slideLayouts/slideLayout9.xml"/><Relationship Id="rId1" Type="http://schemas.openxmlformats.org/officeDocument/2006/relationships/tags" Target="../tags/tag10.xml"/><Relationship Id="rId6" Type="http://schemas.openxmlformats.org/officeDocument/2006/relationships/image" Target="../media/image23.png"/><Relationship Id="rId5" Type="http://schemas.openxmlformats.org/officeDocument/2006/relationships/image" Target="../media/image240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slideLayout" Target="../slideLayouts/slideLayout9.xml"/><Relationship Id="rId1" Type="http://schemas.openxmlformats.org/officeDocument/2006/relationships/tags" Target="../tags/tag11.xml"/><Relationship Id="rId6" Type="http://schemas.openxmlformats.org/officeDocument/2006/relationships/image" Target="../media/image270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slideLayout" Target="../slideLayouts/slideLayout9.xml"/><Relationship Id="rId1" Type="http://schemas.openxmlformats.org/officeDocument/2006/relationships/tags" Target="../tags/tag12.xml"/><Relationship Id="rId6" Type="http://schemas.openxmlformats.org/officeDocument/2006/relationships/image" Target="../media/image290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png"/><Relationship Id="rId2" Type="http://schemas.openxmlformats.org/officeDocument/2006/relationships/slideLayout" Target="../slideLayouts/slideLayout9.xml"/><Relationship Id="rId1" Type="http://schemas.openxmlformats.org/officeDocument/2006/relationships/tags" Target="../tags/tag13.xml"/><Relationship Id="rId5" Type="http://schemas.openxmlformats.org/officeDocument/2006/relationships/image" Target="../media/image39.png"/><Relationship Id="rId4" Type="http://schemas.openxmlformats.org/officeDocument/2006/relationships/image" Target="../media/image6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CF1FC5B8-6C20-441B-B629-759B574039E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5936" y="1307409"/>
            <a:ext cx="7518426" cy="4243183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4876428" y="189578"/>
            <a:ext cx="3348724" cy="401262"/>
          </a:xfrm>
          <a:prstGeom prst="rect">
            <a:avLst/>
          </a:prstGeom>
        </p:spPr>
        <p:txBody>
          <a:bodyPr vert="horz" lIns="84406" tIns="42203" rIns="84406" bIns="42203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sz="2215" dirty="0">
                <a:solidFill>
                  <a:schemeClr val="tx1"/>
                </a:solidFill>
                <a:latin typeface="+mn-lt"/>
              </a:rPr>
              <a:t>Year 3 | Week 10 | Day 4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4CF4269-33F4-4DBC-9A10-10DFA82F7E5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37883" y="3057384"/>
            <a:ext cx="2538031" cy="483970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E2E38B9F-83A5-4F46-A122-4303E6A290B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975169" y="2600092"/>
            <a:ext cx="1091748" cy="596522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411D99B2-3EAB-4B7A-9920-353E1BA6687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707337" y="3001107"/>
            <a:ext cx="793487" cy="596522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11AD9FE2-CD2B-45D9-BA66-BC8AB7BEBD08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276034" y="4978017"/>
            <a:ext cx="5976474" cy="1001706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9FA7A479-1C4F-4C54-AF68-E12EA8D03A3E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976078" y="1335523"/>
            <a:ext cx="2808155" cy="793487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7C37295B-4489-4B38-B2B9-ACB582B0D22C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141245" y="2760192"/>
            <a:ext cx="2808155" cy="793487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309E0996-49A2-4767-8637-4316212F2327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7774363" y="3541354"/>
            <a:ext cx="2802527" cy="793487"/>
          </a:xfrm>
          <a:prstGeom prst="rect">
            <a:avLst/>
          </a:prstGeom>
        </p:spPr>
      </p:pic>
      <p:pic>
        <p:nvPicPr>
          <p:cNvPr id="44" name="Picture 43">
            <a:extLst>
              <a:ext uri="{FF2B5EF4-FFF2-40B4-BE49-F238E27FC236}">
                <a16:creationId xmlns:a16="http://schemas.microsoft.com/office/drawing/2014/main" id="{42A3577F-C1AF-4A56-BE50-68197B0B7687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6975635" y="4902271"/>
            <a:ext cx="2808155" cy="7934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427193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619354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TextBox 15"/>
          <p:cNvSpPr txBox="1"/>
          <p:nvPr/>
        </p:nvSpPr>
        <p:spPr>
          <a:xfrm>
            <a:off x="695550" y="334776"/>
            <a:ext cx="7497474" cy="65556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>
              <a:buAutoNum type="arabicParenR"/>
            </a:pPr>
            <a:r>
              <a:rPr lang="en-GB" sz="2800" dirty="0" smtClean="0">
                <a:latin typeface="Calibri" panose="020F0502020204030204" pitchFamily="34" charset="0"/>
                <a:cs typeface="Calibri" panose="020F0502020204030204" pitchFamily="34" charset="0"/>
              </a:rPr>
              <a:t>Label each fraction in the shapes below.</a:t>
            </a:r>
          </a:p>
          <a:p>
            <a:r>
              <a:rPr lang="en-GB" sz="2800" dirty="0" smtClean="0">
                <a:latin typeface="Calibri" panose="020F0502020204030204" pitchFamily="34" charset="0"/>
                <a:cs typeface="Calibri" panose="020F0502020204030204" pitchFamily="34" charset="0"/>
              </a:rPr>
              <a:t>	 The first one has been done for you.</a:t>
            </a: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 smtClean="0">
                <a:latin typeface="Calibri" panose="020F0502020204030204" pitchFamily="34" charset="0"/>
                <a:cs typeface="Calibri" panose="020F0502020204030204" pitchFamily="34" charset="0"/>
              </a:rPr>
              <a:t>      </a:t>
            </a:r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 smtClean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514350" indent="-514350">
              <a:buAutoNum type="arabicParenR" startAt="2"/>
            </a:pPr>
            <a:r>
              <a:rPr lang="en-GB" sz="2800" dirty="0" smtClean="0">
                <a:latin typeface="Calibri" panose="020F0502020204030204" pitchFamily="34" charset="0"/>
                <a:cs typeface="Calibri" panose="020F0502020204030204" pitchFamily="34" charset="0"/>
              </a:rPr>
              <a:t>Complete the statements below.</a:t>
            </a:r>
          </a:p>
          <a:p>
            <a:pPr marL="514350" indent="-514350">
              <a:buAutoNum type="arabicParenR" startAt="2"/>
            </a:pPr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 smtClean="0">
                <a:latin typeface="Calibri" panose="020F0502020204030204" pitchFamily="34" charset="0"/>
                <a:cs typeface="Calibri" panose="020F0502020204030204" pitchFamily="34" charset="0"/>
              </a:rPr>
              <a:t>	 There are  ____ equal halves in one whole.</a:t>
            </a:r>
          </a:p>
          <a:p>
            <a:endParaRPr lang="en-GB" sz="14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 smtClean="0">
                <a:latin typeface="Calibri" panose="020F0502020204030204" pitchFamily="34" charset="0"/>
                <a:cs typeface="Calibri" panose="020F0502020204030204" pitchFamily="34" charset="0"/>
              </a:rPr>
              <a:t>	 There are  ____ equal quarters in one whole.</a:t>
            </a:r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grpSp>
        <p:nvGrpSpPr>
          <p:cNvPr id="5" name="Group 4"/>
          <p:cNvGrpSpPr/>
          <p:nvPr/>
        </p:nvGrpSpPr>
        <p:grpSpPr>
          <a:xfrm>
            <a:off x="2566393" y="1416094"/>
            <a:ext cx="1742833" cy="1582540"/>
            <a:chOff x="6695776" y="4936583"/>
            <a:chExt cx="992777" cy="888274"/>
          </a:xfrm>
          <a:solidFill>
            <a:schemeClr val="bg1"/>
          </a:solidFill>
        </p:grpSpPr>
        <p:sp>
          <p:nvSpPr>
            <p:cNvPr id="6" name="Isosceles Triangle 5"/>
            <p:cNvSpPr/>
            <p:nvPr/>
          </p:nvSpPr>
          <p:spPr>
            <a:xfrm>
              <a:off x="6695776" y="4936583"/>
              <a:ext cx="992777" cy="888274"/>
            </a:xfrm>
            <a:prstGeom prst="triangle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cxnSp>
          <p:nvCxnSpPr>
            <p:cNvPr id="7" name="Straight Connector 6"/>
            <p:cNvCxnSpPr/>
            <p:nvPr/>
          </p:nvCxnSpPr>
          <p:spPr>
            <a:xfrm>
              <a:off x="6943969" y="5384270"/>
              <a:ext cx="496389" cy="0"/>
            </a:xfrm>
            <a:prstGeom prst="line">
              <a:avLst/>
            </a:prstGeom>
            <a:grpFill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8" name="Straight Connector 7"/>
            <p:cNvCxnSpPr>
              <a:endCxn id="6" idx="3"/>
            </p:cNvCxnSpPr>
            <p:nvPr/>
          </p:nvCxnSpPr>
          <p:spPr>
            <a:xfrm>
              <a:off x="6943968" y="5390606"/>
              <a:ext cx="248197" cy="434251"/>
            </a:xfrm>
            <a:prstGeom prst="line">
              <a:avLst/>
            </a:prstGeom>
            <a:grpFill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>
              <a:stCxn id="6" idx="5"/>
              <a:endCxn id="6" idx="3"/>
            </p:cNvCxnSpPr>
            <p:nvPr/>
          </p:nvCxnSpPr>
          <p:spPr>
            <a:xfrm flipH="1">
              <a:off x="7192165" y="5380720"/>
              <a:ext cx="248194" cy="444137"/>
            </a:xfrm>
            <a:prstGeom prst="line">
              <a:avLst/>
            </a:prstGeom>
            <a:grpFill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sp>
        <p:nvSpPr>
          <p:cNvPr id="10" name="Rectangle 9"/>
          <p:cNvSpPr/>
          <p:nvPr/>
        </p:nvSpPr>
        <p:spPr>
          <a:xfrm>
            <a:off x="6180069" y="1515289"/>
            <a:ext cx="1487206" cy="151529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11" name="Straight Connector 10"/>
          <p:cNvCxnSpPr/>
          <p:nvPr/>
        </p:nvCxnSpPr>
        <p:spPr>
          <a:xfrm flipH="1">
            <a:off x="6180071" y="1515289"/>
            <a:ext cx="1487204" cy="1515292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3" name="Oval 12"/>
          <p:cNvSpPr/>
          <p:nvPr/>
        </p:nvSpPr>
        <p:spPr>
          <a:xfrm>
            <a:off x="4397478" y="1570232"/>
            <a:ext cx="1410789" cy="1410789"/>
          </a:xfrm>
          <a:prstGeom prst="ellips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14" name="Straight Connector 13"/>
          <p:cNvCxnSpPr>
            <a:stCxn id="13" idx="0"/>
            <a:endCxn id="13" idx="4"/>
          </p:cNvCxnSpPr>
          <p:nvPr/>
        </p:nvCxnSpPr>
        <p:spPr>
          <a:xfrm>
            <a:off x="5102873" y="1570232"/>
            <a:ext cx="0" cy="1410789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5" name="Straight Connector 14"/>
          <p:cNvCxnSpPr>
            <a:stCxn id="13" idx="2"/>
            <a:endCxn id="13" idx="6"/>
          </p:cNvCxnSpPr>
          <p:nvPr/>
        </p:nvCxnSpPr>
        <p:spPr>
          <a:xfrm>
            <a:off x="4397478" y="2275627"/>
            <a:ext cx="1410789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graphicFrame>
        <p:nvGraphicFramePr>
          <p:cNvPr id="19" name="Table 1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18270900"/>
              </p:ext>
            </p:extLst>
          </p:nvPr>
        </p:nvGraphicFramePr>
        <p:xfrm>
          <a:off x="1469403" y="1515289"/>
          <a:ext cx="606685" cy="148989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06685">
                  <a:extLst>
                    <a:ext uri="{9D8B030D-6E8A-4147-A177-3AD203B41FA5}">
                      <a16:colId xmlns:a16="http://schemas.microsoft.com/office/drawing/2014/main" val="1981224262"/>
                    </a:ext>
                  </a:extLst>
                </a:gridCol>
              </a:tblGrid>
              <a:tr h="744946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15122138"/>
                  </a:ext>
                </a:extLst>
              </a:tr>
              <a:tr h="744946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05251865"/>
                  </a:ext>
                </a:extLst>
              </a:tr>
            </a:tbl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18" name="TextBox 17"/>
              <p:cNvSpPr txBox="1"/>
              <p:nvPr/>
            </p:nvSpPr>
            <p:spPr>
              <a:xfrm>
                <a:off x="1563377" y="2312505"/>
                <a:ext cx="575449" cy="57240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000" dirty="0" smtClean="0"/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000" i="1" dirty="0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000" b="0" i="0" dirty="0" smtClean="0"/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000" b="0" i="0" dirty="0" smtClean="0"/>
                          <m:t>2</m:t>
                        </m:r>
                      </m:den>
                    </m:f>
                  </m:oMath>
                </a14:m>
                <a:endParaRPr lang="en-GB" sz="2000" dirty="0"/>
              </a:p>
            </p:txBody>
          </p:sp>
        </mc:Choice>
        <mc:Fallback xmlns="">
          <p:sp>
            <p:nvSpPr>
              <p:cNvPr id="18" name="TextBox 1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563377" y="2312505"/>
                <a:ext cx="575449" cy="572401"/>
              </a:xfrm>
              <a:prstGeom prst="rect">
                <a:avLst/>
              </a:prstGeom>
              <a:blipFill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0" name="TextBox 19"/>
              <p:cNvSpPr txBox="1"/>
              <p:nvPr/>
            </p:nvSpPr>
            <p:spPr>
              <a:xfrm>
                <a:off x="1563376" y="1570232"/>
                <a:ext cx="575449" cy="57240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000" dirty="0" smtClean="0"/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000" i="1" dirty="0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000" b="0" i="0" dirty="0" smtClean="0"/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000" b="0" i="0" dirty="0" smtClean="0"/>
                          <m:t>2</m:t>
                        </m:r>
                      </m:den>
                    </m:f>
                  </m:oMath>
                </a14:m>
                <a:endParaRPr lang="en-GB" sz="2000" dirty="0"/>
              </a:p>
            </p:txBody>
          </p:sp>
        </mc:Choice>
        <mc:Fallback xmlns="">
          <p:sp>
            <p:nvSpPr>
              <p:cNvPr id="20" name="TextBox 1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563376" y="1570232"/>
                <a:ext cx="575449" cy="572401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41283574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95550" y="334776"/>
            <a:ext cx="7497474" cy="65556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>
              <a:buAutoNum type="arabicParenR"/>
            </a:pPr>
            <a:r>
              <a:rPr lang="en-GB" sz="2800" dirty="0" smtClean="0">
                <a:latin typeface="Calibri" panose="020F0502020204030204" pitchFamily="34" charset="0"/>
                <a:cs typeface="Calibri" panose="020F0502020204030204" pitchFamily="34" charset="0"/>
              </a:rPr>
              <a:t>Label each fraction in the shapes below.</a:t>
            </a:r>
          </a:p>
          <a:p>
            <a:r>
              <a:rPr lang="en-GB" sz="2800" dirty="0" smtClean="0">
                <a:latin typeface="Calibri" panose="020F0502020204030204" pitchFamily="34" charset="0"/>
                <a:cs typeface="Calibri" panose="020F0502020204030204" pitchFamily="34" charset="0"/>
              </a:rPr>
              <a:t>	 The first one has been done for you.</a:t>
            </a: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 smtClean="0">
                <a:latin typeface="Calibri" panose="020F0502020204030204" pitchFamily="34" charset="0"/>
                <a:cs typeface="Calibri" panose="020F0502020204030204" pitchFamily="34" charset="0"/>
              </a:rPr>
              <a:t>      </a:t>
            </a:r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 smtClean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514350" indent="-514350">
              <a:buAutoNum type="arabicParenR" startAt="2"/>
            </a:pPr>
            <a:r>
              <a:rPr lang="en-GB" sz="2800" dirty="0" smtClean="0">
                <a:latin typeface="Calibri" panose="020F0502020204030204" pitchFamily="34" charset="0"/>
                <a:cs typeface="Calibri" panose="020F0502020204030204" pitchFamily="34" charset="0"/>
              </a:rPr>
              <a:t>Complete the statements below.</a:t>
            </a:r>
          </a:p>
          <a:p>
            <a:pPr marL="514350" indent="-514350">
              <a:buAutoNum type="arabicParenR" startAt="2"/>
            </a:pPr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 smtClean="0">
                <a:latin typeface="Calibri" panose="020F0502020204030204" pitchFamily="34" charset="0"/>
                <a:cs typeface="Calibri" panose="020F0502020204030204" pitchFamily="34" charset="0"/>
              </a:rPr>
              <a:t>	 There are  ____ equal halves in one whole.</a:t>
            </a:r>
          </a:p>
          <a:p>
            <a:endParaRPr lang="en-GB" sz="14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 smtClean="0">
                <a:latin typeface="Calibri" panose="020F0502020204030204" pitchFamily="34" charset="0"/>
                <a:cs typeface="Calibri" panose="020F0502020204030204" pitchFamily="34" charset="0"/>
              </a:rPr>
              <a:t>	 There are  ____ equal quarters in one whole.</a:t>
            </a:r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grpSp>
        <p:nvGrpSpPr>
          <p:cNvPr id="5" name="Group 4"/>
          <p:cNvGrpSpPr/>
          <p:nvPr/>
        </p:nvGrpSpPr>
        <p:grpSpPr>
          <a:xfrm>
            <a:off x="2566393" y="1416094"/>
            <a:ext cx="1742833" cy="1582540"/>
            <a:chOff x="6695776" y="4936583"/>
            <a:chExt cx="992777" cy="888274"/>
          </a:xfrm>
          <a:solidFill>
            <a:schemeClr val="bg1"/>
          </a:solidFill>
        </p:grpSpPr>
        <p:sp>
          <p:nvSpPr>
            <p:cNvPr id="6" name="Isosceles Triangle 5"/>
            <p:cNvSpPr/>
            <p:nvPr/>
          </p:nvSpPr>
          <p:spPr>
            <a:xfrm>
              <a:off x="6695776" y="4936583"/>
              <a:ext cx="992777" cy="888274"/>
            </a:xfrm>
            <a:prstGeom prst="triangle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cxnSp>
          <p:nvCxnSpPr>
            <p:cNvPr id="7" name="Straight Connector 6"/>
            <p:cNvCxnSpPr/>
            <p:nvPr/>
          </p:nvCxnSpPr>
          <p:spPr>
            <a:xfrm>
              <a:off x="6943969" y="5384270"/>
              <a:ext cx="496389" cy="0"/>
            </a:xfrm>
            <a:prstGeom prst="line">
              <a:avLst/>
            </a:prstGeom>
            <a:grpFill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8" name="Straight Connector 7"/>
            <p:cNvCxnSpPr>
              <a:endCxn id="6" idx="3"/>
            </p:cNvCxnSpPr>
            <p:nvPr/>
          </p:nvCxnSpPr>
          <p:spPr>
            <a:xfrm>
              <a:off x="6943968" y="5390606"/>
              <a:ext cx="248197" cy="434251"/>
            </a:xfrm>
            <a:prstGeom prst="line">
              <a:avLst/>
            </a:prstGeom>
            <a:grpFill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>
              <a:stCxn id="6" idx="5"/>
              <a:endCxn id="6" idx="3"/>
            </p:cNvCxnSpPr>
            <p:nvPr/>
          </p:nvCxnSpPr>
          <p:spPr>
            <a:xfrm flipH="1">
              <a:off x="7192165" y="5380720"/>
              <a:ext cx="248194" cy="444137"/>
            </a:xfrm>
            <a:prstGeom prst="line">
              <a:avLst/>
            </a:prstGeom>
            <a:grpFill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sp>
        <p:nvSpPr>
          <p:cNvPr id="10" name="Rectangle 9"/>
          <p:cNvSpPr/>
          <p:nvPr/>
        </p:nvSpPr>
        <p:spPr>
          <a:xfrm>
            <a:off x="6180069" y="1515289"/>
            <a:ext cx="1487206" cy="151529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11" name="Straight Connector 10"/>
          <p:cNvCxnSpPr/>
          <p:nvPr/>
        </p:nvCxnSpPr>
        <p:spPr>
          <a:xfrm flipH="1">
            <a:off x="6180071" y="1515289"/>
            <a:ext cx="1487204" cy="1515292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3" name="Oval 12"/>
          <p:cNvSpPr/>
          <p:nvPr/>
        </p:nvSpPr>
        <p:spPr>
          <a:xfrm>
            <a:off x="4397478" y="1570232"/>
            <a:ext cx="1410789" cy="1410789"/>
          </a:xfrm>
          <a:prstGeom prst="ellips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14" name="Straight Connector 13"/>
          <p:cNvCxnSpPr>
            <a:stCxn id="13" idx="0"/>
            <a:endCxn id="13" idx="4"/>
          </p:cNvCxnSpPr>
          <p:nvPr/>
        </p:nvCxnSpPr>
        <p:spPr>
          <a:xfrm>
            <a:off x="5102873" y="1570232"/>
            <a:ext cx="0" cy="1410789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5" name="Straight Connector 14"/>
          <p:cNvCxnSpPr>
            <a:stCxn id="13" idx="2"/>
            <a:endCxn id="13" idx="6"/>
          </p:cNvCxnSpPr>
          <p:nvPr/>
        </p:nvCxnSpPr>
        <p:spPr>
          <a:xfrm>
            <a:off x="4397478" y="2275627"/>
            <a:ext cx="1410789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graphicFrame>
        <p:nvGraphicFramePr>
          <p:cNvPr id="19" name="Table 1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18270900"/>
              </p:ext>
            </p:extLst>
          </p:nvPr>
        </p:nvGraphicFramePr>
        <p:xfrm>
          <a:off x="1469403" y="1515289"/>
          <a:ext cx="606685" cy="148989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06685">
                  <a:extLst>
                    <a:ext uri="{9D8B030D-6E8A-4147-A177-3AD203B41FA5}">
                      <a16:colId xmlns:a16="http://schemas.microsoft.com/office/drawing/2014/main" val="1981224262"/>
                    </a:ext>
                  </a:extLst>
                </a:gridCol>
              </a:tblGrid>
              <a:tr h="744946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15122138"/>
                  </a:ext>
                </a:extLst>
              </a:tr>
              <a:tr h="744946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05251865"/>
                  </a:ext>
                </a:extLst>
              </a:tr>
            </a:tbl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17" name="TextBox 16"/>
              <p:cNvSpPr txBox="1"/>
              <p:nvPr/>
            </p:nvSpPr>
            <p:spPr>
              <a:xfrm>
                <a:off x="3278203" y="1302484"/>
                <a:ext cx="367708" cy="88094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000" dirty="0" smtClean="0">
                    <a:solidFill>
                      <a:schemeClr val="accent1">
                        <a:lumMod val="75000"/>
                      </a:schemeClr>
                    </a:solidFill>
                  </a:rPr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000" i="1" dirty="0" smtClean="0">
                            <a:solidFill>
                              <a:schemeClr val="accent1">
                                <a:lumMod val="75000"/>
                              </a:schemeClr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000" b="0" i="0" dirty="0" smtClean="0">
                            <a:solidFill>
                              <a:schemeClr val="accent1">
                                <a:lumMod val="75000"/>
                              </a:schemeClr>
                            </a:solidFill>
                          </a:rPr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000" b="0" i="0" dirty="0" smtClean="0">
                            <a:solidFill>
                              <a:schemeClr val="accent1">
                                <a:lumMod val="75000"/>
                              </a:schemeClr>
                            </a:solidFill>
                          </a:rPr>
                          <m:t>4</m:t>
                        </m:r>
                      </m:den>
                    </m:f>
                  </m:oMath>
                </a14:m>
                <a:endParaRPr lang="en-GB" sz="2000" dirty="0">
                  <a:solidFill>
                    <a:schemeClr val="accent1">
                      <a:lumMod val="75000"/>
                    </a:schemeClr>
                  </a:solidFill>
                </a:endParaRPr>
              </a:p>
            </p:txBody>
          </p:sp>
        </mc:Choice>
        <mc:Fallback xmlns="">
          <p:sp>
            <p:nvSpPr>
              <p:cNvPr id="17" name="TextBox 1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278203" y="1302484"/>
                <a:ext cx="367708" cy="880947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0" name="TextBox 29"/>
          <p:cNvSpPr txBox="1"/>
          <p:nvPr/>
        </p:nvSpPr>
        <p:spPr>
          <a:xfrm>
            <a:off x="3070091" y="4556955"/>
            <a:ext cx="36770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solidFill>
                  <a:schemeClr val="accent1">
                    <a:lumMod val="75000"/>
                  </a:schemeClr>
                </a:solidFill>
              </a:rPr>
              <a:t>2</a:t>
            </a:r>
            <a:endParaRPr lang="en-GB" sz="28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3025703" y="5211453"/>
            <a:ext cx="36770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>
                    <a:lumMod val="75000"/>
                  </a:schemeClr>
                </a:solidFill>
              </a:rPr>
              <a:t>4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2" name="TextBox 31"/>
              <p:cNvSpPr txBox="1"/>
              <p:nvPr/>
            </p:nvSpPr>
            <p:spPr>
              <a:xfrm>
                <a:off x="1563377" y="2312505"/>
                <a:ext cx="575449" cy="57240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000" dirty="0" smtClean="0"/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000" i="1" dirty="0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000" b="0" i="0" dirty="0" smtClean="0"/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000" b="0" i="0" dirty="0" smtClean="0"/>
                          <m:t>2</m:t>
                        </m:r>
                      </m:den>
                    </m:f>
                  </m:oMath>
                </a14:m>
                <a:endParaRPr lang="en-GB" sz="2000" dirty="0"/>
              </a:p>
            </p:txBody>
          </p:sp>
        </mc:Choice>
        <mc:Fallback xmlns="">
          <p:sp>
            <p:nvSpPr>
              <p:cNvPr id="32" name="TextBox 3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563377" y="2312505"/>
                <a:ext cx="575449" cy="572401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3" name="TextBox 32"/>
              <p:cNvSpPr txBox="1"/>
              <p:nvPr/>
            </p:nvSpPr>
            <p:spPr>
              <a:xfrm>
                <a:off x="1563376" y="1570232"/>
                <a:ext cx="575449" cy="57240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000" dirty="0" smtClean="0"/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000" i="1" dirty="0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000" b="0" i="0" dirty="0" smtClean="0"/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000" b="0" i="0" dirty="0" smtClean="0"/>
                          <m:t>2</m:t>
                        </m:r>
                      </m:den>
                    </m:f>
                  </m:oMath>
                </a14:m>
                <a:endParaRPr lang="en-GB" sz="2000" dirty="0"/>
              </a:p>
            </p:txBody>
          </p:sp>
        </mc:Choice>
        <mc:Fallback xmlns="">
          <p:sp>
            <p:nvSpPr>
              <p:cNvPr id="33" name="TextBox 3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563376" y="1570232"/>
                <a:ext cx="575449" cy="572401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4" name="TextBox 33"/>
              <p:cNvSpPr txBox="1"/>
              <p:nvPr/>
            </p:nvSpPr>
            <p:spPr>
              <a:xfrm>
                <a:off x="2842495" y="2113815"/>
                <a:ext cx="367708" cy="88094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000" dirty="0" smtClean="0">
                    <a:solidFill>
                      <a:schemeClr val="accent1">
                        <a:lumMod val="75000"/>
                      </a:schemeClr>
                    </a:solidFill>
                  </a:rPr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000" i="1" dirty="0" smtClean="0">
                            <a:solidFill>
                              <a:schemeClr val="accent1">
                                <a:lumMod val="75000"/>
                              </a:schemeClr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000" b="0" i="0" dirty="0" smtClean="0">
                            <a:solidFill>
                              <a:schemeClr val="accent1">
                                <a:lumMod val="75000"/>
                              </a:schemeClr>
                            </a:solidFill>
                          </a:rPr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000" b="0" i="0" dirty="0" smtClean="0">
                            <a:solidFill>
                              <a:schemeClr val="accent1">
                                <a:lumMod val="75000"/>
                              </a:schemeClr>
                            </a:solidFill>
                          </a:rPr>
                          <m:t>4</m:t>
                        </m:r>
                      </m:den>
                    </m:f>
                  </m:oMath>
                </a14:m>
                <a:endParaRPr lang="en-GB" sz="2000" dirty="0">
                  <a:solidFill>
                    <a:schemeClr val="accent1">
                      <a:lumMod val="75000"/>
                    </a:schemeClr>
                  </a:solidFill>
                </a:endParaRPr>
              </a:p>
            </p:txBody>
          </p:sp>
        </mc:Choice>
        <mc:Fallback xmlns="">
          <p:sp>
            <p:nvSpPr>
              <p:cNvPr id="34" name="TextBox 3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842495" y="2113815"/>
                <a:ext cx="367708" cy="880947"/>
              </a:xfrm>
              <a:prstGeom prst="rect">
                <a:avLst/>
              </a:prstGeom>
              <a:blipFill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5" name="TextBox 34"/>
              <p:cNvSpPr txBox="1"/>
              <p:nvPr/>
            </p:nvSpPr>
            <p:spPr>
              <a:xfrm>
                <a:off x="3298082" y="1927941"/>
                <a:ext cx="367708" cy="88094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000" dirty="0" smtClean="0">
                    <a:solidFill>
                      <a:schemeClr val="accent1">
                        <a:lumMod val="75000"/>
                      </a:schemeClr>
                    </a:solidFill>
                  </a:rPr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000" i="1" dirty="0" smtClean="0">
                            <a:solidFill>
                              <a:schemeClr val="accent1">
                                <a:lumMod val="75000"/>
                              </a:schemeClr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000" b="0" i="0" dirty="0" smtClean="0">
                            <a:solidFill>
                              <a:schemeClr val="accent1">
                                <a:lumMod val="75000"/>
                              </a:schemeClr>
                            </a:solidFill>
                          </a:rPr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000" b="0" i="0" dirty="0" smtClean="0">
                            <a:solidFill>
                              <a:schemeClr val="accent1">
                                <a:lumMod val="75000"/>
                              </a:schemeClr>
                            </a:solidFill>
                          </a:rPr>
                          <m:t>4</m:t>
                        </m:r>
                      </m:den>
                    </m:f>
                  </m:oMath>
                </a14:m>
                <a:endParaRPr lang="en-GB" sz="2000" dirty="0">
                  <a:solidFill>
                    <a:schemeClr val="accent1">
                      <a:lumMod val="75000"/>
                    </a:schemeClr>
                  </a:solidFill>
                </a:endParaRPr>
              </a:p>
            </p:txBody>
          </p:sp>
        </mc:Choice>
        <mc:Fallback xmlns="">
          <p:sp>
            <p:nvSpPr>
              <p:cNvPr id="35" name="TextBox 3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298082" y="1927941"/>
                <a:ext cx="367708" cy="880947"/>
              </a:xfrm>
              <a:prstGeom prst="rect">
                <a:avLst/>
              </a:prstGeom>
              <a:blipFill>
                <a:blip r:embed="rId1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6" name="TextBox 35"/>
              <p:cNvSpPr txBox="1"/>
              <p:nvPr/>
            </p:nvSpPr>
            <p:spPr>
              <a:xfrm>
                <a:off x="3731044" y="2122313"/>
                <a:ext cx="367708" cy="88094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000" dirty="0" smtClean="0">
                    <a:solidFill>
                      <a:schemeClr val="accent1">
                        <a:lumMod val="75000"/>
                      </a:schemeClr>
                    </a:solidFill>
                  </a:rPr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000" i="1" dirty="0" smtClean="0">
                            <a:solidFill>
                              <a:schemeClr val="accent1">
                                <a:lumMod val="75000"/>
                              </a:schemeClr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000" b="0" i="0" dirty="0" smtClean="0">
                            <a:solidFill>
                              <a:schemeClr val="accent1">
                                <a:lumMod val="75000"/>
                              </a:schemeClr>
                            </a:solidFill>
                          </a:rPr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000" b="0" i="0" dirty="0" smtClean="0">
                            <a:solidFill>
                              <a:schemeClr val="accent1">
                                <a:lumMod val="75000"/>
                              </a:schemeClr>
                            </a:solidFill>
                          </a:rPr>
                          <m:t>4</m:t>
                        </m:r>
                      </m:den>
                    </m:f>
                  </m:oMath>
                </a14:m>
                <a:endParaRPr lang="en-GB" sz="2000" dirty="0">
                  <a:solidFill>
                    <a:schemeClr val="accent1">
                      <a:lumMod val="75000"/>
                    </a:schemeClr>
                  </a:solidFill>
                </a:endParaRPr>
              </a:p>
            </p:txBody>
          </p:sp>
        </mc:Choice>
        <mc:Fallback xmlns="">
          <p:sp>
            <p:nvSpPr>
              <p:cNvPr id="36" name="TextBox 3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731044" y="2122313"/>
                <a:ext cx="367708" cy="880947"/>
              </a:xfrm>
              <a:prstGeom prst="rect">
                <a:avLst/>
              </a:prstGeom>
              <a:blipFill>
                <a:blip r:embed="rId11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7" name="TextBox 36"/>
              <p:cNvSpPr txBox="1"/>
              <p:nvPr/>
            </p:nvSpPr>
            <p:spPr>
              <a:xfrm>
                <a:off x="4693085" y="1379288"/>
                <a:ext cx="367708" cy="88094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000" dirty="0" smtClean="0">
                    <a:solidFill>
                      <a:schemeClr val="accent1">
                        <a:lumMod val="75000"/>
                      </a:schemeClr>
                    </a:solidFill>
                  </a:rPr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000" i="1" dirty="0" smtClean="0">
                            <a:solidFill>
                              <a:schemeClr val="accent1">
                                <a:lumMod val="75000"/>
                              </a:schemeClr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000" b="0" i="0" dirty="0" smtClean="0">
                            <a:solidFill>
                              <a:schemeClr val="accent1">
                                <a:lumMod val="75000"/>
                              </a:schemeClr>
                            </a:solidFill>
                          </a:rPr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000" b="0" i="0" dirty="0" smtClean="0">
                            <a:solidFill>
                              <a:schemeClr val="accent1">
                                <a:lumMod val="75000"/>
                              </a:schemeClr>
                            </a:solidFill>
                          </a:rPr>
                          <m:t>4</m:t>
                        </m:r>
                      </m:den>
                    </m:f>
                  </m:oMath>
                </a14:m>
                <a:endParaRPr lang="en-GB" sz="2000" dirty="0">
                  <a:solidFill>
                    <a:schemeClr val="accent1">
                      <a:lumMod val="75000"/>
                    </a:schemeClr>
                  </a:solidFill>
                </a:endParaRPr>
              </a:p>
            </p:txBody>
          </p:sp>
        </mc:Choice>
        <mc:Fallback xmlns="">
          <p:sp>
            <p:nvSpPr>
              <p:cNvPr id="37" name="TextBox 3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693085" y="1379288"/>
                <a:ext cx="367708" cy="880947"/>
              </a:xfrm>
              <a:prstGeom prst="rect">
                <a:avLst/>
              </a:prstGeom>
              <a:blipFill>
                <a:blip r:embed="rId1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8" name="TextBox 37"/>
              <p:cNvSpPr txBox="1"/>
              <p:nvPr/>
            </p:nvSpPr>
            <p:spPr>
              <a:xfrm>
                <a:off x="5244648" y="1391988"/>
                <a:ext cx="367708" cy="88094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000" dirty="0" smtClean="0">
                    <a:solidFill>
                      <a:schemeClr val="accent1">
                        <a:lumMod val="75000"/>
                      </a:schemeClr>
                    </a:solidFill>
                  </a:rPr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000" i="1" dirty="0" smtClean="0">
                            <a:solidFill>
                              <a:schemeClr val="accent1">
                                <a:lumMod val="75000"/>
                              </a:schemeClr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000" b="0" i="0" dirty="0" smtClean="0">
                            <a:solidFill>
                              <a:schemeClr val="accent1">
                                <a:lumMod val="75000"/>
                              </a:schemeClr>
                            </a:solidFill>
                          </a:rPr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000" b="0" i="0" dirty="0" smtClean="0">
                            <a:solidFill>
                              <a:schemeClr val="accent1">
                                <a:lumMod val="75000"/>
                              </a:schemeClr>
                            </a:solidFill>
                          </a:rPr>
                          <m:t>4</m:t>
                        </m:r>
                      </m:den>
                    </m:f>
                  </m:oMath>
                </a14:m>
                <a:endParaRPr lang="en-GB" sz="2000" dirty="0">
                  <a:solidFill>
                    <a:schemeClr val="accent1">
                      <a:lumMod val="75000"/>
                    </a:schemeClr>
                  </a:solidFill>
                </a:endParaRPr>
              </a:p>
            </p:txBody>
          </p:sp>
        </mc:Choice>
        <mc:Fallback xmlns="">
          <p:sp>
            <p:nvSpPr>
              <p:cNvPr id="38" name="TextBox 3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244648" y="1391988"/>
                <a:ext cx="367708" cy="880947"/>
              </a:xfrm>
              <a:prstGeom prst="rect">
                <a:avLst/>
              </a:prstGeom>
              <a:blipFill>
                <a:blip r:embed="rId1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9" name="TextBox 38"/>
              <p:cNvSpPr txBox="1"/>
              <p:nvPr/>
            </p:nvSpPr>
            <p:spPr>
              <a:xfrm>
                <a:off x="4688937" y="1959461"/>
                <a:ext cx="367708" cy="88094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000" dirty="0" smtClean="0">
                    <a:solidFill>
                      <a:schemeClr val="accent1">
                        <a:lumMod val="75000"/>
                      </a:schemeClr>
                    </a:solidFill>
                  </a:rPr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000" i="1" dirty="0" smtClean="0">
                            <a:solidFill>
                              <a:schemeClr val="accent1">
                                <a:lumMod val="75000"/>
                              </a:schemeClr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000" b="0" i="0" dirty="0" smtClean="0">
                            <a:solidFill>
                              <a:schemeClr val="accent1">
                                <a:lumMod val="75000"/>
                              </a:schemeClr>
                            </a:solidFill>
                          </a:rPr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000" b="0" i="0" dirty="0" smtClean="0">
                            <a:solidFill>
                              <a:schemeClr val="accent1">
                                <a:lumMod val="75000"/>
                              </a:schemeClr>
                            </a:solidFill>
                          </a:rPr>
                          <m:t>4</m:t>
                        </m:r>
                      </m:den>
                    </m:f>
                  </m:oMath>
                </a14:m>
                <a:endParaRPr lang="en-GB" sz="2000" dirty="0">
                  <a:solidFill>
                    <a:schemeClr val="accent1">
                      <a:lumMod val="75000"/>
                    </a:schemeClr>
                  </a:solidFill>
                </a:endParaRPr>
              </a:p>
            </p:txBody>
          </p:sp>
        </mc:Choice>
        <mc:Fallback xmlns="">
          <p:sp>
            <p:nvSpPr>
              <p:cNvPr id="39" name="TextBox 3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688937" y="1959461"/>
                <a:ext cx="367708" cy="880947"/>
              </a:xfrm>
              <a:prstGeom prst="rect">
                <a:avLst/>
              </a:prstGeom>
              <a:blipFill>
                <a:blip r:embed="rId1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0" name="TextBox 39"/>
              <p:cNvSpPr txBox="1"/>
              <p:nvPr/>
            </p:nvSpPr>
            <p:spPr>
              <a:xfrm>
                <a:off x="5240500" y="1972161"/>
                <a:ext cx="367708" cy="88094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000" dirty="0" smtClean="0">
                    <a:solidFill>
                      <a:schemeClr val="accent1">
                        <a:lumMod val="75000"/>
                      </a:schemeClr>
                    </a:solidFill>
                  </a:rPr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000" i="1" dirty="0" smtClean="0">
                            <a:solidFill>
                              <a:schemeClr val="accent1">
                                <a:lumMod val="75000"/>
                              </a:schemeClr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000" b="0" i="0" dirty="0" smtClean="0">
                            <a:solidFill>
                              <a:schemeClr val="accent1">
                                <a:lumMod val="75000"/>
                              </a:schemeClr>
                            </a:solidFill>
                          </a:rPr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000" b="0" i="0" dirty="0" smtClean="0">
                            <a:solidFill>
                              <a:schemeClr val="accent1">
                                <a:lumMod val="75000"/>
                              </a:schemeClr>
                            </a:solidFill>
                          </a:rPr>
                          <m:t>4</m:t>
                        </m:r>
                      </m:den>
                    </m:f>
                  </m:oMath>
                </a14:m>
                <a:endParaRPr lang="en-GB" sz="2000" dirty="0">
                  <a:solidFill>
                    <a:schemeClr val="accent1">
                      <a:lumMod val="75000"/>
                    </a:schemeClr>
                  </a:solidFill>
                </a:endParaRPr>
              </a:p>
            </p:txBody>
          </p:sp>
        </mc:Choice>
        <mc:Fallback xmlns="">
          <p:sp>
            <p:nvSpPr>
              <p:cNvPr id="40" name="TextBox 3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240500" y="1972161"/>
                <a:ext cx="367708" cy="880947"/>
              </a:xfrm>
              <a:prstGeom prst="rect">
                <a:avLst/>
              </a:prstGeom>
              <a:blipFill>
                <a:blip r:embed="rId1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1" name="TextBox 40"/>
              <p:cNvSpPr txBox="1"/>
              <p:nvPr/>
            </p:nvSpPr>
            <p:spPr>
              <a:xfrm>
                <a:off x="6487733" y="1344030"/>
                <a:ext cx="367708" cy="88094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000" dirty="0" smtClean="0">
                    <a:solidFill>
                      <a:schemeClr val="accent1">
                        <a:lumMod val="75000"/>
                      </a:schemeClr>
                    </a:solidFill>
                  </a:rPr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000" i="1" dirty="0" smtClean="0">
                            <a:solidFill>
                              <a:schemeClr val="accent1">
                                <a:lumMod val="75000"/>
                              </a:schemeClr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000" b="0" i="0" dirty="0" smtClean="0">
                            <a:solidFill>
                              <a:schemeClr val="accent1">
                                <a:lumMod val="75000"/>
                              </a:schemeClr>
                            </a:solidFill>
                          </a:rPr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000" b="0" i="0" dirty="0" smtClean="0">
                            <a:solidFill>
                              <a:schemeClr val="accent1">
                                <a:lumMod val="75000"/>
                              </a:schemeClr>
                            </a:solidFill>
                          </a:rPr>
                          <m:t>2</m:t>
                        </m:r>
                      </m:den>
                    </m:f>
                  </m:oMath>
                </a14:m>
                <a:endParaRPr lang="en-GB" sz="2000" dirty="0">
                  <a:solidFill>
                    <a:schemeClr val="accent1">
                      <a:lumMod val="75000"/>
                    </a:schemeClr>
                  </a:solidFill>
                </a:endParaRPr>
              </a:p>
            </p:txBody>
          </p:sp>
        </mc:Choice>
        <mc:Fallback xmlns="">
          <p:sp>
            <p:nvSpPr>
              <p:cNvPr id="41" name="TextBox 4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487733" y="1344030"/>
                <a:ext cx="367708" cy="880947"/>
              </a:xfrm>
              <a:prstGeom prst="rect">
                <a:avLst/>
              </a:prstGeom>
              <a:blipFill>
                <a:blip r:embed="rId1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2" name="TextBox 41"/>
              <p:cNvSpPr txBox="1"/>
              <p:nvPr/>
            </p:nvSpPr>
            <p:spPr>
              <a:xfrm>
                <a:off x="7044572" y="2011913"/>
                <a:ext cx="367708" cy="88094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000" dirty="0" smtClean="0">
                    <a:solidFill>
                      <a:schemeClr val="accent1">
                        <a:lumMod val="75000"/>
                      </a:schemeClr>
                    </a:solidFill>
                  </a:rPr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000" i="1" dirty="0" smtClean="0">
                            <a:solidFill>
                              <a:schemeClr val="accent1">
                                <a:lumMod val="75000"/>
                              </a:schemeClr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000" b="0" i="0" dirty="0" smtClean="0">
                            <a:solidFill>
                              <a:schemeClr val="accent1">
                                <a:lumMod val="75000"/>
                              </a:schemeClr>
                            </a:solidFill>
                          </a:rPr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000" b="0" i="0" dirty="0" smtClean="0">
                            <a:solidFill>
                              <a:schemeClr val="accent1">
                                <a:lumMod val="75000"/>
                              </a:schemeClr>
                            </a:solidFill>
                          </a:rPr>
                          <m:t>2</m:t>
                        </m:r>
                      </m:den>
                    </m:f>
                  </m:oMath>
                </a14:m>
                <a:endParaRPr lang="en-GB" sz="2000" dirty="0">
                  <a:solidFill>
                    <a:schemeClr val="accent1">
                      <a:lumMod val="75000"/>
                    </a:schemeClr>
                  </a:solidFill>
                </a:endParaRPr>
              </a:p>
            </p:txBody>
          </p:sp>
        </mc:Choice>
        <mc:Fallback xmlns="">
          <p:sp>
            <p:nvSpPr>
              <p:cNvPr id="42" name="TextBox 4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044572" y="2011913"/>
                <a:ext cx="367708" cy="880947"/>
              </a:xfrm>
              <a:prstGeom prst="rect">
                <a:avLst/>
              </a:prstGeom>
              <a:blipFill>
                <a:blip r:embed="rId1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16802634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1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6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4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  <p:bldP spid="30" grpId="0"/>
      <p:bldP spid="31" grpId="0"/>
      <p:bldP spid="34" grpId="0"/>
      <p:bldP spid="35" grpId="0"/>
      <p:bldP spid="36" grpId="0"/>
      <p:bldP spid="37" grpId="0"/>
      <p:bldP spid="38" grpId="0"/>
      <p:bldP spid="39" grpId="0"/>
      <p:bldP spid="40" grpId="0"/>
      <p:bldP spid="41" grpId="0"/>
      <p:bldP spid="4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954667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528891" y="692526"/>
            <a:ext cx="4289809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GB" sz="2800" dirty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There are </a:t>
            </a:r>
            <a:r>
              <a:rPr lang="en-GB" sz="2800" dirty="0" smtClean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2 </a:t>
            </a:r>
            <a:r>
              <a:rPr lang="en-GB" sz="2800" dirty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equal halves in one </a:t>
            </a:r>
            <a:r>
              <a:rPr lang="en-GB" sz="2800" dirty="0" smtClean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whole.</a:t>
            </a:r>
            <a:endParaRPr lang="en-GB" sz="2800" dirty="0">
              <a:solidFill>
                <a:prstClr val="black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3200" dirty="0" smtClean="0">
              <a:solidFill>
                <a:prstClr val="black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r>
              <a:rPr lang="en-GB" sz="2800" dirty="0" smtClean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There are 3 </a:t>
            </a:r>
            <a:r>
              <a:rPr lang="en-GB" sz="2800" dirty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equal </a:t>
            </a:r>
            <a:r>
              <a:rPr lang="en-GB" sz="2800" dirty="0" smtClean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thirds </a:t>
            </a:r>
            <a:r>
              <a:rPr lang="en-GB" sz="2800" dirty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in one </a:t>
            </a:r>
            <a:r>
              <a:rPr lang="en-GB" sz="2800" dirty="0" smtClean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whole.</a:t>
            </a:r>
            <a:endParaRPr lang="en-GB" sz="2800" dirty="0">
              <a:solidFill>
                <a:prstClr val="black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lvl="0"/>
            <a:endParaRPr lang="en-GB" sz="3600" dirty="0">
              <a:solidFill>
                <a:prstClr val="black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lvl="0" algn="ctr"/>
            <a:r>
              <a:rPr lang="en-GB" sz="2800" dirty="0" smtClean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There are </a:t>
            </a:r>
            <a:r>
              <a:rPr lang="en-GB" sz="2800" dirty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4</a:t>
            </a:r>
            <a:r>
              <a:rPr lang="en-GB" sz="2800" dirty="0" smtClean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2800" dirty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equal quarters in one </a:t>
            </a:r>
            <a:r>
              <a:rPr lang="en-GB" sz="2800" dirty="0" smtClean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whole.</a:t>
            </a:r>
            <a:endParaRPr lang="en-GB" sz="2800" dirty="0">
              <a:solidFill>
                <a:prstClr val="black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666973">
            <a:off x="6559043" y="4868751"/>
            <a:ext cx="1653889" cy="1157722"/>
          </a:xfrm>
          <a:prstGeom prst="rect">
            <a:avLst/>
          </a:prstGeom>
        </p:spPr>
      </p:pic>
      <p:sp>
        <p:nvSpPr>
          <p:cNvPr id="5" name="Rounded Rectangular Callout 4"/>
          <p:cNvSpPr/>
          <p:nvPr/>
        </p:nvSpPr>
        <p:spPr>
          <a:xfrm>
            <a:off x="1400898" y="4695973"/>
            <a:ext cx="4632761" cy="688847"/>
          </a:xfrm>
          <a:prstGeom prst="wedgeRoundRectCallout">
            <a:avLst>
              <a:gd name="adj1" fmla="val 63281"/>
              <a:gd name="adj2" fmla="val 31533"/>
              <a:gd name="adj3" fmla="val 16667"/>
            </a:avLst>
          </a:prstGeom>
          <a:noFill/>
          <a:ln w="38100"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Rectangle 5"/>
          <p:cNvSpPr/>
          <p:nvPr/>
        </p:nvSpPr>
        <p:spPr>
          <a:xfrm>
            <a:off x="667512" y="4720176"/>
            <a:ext cx="621836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GB" sz="2800" dirty="0" smtClean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This shape has 3 equal halves!</a:t>
            </a:r>
            <a:endParaRPr lang="en-GB" sz="2800" dirty="0">
              <a:solidFill>
                <a:prstClr val="black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graphicFrame>
        <p:nvGraphicFramePr>
          <p:cNvPr id="12" name="Table 1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00527018"/>
              </p:ext>
            </p:extLst>
          </p:nvPr>
        </p:nvGraphicFramePr>
        <p:xfrm>
          <a:off x="1096366" y="700175"/>
          <a:ext cx="2119954" cy="81776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059977">
                  <a:extLst>
                    <a:ext uri="{9D8B030D-6E8A-4147-A177-3AD203B41FA5}">
                      <a16:colId xmlns:a16="http://schemas.microsoft.com/office/drawing/2014/main" val="1076467522"/>
                    </a:ext>
                  </a:extLst>
                </a:gridCol>
                <a:gridCol w="1059977">
                  <a:extLst>
                    <a:ext uri="{9D8B030D-6E8A-4147-A177-3AD203B41FA5}">
                      <a16:colId xmlns:a16="http://schemas.microsoft.com/office/drawing/2014/main" val="2637168666"/>
                    </a:ext>
                  </a:extLst>
                </a:gridCol>
              </a:tblGrid>
              <a:tr h="817766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65932856"/>
                  </a:ext>
                </a:extLst>
              </a:tr>
            </a:tbl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13" name="TextBox 12"/>
              <p:cNvSpPr txBox="1"/>
              <p:nvPr/>
            </p:nvSpPr>
            <p:spPr>
              <a:xfrm>
                <a:off x="1325370" y="794747"/>
                <a:ext cx="680905" cy="57240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000" dirty="0" smtClean="0"/>
                  <a:t> </a:t>
                </a:r>
                <a14:m>
                  <m:oMath xmlns:m="http://schemas.openxmlformats.org/officeDocument/2006/math">
                    <m:r>
                      <a:rPr lang="en-GB" sz="2000" i="1" dirty="0">
                        <a:latin typeface="Cambria Math" panose="02040503050406030204" pitchFamily="18" charset="0"/>
                      </a:rPr>
                      <m:t> </m:t>
                    </m:r>
                    <m:f>
                      <m:fPr>
                        <m:ctrlPr>
                          <a:rPr lang="en-GB" sz="2000" i="1" dirty="0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000" b="0" i="0" dirty="0" smtClean="0"/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000" b="0" i="0" dirty="0" smtClean="0"/>
                          <m:t>2</m:t>
                        </m:r>
                      </m:den>
                    </m:f>
                  </m:oMath>
                </a14:m>
                <a:endParaRPr lang="en-GB" sz="2000" dirty="0"/>
              </a:p>
            </p:txBody>
          </p:sp>
        </mc:Choice>
        <mc:Fallback xmlns="">
          <p:sp>
            <p:nvSpPr>
              <p:cNvPr id="13" name="TextBox 1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325370" y="794747"/>
                <a:ext cx="680905" cy="572401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4" name="TextBox 13"/>
              <p:cNvSpPr txBox="1"/>
              <p:nvPr/>
            </p:nvSpPr>
            <p:spPr>
              <a:xfrm>
                <a:off x="2519059" y="794747"/>
                <a:ext cx="569031" cy="57240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000" dirty="0" smtClean="0"/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000" i="1" dirty="0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000" b="0" i="0" dirty="0" smtClean="0"/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000" b="0" i="0" dirty="0" smtClean="0"/>
                          <m:t>2</m:t>
                        </m:r>
                      </m:den>
                    </m:f>
                  </m:oMath>
                </a14:m>
                <a:endParaRPr lang="en-GB" sz="2000" dirty="0"/>
              </a:p>
            </p:txBody>
          </p:sp>
        </mc:Choice>
        <mc:Fallback xmlns="">
          <p:sp>
            <p:nvSpPr>
              <p:cNvPr id="14" name="TextBox 1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519059" y="794747"/>
                <a:ext cx="569031" cy="572401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15" name="Table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85366027"/>
              </p:ext>
            </p:extLst>
          </p:nvPr>
        </p:nvGraphicFramePr>
        <p:xfrm>
          <a:off x="1096366" y="3535288"/>
          <a:ext cx="2119956" cy="81776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529989">
                  <a:extLst>
                    <a:ext uri="{9D8B030D-6E8A-4147-A177-3AD203B41FA5}">
                      <a16:colId xmlns:a16="http://schemas.microsoft.com/office/drawing/2014/main" val="1076467522"/>
                    </a:ext>
                  </a:extLst>
                </a:gridCol>
                <a:gridCol w="529989">
                  <a:extLst>
                    <a:ext uri="{9D8B030D-6E8A-4147-A177-3AD203B41FA5}">
                      <a16:colId xmlns:a16="http://schemas.microsoft.com/office/drawing/2014/main" val="456181099"/>
                    </a:ext>
                  </a:extLst>
                </a:gridCol>
                <a:gridCol w="529989">
                  <a:extLst>
                    <a:ext uri="{9D8B030D-6E8A-4147-A177-3AD203B41FA5}">
                      <a16:colId xmlns:a16="http://schemas.microsoft.com/office/drawing/2014/main" val="4190391608"/>
                    </a:ext>
                  </a:extLst>
                </a:gridCol>
                <a:gridCol w="529989">
                  <a:extLst>
                    <a:ext uri="{9D8B030D-6E8A-4147-A177-3AD203B41FA5}">
                      <a16:colId xmlns:a16="http://schemas.microsoft.com/office/drawing/2014/main" val="2040066125"/>
                    </a:ext>
                  </a:extLst>
                </a:gridCol>
              </a:tblGrid>
              <a:tr h="817766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65932856"/>
                  </a:ext>
                </a:extLst>
              </a:tr>
            </a:tbl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16" name="TextBox 15"/>
              <p:cNvSpPr txBox="1"/>
              <p:nvPr/>
            </p:nvSpPr>
            <p:spPr>
              <a:xfrm>
                <a:off x="1217044" y="3362451"/>
                <a:ext cx="367708" cy="88094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000" dirty="0" smtClean="0"/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000" i="1" dirty="0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000" b="0" i="0" dirty="0" smtClean="0"/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000" b="0" i="0" dirty="0" smtClean="0"/>
                          <m:t>4</m:t>
                        </m:r>
                      </m:den>
                    </m:f>
                  </m:oMath>
                </a14:m>
                <a:endParaRPr lang="en-GB" sz="2000" dirty="0"/>
              </a:p>
            </p:txBody>
          </p:sp>
        </mc:Choice>
        <mc:Fallback xmlns="">
          <p:sp>
            <p:nvSpPr>
              <p:cNvPr id="16" name="TextBox 1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217044" y="3362451"/>
                <a:ext cx="367708" cy="880947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7" name="TextBox 16"/>
              <p:cNvSpPr txBox="1"/>
              <p:nvPr/>
            </p:nvSpPr>
            <p:spPr>
              <a:xfrm>
                <a:off x="1707529" y="3362451"/>
                <a:ext cx="367708" cy="88094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000" dirty="0" smtClean="0"/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000" i="1" dirty="0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000" b="0" i="0" dirty="0" smtClean="0"/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000" b="0" i="0" dirty="0" smtClean="0"/>
                          <m:t>4</m:t>
                        </m:r>
                      </m:den>
                    </m:f>
                  </m:oMath>
                </a14:m>
                <a:endParaRPr lang="en-GB" sz="2000" dirty="0"/>
              </a:p>
            </p:txBody>
          </p:sp>
        </mc:Choice>
        <mc:Fallback xmlns="">
          <p:sp>
            <p:nvSpPr>
              <p:cNvPr id="17" name="TextBox 1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707529" y="3362451"/>
                <a:ext cx="367708" cy="880947"/>
              </a:xfrm>
              <a:prstGeom prst="rect">
                <a:avLst/>
              </a:prstGeom>
              <a:blipFill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8" name="TextBox 17"/>
              <p:cNvSpPr txBox="1"/>
              <p:nvPr/>
            </p:nvSpPr>
            <p:spPr>
              <a:xfrm>
                <a:off x="2198014" y="3362451"/>
                <a:ext cx="367708" cy="88094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000" b="0" dirty="0" smtClean="0"/>
                  <a:t> </a:t>
                </a:r>
                <a14:m>
                  <m:oMath xmlns:m="http://schemas.openxmlformats.org/officeDocument/2006/math">
                    <m:r>
                      <a:rPr lang="en-GB" sz="2000" b="0" i="1" dirty="0" smtClean="0">
                        <a:latin typeface="Cambria Math" panose="02040503050406030204" pitchFamily="18" charset="0"/>
                      </a:rPr>
                      <m:t> </m:t>
                    </m:r>
                    <m:f>
                      <m:fPr>
                        <m:ctrlPr>
                          <a:rPr lang="en-GB" sz="2000" i="1" dirty="0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000" b="0" i="0" dirty="0" smtClean="0"/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000" b="0" i="0" dirty="0" smtClean="0"/>
                          <m:t>4</m:t>
                        </m:r>
                      </m:den>
                    </m:f>
                  </m:oMath>
                </a14:m>
                <a:endParaRPr lang="en-GB" sz="2000" dirty="0"/>
              </a:p>
            </p:txBody>
          </p:sp>
        </mc:Choice>
        <mc:Fallback xmlns="">
          <p:sp>
            <p:nvSpPr>
              <p:cNvPr id="18" name="TextBox 1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198014" y="3362451"/>
                <a:ext cx="367708" cy="880947"/>
              </a:xfrm>
              <a:prstGeom prst="rect">
                <a:avLst/>
              </a:prstGeom>
              <a:blipFill>
                <a:blip r:embed="rId1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9" name="TextBox 18"/>
              <p:cNvSpPr txBox="1"/>
              <p:nvPr/>
            </p:nvSpPr>
            <p:spPr>
              <a:xfrm>
                <a:off x="2688500" y="3362451"/>
                <a:ext cx="367708" cy="88094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000" b="0" dirty="0" smtClean="0"/>
                  <a:t> </a:t>
                </a:r>
                <a14:m>
                  <m:oMath xmlns:m="http://schemas.openxmlformats.org/officeDocument/2006/math">
                    <m:r>
                      <a:rPr lang="en-GB" sz="2000" b="0" i="1" dirty="0" smtClean="0">
                        <a:latin typeface="Cambria Math" panose="02040503050406030204" pitchFamily="18" charset="0"/>
                      </a:rPr>
                      <m:t> </m:t>
                    </m:r>
                    <m:f>
                      <m:fPr>
                        <m:ctrlPr>
                          <a:rPr lang="en-GB" sz="2000" i="1" dirty="0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000" b="0" i="0" dirty="0" smtClean="0"/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000" b="0" i="0" dirty="0" smtClean="0"/>
                          <m:t>4</m:t>
                        </m:r>
                      </m:den>
                    </m:f>
                  </m:oMath>
                </a14:m>
                <a:endParaRPr lang="en-GB" sz="2000" dirty="0"/>
              </a:p>
            </p:txBody>
          </p:sp>
        </mc:Choice>
        <mc:Fallback xmlns="">
          <p:sp>
            <p:nvSpPr>
              <p:cNvPr id="19" name="TextBox 1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688500" y="3362451"/>
                <a:ext cx="367708" cy="880947"/>
              </a:xfrm>
              <a:prstGeom prst="rect">
                <a:avLst/>
              </a:prstGeom>
              <a:blipFill>
                <a:blip r:embed="rId11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20" name="Table 1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47320358"/>
              </p:ext>
            </p:extLst>
          </p:nvPr>
        </p:nvGraphicFramePr>
        <p:xfrm>
          <a:off x="1096368" y="2073044"/>
          <a:ext cx="2119954" cy="81776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06651">
                  <a:extLst>
                    <a:ext uri="{9D8B030D-6E8A-4147-A177-3AD203B41FA5}">
                      <a16:colId xmlns:a16="http://schemas.microsoft.com/office/drawing/2014/main" val="1076467522"/>
                    </a:ext>
                  </a:extLst>
                </a:gridCol>
                <a:gridCol w="706652">
                  <a:extLst>
                    <a:ext uri="{9D8B030D-6E8A-4147-A177-3AD203B41FA5}">
                      <a16:colId xmlns:a16="http://schemas.microsoft.com/office/drawing/2014/main" val="1727999731"/>
                    </a:ext>
                  </a:extLst>
                </a:gridCol>
                <a:gridCol w="706651">
                  <a:extLst>
                    <a:ext uri="{9D8B030D-6E8A-4147-A177-3AD203B41FA5}">
                      <a16:colId xmlns:a16="http://schemas.microsoft.com/office/drawing/2014/main" val="4030442518"/>
                    </a:ext>
                  </a:extLst>
                </a:gridCol>
              </a:tblGrid>
              <a:tr h="817766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65932856"/>
                  </a:ext>
                </a:extLst>
              </a:tr>
            </a:tbl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21" name="TextBox 20"/>
              <p:cNvSpPr txBox="1"/>
              <p:nvPr/>
            </p:nvSpPr>
            <p:spPr>
              <a:xfrm>
                <a:off x="1323740" y="1890431"/>
                <a:ext cx="367708" cy="88261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000" dirty="0" smtClean="0"/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000" i="1" dirty="0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000" b="0" i="0" dirty="0" smtClean="0"/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000" b="0" i="0" dirty="0" smtClean="0"/>
                          <m:t>3</m:t>
                        </m:r>
                      </m:den>
                    </m:f>
                  </m:oMath>
                </a14:m>
                <a:endParaRPr lang="en-GB" sz="2000" dirty="0"/>
              </a:p>
            </p:txBody>
          </p:sp>
        </mc:Choice>
        <mc:Fallback xmlns="">
          <p:sp>
            <p:nvSpPr>
              <p:cNvPr id="21" name="TextBox 2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323740" y="1890431"/>
                <a:ext cx="367708" cy="882614"/>
              </a:xfrm>
              <a:prstGeom prst="rect">
                <a:avLst/>
              </a:prstGeom>
              <a:blipFill>
                <a:blip r:embed="rId1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2" name="TextBox 21"/>
              <p:cNvSpPr txBox="1"/>
              <p:nvPr/>
            </p:nvSpPr>
            <p:spPr>
              <a:xfrm>
                <a:off x="1918820" y="2198208"/>
                <a:ext cx="441376" cy="57483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000" b="0" dirty="0" smtClean="0"/>
                  <a:t> </a:t>
                </a:r>
                <a14:m>
                  <m:oMath xmlns:m="http://schemas.openxmlformats.org/officeDocument/2006/math">
                    <m:r>
                      <a:rPr lang="en-GB" sz="2000" b="0" i="1" dirty="0" smtClean="0">
                        <a:latin typeface="Cambria Math" panose="02040503050406030204" pitchFamily="18" charset="0"/>
                      </a:rPr>
                      <m:t> </m:t>
                    </m:r>
                    <m:f>
                      <m:fPr>
                        <m:ctrlPr>
                          <a:rPr lang="en-GB" sz="2000" i="1" dirty="0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000" b="0" i="0" dirty="0" smtClean="0"/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000" b="0" i="0" dirty="0" smtClean="0"/>
                          <m:t>3</m:t>
                        </m:r>
                      </m:den>
                    </m:f>
                  </m:oMath>
                </a14:m>
                <a:endParaRPr lang="en-GB" sz="2000" dirty="0"/>
              </a:p>
            </p:txBody>
          </p:sp>
        </mc:Choice>
        <mc:Fallback xmlns="">
          <p:sp>
            <p:nvSpPr>
              <p:cNvPr id="22" name="TextBox 2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918820" y="2198208"/>
                <a:ext cx="441376" cy="574837"/>
              </a:xfrm>
              <a:prstGeom prst="rect">
                <a:avLst/>
              </a:prstGeom>
              <a:blipFill>
                <a:blip r:embed="rId1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3" name="TextBox 22"/>
              <p:cNvSpPr txBox="1"/>
              <p:nvPr/>
            </p:nvSpPr>
            <p:spPr>
              <a:xfrm>
                <a:off x="2619720" y="1890431"/>
                <a:ext cx="367708" cy="88261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000" b="0" dirty="0" smtClean="0"/>
                  <a:t> </a:t>
                </a:r>
                <a14:m>
                  <m:oMath xmlns:m="http://schemas.openxmlformats.org/officeDocument/2006/math">
                    <m:r>
                      <a:rPr lang="en-GB" sz="2000" b="0" i="1" dirty="0" smtClean="0">
                        <a:latin typeface="Cambria Math" panose="02040503050406030204" pitchFamily="18" charset="0"/>
                      </a:rPr>
                      <m:t> </m:t>
                    </m:r>
                    <m:f>
                      <m:fPr>
                        <m:ctrlPr>
                          <a:rPr lang="en-GB" sz="2000" i="1" dirty="0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000" b="0" i="0" dirty="0" smtClean="0"/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000" b="0" i="0" dirty="0" smtClean="0"/>
                          <m:t>3</m:t>
                        </m:r>
                      </m:den>
                    </m:f>
                  </m:oMath>
                </a14:m>
                <a:endParaRPr lang="en-GB" sz="2000" dirty="0"/>
              </a:p>
            </p:txBody>
          </p:sp>
        </mc:Choice>
        <mc:Fallback xmlns="">
          <p:sp>
            <p:nvSpPr>
              <p:cNvPr id="23" name="TextBox 2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619720" y="1890431"/>
                <a:ext cx="367708" cy="882614"/>
              </a:xfrm>
              <a:prstGeom prst="rect">
                <a:avLst/>
              </a:prstGeom>
              <a:blipFill>
                <a:blip r:embed="rId1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4" name="Rounded Rectangular Callout 23"/>
          <p:cNvSpPr/>
          <p:nvPr/>
        </p:nvSpPr>
        <p:spPr>
          <a:xfrm>
            <a:off x="1374353" y="4535667"/>
            <a:ext cx="4782095" cy="1119968"/>
          </a:xfrm>
          <a:prstGeom prst="wedgeRoundRectCallout">
            <a:avLst>
              <a:gd name="adj1" fmla="val 63281"/>
              <a:gd name="adj2" fmla="val 31533"/>
              <a:gd name="adj3" fmla="val 16667"/>
            </a:avLst>
          </a:prstGeom>
          <a:noFill/>
          <a:ln w="38100"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Rectangle 24"/>
          <p:cNvSpPr/>
          <p:nvPr/>
        </p:nvSpPr>
        <p:spPr>
          <a:xfrm>
            <a:off x="1558207" y="4629078"/>
            <a:ext cx="441443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GB" sz="2800" dirty="0" smtClean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The bottom number tells you how many equal parts!</a:t>
            </a:r>
            <a:endParaRPr lang="en-GB" sz="2800" dirty="0">
              <a:solidFill>
                <a:prstClr val="black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9396279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0" dur="5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4" dur="500" tmFilter="0, 0; .2, .5; .8, .5; 1, 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5" dur="250" autoRev="1" fill="hold"/>
                                        <p:tgtEl>
                                          <p:spTgt spid="1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76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7" dur="500" tmFilter="0, 0; .2, .5; .8, .5; 1, 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8" dur="250" autoRev="1" fill="hold"/>
                                        <p:tgtEl>
                                          <p:spTgt spid="1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79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0" dur="500" tmFilter="0, 0; .2, .5; .8, .5; 1, 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1" dur="250" autoRev="1" fill="hold"/>
                                        <p:tgtEl>
                                          <p:spTgt spid="1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5" dur="500" tmFilter="0, 0; .2, .5; .8, .5; 1, 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6" dur="250" autoRev="1" fill="hold"/>
                                        <p:tgtEl>
                                          <p:spTgt spid="2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7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8" dur="500" tmFilter="0, 0; .2, .5; .8, .5; 1, 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9" dur="250" autoRev="1" fill="hold"/>
                                        <p:tgtEl>
                                          <p:spTgt spid="2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90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1" dur="500" tmFilter="0, 0; .2, .5; .8, .5; 1, 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2" dur="250" autoRev="1" fill="hold"/>
                                        <p:tgtEl>
                                          <p:spTgt spid="2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93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4" dur="500" tmFilter="0, 0; .2, .5; .8, .5; 1, 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5" dur="250" autoRev="1" fill="hold"/>
                                        <p:tgtEl>
                                          <p:spTgt spid="2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6" fill="hold">
                      <p:stCondLst>
                        <p:cond delay="indefinite"/>
                      </p:stCondLst>
                      <p:childTnLst>
                        <p:par>
                          <p:cTn id="97" fill="hold">
                            <p:stCondLst>
                              <p:cond delay="0"/>
                            </p:stCondLst>
                            <p:childTnLst>
                              <p:par>
                                <p:cTn id="98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9" dur="500" tmFilter="0, 0; .2, .5; .8, .5; 1, 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0" dur="250" autoRev="1" fill="hold"/>
                                        <p:tgtEl>
                                          <p:spTgt spid="1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01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2" dur="500" tmFilter="0, 0; .2, .5; .8, .5; 1, 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3" dur="250" autoRev="1" fill="hold"/>
                                        <p:tgtEl>
                                          <p:spTgt spid="1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04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5" dur="500" tmFilter="0, 0; .2, .5; .8, .5; 1, 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6" dur="250" autoRev="1" fill="hold"/>
                                        <p:tgtEl>
                                          <p:spTgt spid="1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07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8" dur="500" tmFilter="0, 0; .2, .5; .8, .5; 1, 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9" dur="250" autoRev="1" fill="hold"/>
                                        <p:tgtEl>
                                          <p:spTgt spid="1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10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1" dur="500" tmFilter="0, 0; .2, .5; .8, .5; 1, 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2" dur="250" autoRev="1" fill="hold"/>
                                        <p:tgtEl>
                                          <p:spTgt spid="1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>
                      <p:stCondLst>
                        <p:cond delay="indefinite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8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0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/>
      <p:bldP spid="6" grpId="1"/>
      <p:bldP spid="13" grpId="0"/>
      <p:bldP spid="13" grpId="1"/>
      <p:bldP spid="14" grpId="0"/>
      <p:bldP spid="14" grpId="1"/>
      <p:bldP spid="16" grpId="0"/>
      <p:bldP spid="16" grpId="1"/>
      <p:bldP spid="17" grpId="0"/>
      <p:bldP spid="17" grpId="1"/>
      <p:bldP spid="18" grpId="0"/>
      <p:bldP spid="18" grpId="1"/>
      <p:bldP spid="19" grpId="0"/>
      <p:bldP spid="19" grpId="1"/>
      <p:bldP spid="21" grpId="0"/>
      <p:bldP spid="21" grpId="1"/>
      <p:bldP spid="22" grpId="0"/>
      <p:bldP spid="22" grpId="1"/>
      <p:bldP spid="23" grpId="0"/>
      <p:bldP spid="23" grpId="1"/>
      <p:bldP spid="24" grpId="0" animBg="1"/>
      <p:bldP spid="2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Rectangle 37"/>
          <p:cNvSpPr/>
          <p:nvPr/>
        </p:nvSpPr>
        <p:spPr>
          <a:xfrm>
            <a:off x="5155261" y="2071482"/>
            <a:ext cx="2187113" cy="68400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6" name="Rectangle 35"/>
          <p:cNvSpPr/>
          <p:nvPr/>
        </p:nvSpPr>
        <p:spPr>
          <a:xfrm>
            <a:off x="5167227" y="1399724"/>
            <a:ext cx="2187113" cy="68400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Rectangle 34"/>
          <p:cNvSpPr/>
          <p:nvPr/>
        </p:nvSpPr>
        <p:spPr>
          <a:xfrm>
            <a:off x="5167227" y="729020"/>
            <a:ext cx="2187113" cy="68400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aphicFrame>
        <p:nvGraphicFramePr>
          <p:cNvPr id="33" name="Table 3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06735282"/>
              </p:ext>
            </p:extLst>
          </p:nvPr>
        </p:nvGraphicFramePr>
        <p:xfrm>
          <a:off x="5167227" y="729020"/>
          <a:ext cx="2187113" cy="2011737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187113">
                  <a:extLst>
                    <a:ext uri="{9D8B030D-6E8A-4147-A177-3AD203B41FA5}">
                      <a16:colId xmlns:a16="http://schemas.microsoft.com/office/drawing/2014/main" val="1842520294"/>
                    </a:ext>
                  </a:extLst>
                </a:gridCol>
              </a:tblGrid>
              <a:tr h="670579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71393256"/>
                  </a:ext>
                </a:extLst>
              </a:tr>
              <a:tr h="670579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93308293"/>
                  </a:ext>
                </a:extLst>
              </a:tr>
              <a:tr h="670579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38981472"/>
                  </a:ext>
                </a:extLst>
              </a:tr>
            </a:tbl>
          </a:graphicData>
        </a:graphic>
      </p:graphicFrame>
      <p:sp>
        <p:nvSpPr>
          <p:cNvPr id="2" name="Rectangle 1"/>
          <p:cNvSpPr/>
          <p:nvPr/>
        </p:nvSpPr>
        <p:spPr>
          <a:xfrm>
            <a:off x="1058701" y="1726508"/>
            <a:ext cx="4289809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GB" sz="3600" dirty="0" smtClean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denominator</a:t>
            </a:r>
            <a:endParaRPr lang="en-GB" sz="3600" dirty="0">
              <a:solidFill>
                <a:prstClr val="black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666973">
            <a:off x="6613201" y="4869644"/>
            <a:ext cx="1653889" cy="1157722"/>
          </a:xfrm>
          <a:prstGeom prst="rect">
            <a:avLst/>
          </a:prstGeom>
        </p:spPr>
      </p:pic>
      <p:sp>
        <p:nvSpPr>
          <p:cNvPr id="26" name="Rectangle 25"/>
          <p:cNvSpPr/>
          <p:nvPr/>
        </p:nvSpPr>
        <p:spPr>
          <a:xfrm>
            <a:off x="874847" y="729020"/>
            <a:ext cx="4289809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GB" sz="3600" dirty="0" smtClean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numerator</a:t>
            </a:r>
            <a:endParaRPr lang="en-GB" sz="3600" dirty="0">
              <a:solidFill>
                <a:prstClr val="black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7" name="TextBox 26"/>
              <p:cNvSpPr txBox="1"/>
              <p:nvPr/>
            </p:nvSpPr>
            <p:spPr>
              <a:xfrm>
                <a:off x="1284279" y="719973"/>
                <a:ext cx="367708" cy="165353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5400" i="1" dirty="0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GB" sz="5400" b="0" i="0" dirty="0" smtClean="0"/>
                            <m:t>1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GB" sz="5400" b="0" i="0" dirty="0" smtClean="0"/>
                            <m:t>3</m:t>
                          </m:r>
                        </m:den>
                      </m:f>
                    </m:oMath>
                  </m:oMathPara>
                </a14:m>
                <a:endParaRPr lang="en-GB" sz="5400" dirty="0"/>
              </a:p>
            </p:txBody>
          </p:sp>
        </mc:Choice>
        <mc:Fallback xmlns="">
          <p:sp>
            <p:nvSpPr>
              <p:cNvPr id="27" name="TextBox 2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284279" y="719973"/>
                <a:ext cx="367708" cy="1653530"/>
              </a:xfrm>
              <a:prstGeom prst="rect">
                <a:avLst/>
              </a:prstGeom>
              <a:blipFill>
                <a:blip r:embed="rId6"/>
                <a:stretch>
                  <a:fillRect r="-20000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1" name="Rounded Rectangle 10"/>
          <p:cNvSpPr/>
          <p:nvPr/>
        </p:nvSpPr>
        <p:spPr>
          <a:xfrm>
            <a:off x="1206632" y="1719422"/>
            <a:ext cx="667351" cy="653417"/>
          </a:xfrm>
          <a:prstGeom prst="roundRect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8" name="TextBox 27"/>
              <p:cNvSpPr txBox="1"/>
              <p:nvPr/>
            </p:nvSpPr>
            <p:spPr>
              <a:xfrm>
                <a:off x="6149403" y="397666"/>
                <a:ext cx="367708" cy="88261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000" dirty="0" smtClean="0"/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000" i="1" dirty="0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000" b="0" i="0" dirty="0" smtClean="0"/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000" b="0" i="0" dirty="0" smtClean="0"/>
                          <m:t>3</m:t>
                        </m:r>
                      </m:den>
                    </m:f>
                  </m:oMath>
                </a14:m>
                <a:endParaRPr lang="en-GB" sz="2000" dirty="0"/>
              </a:p>
            </p:txBody>
          </p:sp>
        </mc:Choice>
        <mc:Fallback xmlns="">
          <p:sp>
            <p:nvSpPr>
              <p:cNvPr id="28" name="TextBox 2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149403" y="397666"/>
                <a:ext cx="367708" cy="882614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1" name="TextBox 30"/>
          <p:cNvSpPr txBox="1"/>
          <p:nvPr/>
        </p:nvSpPr>
        <p:spPr>
          <a:xfrm>
            <a:off x="806148" y="2883357"/>
            <a:ext cx="7418397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dirty="0" smtClean="0">
                <a:solidFill>
                  <a:prstClr val="black"/>
                </a:solidFill>
                <a:latin typeface="Calibri" panose="020F0502020204030204"/>
              </a:rPr>
              <a:t>The denominator tells us how many equal parts the whole is divided into.</a:t>
            </a:r>
            <a:endParaRPr kumimoji="0" lang="en-GB" sz="28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806147" y="4016944"/>
            <a:ext cx="7418397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dirty="0" smtClean="0">
                <a:solidFill>
                  <a:prstClr val="black"/>
                </a:solidFill>
                <a:latin typeface="Calibri" panose="020F0502020204030204"/>
              </a:rPr>
              <a:t>The numerator tells us how many of those parts we are looking at.</a:t>
            </a:r>
            <a:endParaRPr kumimoji="0" lang="en-GB" sz="28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7" name="TextBox 36"/>
              <p:cNvSpPr txBox="1"/>
              <p:nvPr/>
            </p:nvSpPr>
            <p:spPr>
              <a:xfrm>
                <a:off x="1281708" y="703536"/>
                <a:ext cx="367708" cy="163153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5400" i="1" dirty="0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GB" sz="5400" b="0" i="0" dirty="0" smtClean="0"/>
                            <m:t>2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GB" sz="5400" b="0" i="0" dirty="0" smtClean="0"/>
                            <m:t>3</m:t>
                          </m:r>
                        </m:den>
                      </m:f>
                    </m:oMath>
                  </m:oMathPara>
                </a14:m>
                <a:endParaRPr lang="en-GB" sz="5400" dirty="0"/>
              </a:p>
            </p:txBody>
          </p:sp>
        </mc:Choice>
        <mc:Fallback xmlns="">
          <p:sp>
            <p:nvSpPr>
              <p:cNvPr id="37" name="TextBox 3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281708" y="703536"/>
                <a:ext cx="367708" cy="1631537"/>
              </a:xfrm>
              <a:prstGeom prst="rect">
                <a:avLst/>
              </a:prstGeom>
              <a:blipFill>
                <a:blip r:embed="rId10"/>
                <a:stretch>
                  <a:fillRect r="-19672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9" name="TextBox 38"/>
              <p:cNvSpPr txBox="1"/>
              <p:nvPr/>
            </p:nvSpPr>
            <p:spPr>
              <a:xfrm>
                <a:off x="1297469" y="680652"/>
                <a:ext cx="367708" cy="163153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5400" i="1" dirty="0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GB" sz="5400" b="0" i="0" dirty="0" smtClean="0"/>
                            <m:t>3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GB" sz="5400" b="0" i="0" dirty="0" smtClean="0"/>
                            <m:t>3</m:t>
                          </m:r>
                        </m:den>
                      </m:f>
                    </m:oMath>
                  </m:oMathPara>
                </a14:m>
                <a:endParaRPr lang="en-GB" sz="5400" dirty="0"/>
              </a:p>
            </p:txBody>
          </p:sp>
        </mc:Choice>
        <mc:Fallback xmlns="">
          <p:sp>
            <p:nvSpPr>
              <p:cNvPr id="39" name="TextBox 3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297469" y="680652"/>
                <a:ext cx="367708" cy="1631537"/>
              </a:xfrm>
              <a:prstGeom prst="rect">
                <a:avLst/>
              </a:prstGeom>
              <a:blipFill>
                <a:blip r:embed="rId11"/>
                <a:stretch>
                  <a:fillRect r="-20000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0" name="TextBox 19"/>
              <p:cNvSpPr txBox="1"/>
              <p:nvPr/>
            </p:nvSpPr>
            <p:spPr>
              <a:xfrm>
                <a:off x="6149403" y="1090215"/>
                <a:ext cx="367708" cy="88261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000" dirty="0" smtClean="0"/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000" i="1" dirty="0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000" b="0" i="0" dirty="0" smtClean="0"/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000" b="0" i="0" dirty="0" smtClean="0"/>
                          <m:t>3</m:t>
                        </m:r>
                      </m:den>
                    </m:f>
                  </m:oMath>
                </a14:m>
                <a:endParaRPr lang="en-GB" sz="2000" dirty="0"/>
              </a:p>
            </p:txBody>
          </p:sp>
        </mc:Choice>
        <mc:Fallback xmlns="">
          <p:sp>
            <p:nvSpPr>
              <p:cNvPr id="20" name="TextBox 1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149403" y="1090215"/>
                <a:ext cx="367708" cy="882614"/>
              </a:xfrm>
              <a:prstGeom prst="rect">
                <a:avLst/>
              </a:prstGeom>
              <a:blipFill>
                <a:blip r:embed="rId1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1" name="TextBox 20"/>
              <p:cNvSpPr txBox="1"/>
              <p:nvPr/>
            </p:nvSpPr>
            <p:spPr>
              <a:xfrm>
                <a:off x="6149403" y="1782764"/>
                <a:ext cx="367708" cy="88261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000" dirty="0" smtClean="0"/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000" i="1" dirty="0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000" b="0" i="0" dirty="0" smtClean="0"/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000" b="0" i="0" dirty="0" smtClean="0"/>
                          <m:t>3</m:t>
                        </m:r>
                      </m:den>
                    </m:f>
                  </m:oMath>
                </a14:m>
                <a:endParaRPr lang="en-GB" sz="2000" dirty="0"/>
              </a:p>
            </p:txBody>
          </p:sp>
        </mc:Choice>
        <mc:Fallback xmlns="">
          <p:sp>
            <p:nvSpPr>
              <p:cNvPr id="21" name="TextBox 2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149403" y="1782764"/>
                <a:ext cx="367708" cy="882614"/>
              </a:xfrm>
              <a:prstGeom prst="rect">
                <a:avLst/>
              </a:prstGeom>
              <a:blipFill>
                <a:blip r:embed="rId1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38823861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2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2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6 3.7037E-7 L -2.77778E-6 -0.14514 " pathEditMode="relative" rAng="0" ptsTypes="AA">
                                      <p:cBhvr>
                                        <p:cTn id="4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726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6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0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6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1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1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1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" grpId="0" animBg="1"/>
      <p:bldP spid="36" grpId="0" animBg="1"/>
      <p:bldP spid="35" grpId="0" animBg="1"/>
      <p:bldP spid="2" grpId="0"/>
      <p:bldP spid="26" grpId="0"/>
      <p:bldP spid="27" grpId="0"/>
      <p:bldP spid="27" grpId="1"/>
      <p:bldP spid="11" grpId="0" animBg="1"/>
      <p:bldP spid="11" grpId="1" animBg="1"/>
      <p:bldP spid="11" grpId="2" animBg="1"/>
      <p:bldP spid="28" grpId="0"/>
      <p:bldP spid="31" grpId="0"/>
      <p:bldP spid="34" grpId="0"/>
      <p:bldP spid="37" grpId="1"/>
      <p:bldP spid="37" grpId="2"/>
      <p:bldP spid="39" grpId="1"/>
      <p:bldP spid="20" grpId="0"/>
      <p:bldP spid="21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721069" y="347839"/>
            <a:ext cx="741839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Which of these shapes have one third shaded?</a:t>
            </a:r>
          </a:p>
        </p:txBody>
      </p:sp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57174512"/>
              </p:ext>
            </p:extLst>
          </p:nvPr>
        </p:nvGraphicFramePr>
        <p:xfrm>
          <a:off x="1281084" y="1596850"/>
          <a:ext cx="1983474" cy="96565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61158">
                  <a:extLst>
                    <a:ext uri="{9D8B030D-6E8A-4147-A177-3AD203B41FA5}">
                      <a16:colId xmlns:a16="http://schemas.microsoft.com/office/drawing/2014/main" val="1526486102"/>
                    </a:ext>
                  </a:extLst>
                </a:gridCol>
                <a:gridCol w="661158">
                  <a:extLst>
                    <a:ext uri="{9D8B030D-6E8A-4147-A177-3AD203B41FA5}">
                      <a16:colId xmlns:a16="http://schemas.microsoft.com/office/drawing/2014/main" val="950374446"/>
                    </a:ext>
                  </a:extLst>
                </a:gridCol>
                <a:gridCol w="661158">
                  <a:extLst>
                    <a:ext uri="{9D8B030D-6E8A-4147-A177-3AD203B41FA5}">
                      <a16:colId xmlns:a16="http://schemas.microsoft.com/office/drawing/2014/main" val="45675353"/>
                    </a:ext>
                  </a:extLst>
                </a:gridCol>
              </a:tblGrid>
              <a:tr h="965654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62756338"/>
                  </a:ext>
                </a:extLst>
              </a:tr>
            </a:tbl>
          </a:graphicData>
        </a:graphic>
      </p:graphicFrame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72943993"/>
              </p:ext>
            </p:extLst>
          </p:nvPr>
        </p:nvGraphicFramePr>
        <p:xfrm>
          <a:off x="4007892" y="1397000"/>
          <a:ext cx="1464860" cy="136879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464860">
                  <a:extLst>
                    <a:ext uri="{9D8B030D-6E8A-4147-A177-3AD203B41FA5}">
                      <a16:colId xmlns:a16="http://schemas.microsoft.com/office/drawing/2014/main" val="3293916362"/>
                    </a:ext>
                  </a:extLst>
                </a:gridCol>
              </a:tblGrid>
              <a:tr h="456264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45268426"/>
                  </a:ext>
                </a:extLst>
              </a:tr>
              <a:tr h="456264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84573430"/>
                  </a:ext>
                </a:extLst>
              </a:tr>
              <a:tr h="456264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48298402"/>
                  </a:ext>
                </a:extLst>
              </a:tr>
            </a:tbl>
          </a:graphicData>
        </a:graphic>
      </p:graphicFrame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3398100">
            <a:off x="1376299" y="3540606"/>
            <a:ext cx="1487553" cy="1390008"/>
          </a:xfrm>
          <a:prstGeom prst="rect">
            <a:avLst/>
          </a:prstGeom>
        </p:spPr>
      </p:pic>
      <p:sp>
        <p:nvSpPr>
          <p:cNvPr id="8" name="Isosceles Triangle 7"/>
          <p:cNvSpPr/>
          <p:nvPr/>
        </p:nvSpPr>
        <p:spPr>
          <a:xfrm>
            <a:off x="4310572" y="3557062"/>
            <a:ext cx="643566" cy="556885"/>
          </a:xfrm>
          <a:prstGeom prst="triangle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45" name="Group 44"/>
          <p:cNvGrpSpPr/>
          <p:nvPr/>
        </p:nvGrpSpPr>
        <p:grpSpPr>
          <a:xfrm>
            <a:off x="3760938" y="3508166"/>
            <a:ext cx="1742833" cy="1582540"/>
            <a:chOff x="6695776" y="4936583"/>
            <a:chExt cx="992777" cy="888274"/>
          </a:xfrm>
          <a:solidFill>
            <a:schemeClr val="bg1"/>
          </a:solidFill>
        </p:grpSpPr>
        <p:sp>
          <p:nvSpPr>
            <p:cNvPr id="46" name="Isosceles Triangle 45"/>
            <p:cNvSpPr/>
            <p:nvPr/>
          </p:nvSpPr>
          <p:spPr>
            <a:xfrm>
              <a:off x="6695776" y="4936583"/>
              <a:ext cx="992777" cy="888274"/>
            </a:xfrm>
            <a:prstGeom prst="triangle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cxnSp>
          <p:nvCxnSpPr>
            <p:cNvPr id="47" name="Straight Connector 46"/>
            <p:cNvCxnSpPr/>
            <p:nvPr/>
          </p:nvCxnSpPr>
          <p:spPr>
            <a:xfrm>
              <a:off x="7013135" y="5277024"/>
              <a:ext cx="362217" cy="0"/>
            </a:xfrm>
            <a:prstGeom prst="line">
              <a:avLst/>
            </a:prstGeom>
            <a:grpFill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49" name="Straight Connector 48"/>
            <p:cNvCxnSpPr/>
            <p:nvPr/>
          </p:nvCxnSpPr>
          <p:spPr>
            <a:xfrm flipH="1">
              <a:off x="6851998" y="5537827"/>
              <a:ext cx="665411" cy="0"/>
            </a:xfrm>
            <a:prstGeom prst="line">
              <a:avLst/>
            </a:prstGeom>
            <a:grpFill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graphicFrame>
        <p:nvGraphicFramePr>
          <p:cNvPr id="54" name="Table 5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28152049"/>
              </p:ext>
            </p:extLst>
          </p:nvPr>
        </p:nvGraphicFramePr>
        <p:xfrm>
          <a:off x="6102476" y="3750820"/>
          <a:ext cx="1601338" cy="136879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800669">
                  <a:extLst>
                    <a:ext uri="{9D8B030D-6E8A-4147-A177-3AD203B41FA5}">
                      <a16:colId xmlns:a16="http://schemas.microsoft.com/office/drawing/2014/main" val="2096032270"/>
                    </a:ext>
                  </a:extLst>
                </a:gridCol>
                <a:gridCol w="800669">
                  <a:extLst>
                    <a:ext uri="{9D8B030D-6E8A-4147-A177-3AD203B41FA5}">
                      <a16:colId xmlns:a16="http://schemas.microsoft.com/office/drawing/2014/main" val="667269200"/>
                    </a:ext>
                  </a:extLst>
                </a:gridCol>
              </a:tblGrid>
              <a:tr h="684396">
                <a:tc rowSpan="2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94070750"/>
                  </a:ext>
                </a:extLst>
              </a:tr>
              <a:tr h="684396">
                <a:tc v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01770473"/>
                  </a:ext>
                </a:extLst>
              </a:tr>
            </a:tbl>
          </a:graphicData>
        </a:graphic>
      </p:graphicFrame>
      <p:pic>
        <p:nvPicPr>
          <p:cNvPr id="55" name="Picture 5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387886" y="5249273"/>
            <a:ext cx="747045" cy="747045"/>
          </a:xfrm>
          <a:prstGeom prst="rect">
            <a:avLst/>
          </a:prstGeom>
        </p:spPr>
      </p:pic>
      <p:sp>
        <p:nvSpPr>
          <p:cNvPr id="56" name="TextBox 55"/>
          <p:cNvSpPr txBox="1"/>
          <p:nvPr/>
        </p:nvSpPr>
        <p:spPr>
          <a:xfrm>
            <a:off x="5690730" y="5391962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pic>
        <p:nvPicPr>
          <p:cNvPr id="23" name="Picture 2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081328" y="2443786"/>
            <a:ext cx="696042" cy="696042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660453" y="2191873"/>
            <a:ext cx="913368" cy="797194"/>
          </a:xfrm>
          <a:prstGeom prst="rect">
            <a:avLst/>
          </a:prstGeom>
        </p:spPr>
      </p:pic>
      <p:pic>
        <p:nvPicPr>
          <p:cNvPr id="58" name="Picture 5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330353" y="2435468"/>
            <a:ext cx="696042" cy="696042"/>
          </a:xfrm>
          <a:prstGeom prst="rect">
            <a:avLst/>
          </a:prstGeom>
        </p:spPr>
      </p:pic>
      <p:pic>
        <p:nvPicPr>
          <p:cNvPr id="59" name="Picture 5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 rot="359347">
            <a:off x="2203769" y="4582869"/>
            <a:ext cx="913368" cy="797194"/>
          </a:xfrm>
          <a:prstGeom prst="rect">
            <a:avLst/>
          </a:prstGeom>
        </p:spPr>
      </p:pic>
      <p:pic>
        <p:nvPicPr>
          <p:cNvPr id="60" name="Picture 59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978587" y="4696030"/>
            <a:ext cx="696042" cy="696042"/>
          </a:xfrm>
          <a:prstGeom prst="rect">
            <a:avLst/>
          </a:prstGeom>
        </p:spPr>
      </p:pic>
      <p:pic>
        <p:nvPicPr>
          <p:cNvPr id="61" name="Picture 60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330353" y="4696030"/>
            <a:ext cx="696042" cy="696042"/>
          </a:xfrm>
          <a:prstGeom prst="rect">
            <a:avLst/>
          </a:prstGeom>
        </p:spPr>
      </p:pic>
      <p:pic>
        <p:nvPicPr>
          <p:cNvPr id="63" name="Picture 62"/>
          <p:cNvPicPr>
            <a:picLocks noChangeAspect="1"/>
          </p:cNvPicPr>
          <p:nvPr/>
        </p:nvPicPr>
        <p:blipFill rotWithShape="1">
          <a:blip r:embed="rId7"/>
          <a:srcRect r="68956"/>
          <a:stretch/>
        </p:blipFill>
        <p:spPr>
          <a:xfrm>
            <a:off x="6305530" y="1318277"/>
            <a:ext cx="469367" cy="1511939"/>
          </a:xfrm>
          <a:prstGeom prst="rect">
            <a:avLst/>
          </a:prstGeom>
        </p:spPr>
      </p:pic>
      <p:sp>
        <p:nvSpPr>
          <p:cNvPr id="25" name="Oval 24"/>
          <p:cNvSpPr/>
          <p:nvPr/>
        </p:nvSpPr>
        <p:spPr>
          <a:xfrm>
            <a:off x="6292257" y="1312655"/>
            <a:ext cx="1512000" cy="1512000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65" name="Straight Connector 64"/>
          <p:cNvCxnSpPr/>
          <p:nvPr/>
        </p:nvCxnSpPr>
        <p:spPr>
          <a:xfrm flipH="1">
            <a:off x="6788545" y="1370610"/>
            <a:ext cx="5607" cy="140400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6" name="Straight Connector 65"/>
          <p:cNvCxnSpPr/>
          <p:nvPr/>
        </p:nvCxnSpPr>
        <p:spPr>
          <a:xfrm>
            <a:off x="7330353" y="1369704"/>
            <a:ext cx="0" cy="140400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custDataLst>
      <p:tags r:id="rId1"/>
    </p:custDataLst>
    <p:extLst>
      <p:ext uri="{BB962C8B-B14F-4D97-AF65-F5344CB8AC3E}">
        <p14:creationId xmlns:p14="http://schemas.microsoft.com/office/powerpoint/2010/main" val="4949783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500" tmFilter="0, 0; .2, .5; .8, .5; 1, 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1" dur="250" autoRev="1" fill="hold"/>
                                        <p:tgtEl>
                                          <p:spTgt spid="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" dur="500" tmFilter="0, 0; .2, .5; .8, .5; 1, 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4" dur="250" autoRev="1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6" dur="500" tmFilter="0, 0; .2, .5; .8, .5; 1, 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7" dur="250" autoRev="1" fill="hold"/>
                                        <p:tgtEl>
                                          <p:spTgt spid="6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8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9" dur="500" tmFilter="0, 0; .2, .5; .8, .5; 1, 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0" dur="250" autoRev="1" fill="hold"/>
                                        <p:tgtEl>
                                          <p:spTgt spid="2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51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2" dur="500" tmFilter="0, 0; .2, .5; .8, .5; 1, 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3" dur="250" autoRev="1" fill="hold"/>
                                        <p:tgtEl>
                                          <p:spTgt spid="6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54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5" dur="500" tmFilter="0, 0; .2, .5; .8, .5; 1, 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6" dur="250" autoRev="1" fill="hold"/>
                                        <p:tgtEl>
                                          <p:spTgt spid="6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1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8" dur="500" tmFilter="0, 0; .2, .5; .8, .5; 1, 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9" dur="250" autoRev="1" fill="hold"/>
                                        <p:tgtEl>
                                          <p:spTgt spid="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7" dur="1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1" dur="500" tmFilter="0, 0; .2, .5; .8, .5; 1, 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2" dur="250" autoRev="1" fill="hold"/>
                                        <p:tgtEl>
                                          <p:spTgt spid="4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1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1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1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0" dur="1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4" dur="500" tmFilter="0, 0; .2, .5; .8, .5; 1, 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5" dur="250" autoRev="1" fill="hold"/>
                                        <p:tgtEl>
                                          <p:spTgt spid="5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6" fill="hold">
                      <p:stCondLst>
                        <p:cond delay="indefinite"/>
                      </p:stCondLst>
                      <p:childTnLst>
                        <p:par>
                          <p:cTn id="97" fill="hold">
                            <p:stCondLst>
                              <p:cond delay="0"/>
                            </p:stCondLst>
                            <p:childTnLst>
                              <p:par>
                                <p:cTn id="98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1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1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1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3" dur="10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6" grpId="0"/>
      <p:bldP spid="56" grpId="1"/>
      <p:bldP spid="25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Rectangle 23"/>
          <p:cNvSpPr/>
          <p:nvPr/>
        </p:nvSpPr>
        <p:spPr>
          <a:xfrm>
            <a:off x="1394849" y="3984782"/>
            <a:ext cx="1476000" cy="794071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Rectangle 22"/>
          <p:cNvSpPr/>
          <p:nvPr/>
        </p:nvSpPr>
        <p:spPr>
          <a:xfrm>
            <a:off x="1404291" y="2890820"/>
            <a:ext cx="1980000" cy="794071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32034" y="5236759"/>
            <a:ext cx="747045" cy="74704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734878" y="5379448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pic>
        <p:nvPicPr>
          <p:cNvPr id="6" name="Picture 5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7512" y="-157357"/>
            <a:ext cx="1446263" cy="2095339"/>
          </a:xfrm>
          <a:prstGeom prst="rect">
            <a:avLst/>
          </a:prstGeom>
        </p:spPr>
      </p:pic>
      <p:grpSp>
        <p:nvGrpSpPr>
          <p:cNvPr id="7" name="Group 6"/>
          <p:cNvGrpSpPr/>
          <p:nvPr/>
        </p:nvGrpSpPr>
        <p:grpSpPr>
          <a:xfrm>
            <a:off x="2240745" y="581909"/>
            <a:ext cx="2890814" cy="846829"/>
            <a:chOff x="3523360" y="2193062"/>
            <a:chExt cx="3135654" cy="846829"/>
          </a:xfrm>
        </p:grpSpPr>
        <p:sp>
          <p:nvSpPr>
            <p:cNvPr id="8" name="Rounded Rectangular Callout 7"/>
            <p:cNvSpPr/>
            <p:nvPr/>
          </p:nvSpPr>
          <p:spPr>
            <a:xfrm>
              <a:off x="3523360" y="2193062"/>
              <a:ext cx="3135654" cy="846829"/>
            </a:xfrm>
            <a:prstGeom prst="wedgeRoundRectCallout">
              <a:avLst>
                <a:gd name="adj1" fmla="val -62748"/>
                <a:gd name="adj2" fmla="val 31596"/>
                <a:gd name="adj3" fmla="val 16667"/>
              </a:avLst>
            </a:prstGeom>
            <a:noFill/>
            <a:ln w="38100">
              <a:solidFill>
                <a:srgbClr val="EB589A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solidFill>
                  <a:schemeClr val="tx1"/>
                </a:solidFill>
              </a:endParaRPr>
            </a:p>
          </p:txBody>
        </p: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9" name="TextBox 8"/>
                <p:cNvSpPr txBox="1"/>
                <p:nvPr/>
              </p:nvSpPr>
              <p:spPr>
                <a:xfrm>
                  <a:off x="3631474" y="2200977"/>
                  <a:ext cx="2994751" cy="671274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14:m>
                    <m:oMath xmlns:m="http://schemas.openxmlformats.org/officeDocument/2006/math">
                      <m:f>
                        <m:fPr>
                          <m:ctrlPr>
                            <a:rPr lang="en-GB" sz="2400" i="1" dirty="0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GB" sz="2400" b="0" i="0" dirty="0" smtClean="0"/>
                            <m:t>1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GB" sz="2400" b="0" i="0" dirty="0" smtClean="0"/>
                            <m:t>3</m:t>
                          </m:r>
                        </m:den>
                      </m:f>
                    </m:oMath>
                  </a14:m>
                  <a:r>
                    <a:rPr lang="en-GB" sz="2400" dirty="0" smtClean="0"/>
                    <a:t> </a:t>
                  </a:r>
                  <a:r>
                    <a:rPr lang="en-GB" sz="2800" dirty="0" smtClean="0"/>
                    <a:t>is smaller than </a:t>
                  </a:r>
                  <a14:m>
                    <m:oMath xmlns:m="http://schemas.openxmlformats.org/officeDocument/2006/math">
                      <m:f>
                        <m:fPr>
                          <m:ctrlPr>
                            <a:rPr lang="en-GB" sz="2400" i="1" dirty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GB" sz="2400" i="0" dirty="0"/>
                            <m:t>1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GB" sz="2400" b="0" i="0" dirty="0" smtClean="0"/>
                            <m:t>4</m:t>
                          </m:r>
                        </m:den>
                      </m:f>
                    </m:oMath>
                  </a14:m>
                  <a:r>
                    <a:rPr lang="en-GB" sz="2400" dirty="0" smtClean="0"/>
                    <a:t> </a:t>
                  </a:r>
                  <a:endParaRPr lang="en-GB" sz="2400" dirty="0"/>
                </a:p>
              </p:txBody>
            </p:sp>
          </mc:Choice>
          <mc:Fallback xmlns="">
            <p:sp>
              <p:nvSpPr>
                <p:cNvPr id="9" name="TextBox 8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3631474" y="2200977"/>
                  <a:ext cx="2994751" cy="671274"/>
                </a:xfrm>
                <a:prstGeom prst="rect">
                  <a:avLst/>
                </a:prstGeom>
                <a:blipFill>
                  <a:blip r:embed="rId7"/>
                  <a:stretch>
                    <a:fillRect b="-15455"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</p:grpSp>
      <p:pic>
        <p:nvPicPr>
          <p:cNvPr id="10" name="Picture 9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666973">
            <a:off x="6714038" y="1323123"/>
            <a:ext cx="1653889" cy="1157722"/>
          </a:xfrm>
          <a:prstGeom prst="rect">
            <a:avLst/>
          </a:prstGeom>
        </p:spPr>
      </p:pic>
      <p:sp>
        <p:nvSpPr>
          <p:cNvPr id="11" name="Rounded Rectangular Callout 10"/>
          <p:cNvSpPr/>
          <p:nvPr/>
        </p:nvSpPr>
        <p:spPr>
          <a:xfrm>
            <a:off x="2524271" y="1628818"/>
            <a:ext cx="3868237" cy="685663"/>
          </a:xfrm>
          <a:prstGeom prst="wedgeRoundRectCallout">
            <a:avLst>
              <a:gd name="adj1" fmla="val 63909"/>
              <a:gd name="adj2" fmla="val -23686"/>
              <a:gd name="adj3" fmla="val 16667"/>
            </a:avLst>
          </a:prstGeom>
          <a:noFill/>
          <a:ln w="38100"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2" name="Rectangle 11"/>
              <p:cNvSpPr/>
              <p:nvPr/>
            </p:nvSpPr>
            <p:spPr>
              <a:xfrm>
                <a:off x="2222248" y="1599042"/>
                <a:ext cx="4478312" cy="671274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lvl="0" algn="ctr"/>
                <a:r>
                  <a:rPr lang="en-GB" sz="2400" dirty="0" smtClean="0"/>
                  <a:t>I think 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400" i="1" dirty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400" i="0" dirty="0"/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400" i="0" dirty="0"/>
                          <m:t>3</m:t>
                        </m:r>
                      </m:den>
                    </m:f>
                  </m:oMath>
                </a14:m>
                <a:r>
                  <a:rPr lang="en-GB" sz="2400" dirty="0" smtClean="0"/>
                  <a:t>  </a:t>
                </a:r>
                <a:r>
                  <a:rPr lang="en-GB" sz="2800" dirty="0"/>
                  <a:t>is </a:t>
                </a:r>
                <a:r>
                  <a:rPr lang="en-GB" sz="2800" dirty="0" smtClean="0"/>
                  <a:t>greater </a:t>
                </a:r>
                <a:r>
                  <a:rPr lang="en-GB" sz="2800" dirty="0"/>
                  <a:t>than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400" i="1" dirty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400" i="0" dirty="0"/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400" i="0" dirty="0"/>
                          <m:t>4</m:t>
                        </m:r>
                      </m:den>
                    </m:f>
                  </m:oMath>
                </a14:m>
                <a:endParaRPr lang="en-GB" sz="2800" dirty="0">
                  <a:solidFill>
                    <a:prstClr val="black"/>
                  </a:solidFill>
                  <a:cs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12" name="Rectangle 1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22248" y="1599042"/>
                <a:ext cx="4478312" cy="671274"/>
              </a:xfrm>
              <a:prstGeom prst="rect">
                <a:avLst/>
              </a:prstGeom>
              <a:blipFill>
                <a:blip r:embed="rId9"/>
                <a:stretch>
                  <a:fillRect b="-1545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3" name="TextBox 12"/>
          <p:cNvSpPr txBox="1"/>
          <p:nvPr/>
        </p:nvSpPr>
        <p:spPr>
          <a:xfrm>
            <a:off x="760682" y="5049532"/>
            <a:ext cx="270584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Who</a:t>
            </a:r>
            <a:r>
              <a:rPr kumimoji="0" lang="en-GB" sz="2800" b="0" i="0" u="none" strike="noStrike" kern="1200" cap="none" spc="0" normalizeH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is correct?</a:t>
            </a:r>
            <a:endParaRPr kumimoji="0" lang="en-GB" sz="28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aphicFrame>
        <p:nvGraphicFramePr>
          <p:cNvPr id="14" name="Table 1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61959391"/>
              </p:ext>
            </p:extLst>
          </p:nvPr>
        </p:nvGraphicFramePr>
        <p:xfrm>
          <a:off x="1390643" y="2890820"/>
          <a:ext cx="5938206" cy="794071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979402">
                  <a:extLst>
                    <a:ext uri="{9D8B030D-6E8A-4147-A177-3AD203B41FA5}">
                      <a16:colId xmlns:a16="http://schemas.microsoft.com/office/drawing/2014/main" val="3182307742"/>
                    </a:ext>
                  </a:extLst>
                </a:gridCol>
                <a:gridCol w="1979402">
                  <a:extLst>
                    <a:ext uri="{9D8B030D-6E8A-4147-A177-3AD203B41FA5}">
                      <a16:colId xmlns:a16="http://schemas.microsoft.com/office/drawing/2014/main" val="2866343961"/>
                    </a:ext>
                  </a:extLst>
                </a:gridCol>
                <a:gridCol w="1979402">
                  <a:extLst>
                    <a:ext uri="{9D8B030D-6E8A-4147-A177-3AD203B41FA5}">
                      <a16:colId xmlns:a16="http://schemas.microsoft.com/office/drawing/2014/main" val="4093165512"/>
                    </a:ext>
                  </a:extLst>
                </a:gridCol>
              </a:tblGrid>
              <a:tr h="794071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167040304"/>
                  </a:ext>
                </a:extLst>
              </a:tr>
            </a:tbl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15" name="TextBox 14"/>
              <p:cNvSpPr txBox="1"/>
              <p:nvPr/>
            </p:nvSpPr>
            <p:spPr>
              <a:xfrm>
                <a:off x="2146639" y="2689005"/>
                <a:ext cx="367708" cy="88261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000" dirty="0" smtClean="0"/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000" i="1" dirty="0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000" b="0" i="0" dirty="0" smtClean="0"/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000" b="0" i="0" dirty="0" smtClean="0"/>
                          <m:t>3</m:t>
                        </m:r>
                      </m:den>
                    </m:f>
                  </m:oMath>
                </a14:m>
                <a:endParaRPr lang="en-GB" sz="2000" dirty="0"/>
              </a:p>
            </p:txBody>
          </p:sp>
        </mc:Choice>
        <mc:Fallback xmlns="">
          <p:sp>
            <p:nvSpPr>
              <p:cNvPr id="15" name="TextBox 1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146639" y="2689005"/>
                <a:ext cx="367708" cy="882614"/>
              </a:xfrm>
              <a:prstGeom prst="rect">
                <a:avLst/>
              </a:prstGeom>
              <a:blipFill>
                <a:blip r:embed="rId1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18" name="Table 1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36032875"/>
              </p:ext>
            </p:extLst>
          </p:nvPr>
        </p:nvGraphicFramePr>
        <p:xfrm>
          <a:off x="1390643" y="3994061"/>
          <a:ext cx="5938208" cy="794071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484552">
                  <a:extLst>
                    <a:ext uri="{9D8B030D-6E8A-4147-A177-3AD203B41FA5}">
                      <a16:colId xmlns:a16="http://schemas.microsoft.com/office/drawing/2014/main" val="3182307742"/>
                    </a:ext>
                  </a:extLst>
                </a:gridCol>
                <a:gridCol w="1484552">
                  <a:extLst>
                    <a:ext uri="{9D8B030D-6E8A-4147-A177-3AD203B41FA5}">
                      <a16:colId xmlns:a16="http://schemas.microsoft.com/office/drawing/2014/main" val="1343928014"/>
                    </a:ext>
                  </a:extLst>
                </a:gridCol>
                <a:gridCol w="1484552">
                  <a:extLst>
                    <a:ext uri="{9D8B030D-6E8A-4147-A177-3AD203B41FA5}">
                      <a16:colId xmlns:a16="http://schemas.microsoft.com/office/drawing/2014/main" val="3689111894"/>
                    </a:ext>
                  </a:extLst>
                </a:gridCol>
                <a:gridCol w="1484552">
                  <a:extLst>
                    <a:ext uri="{9D8B030D-6E8A-4147-A177-3AD203B41FA5}">
                      <a16:colId xmlns:a16="http://schemas.microsoft.com/office/drawing/2014/main" val="1016003304"/>
                    </a:ext>
                  </a:extLst>
                </a:gridCol>
              </a:tblGrid>
              <a:tr h="794071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167040304"/>
                  </a:ext>
                </a:extLst>
              </a:tr>
            </a:tbl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19" name="TextBox 18"/>
              <p:cNvSpPr txBox="1"/>
              <p:nvPr/>
            </p:nvSpPr>
            <p:spPr>
              <a:xfrm>
                <a:off x="2015686" y="3771932"/>
                <a:ext cx="367708" cy="88094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000" dirty="0" smtClean="0"/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000" i="1" dirty="0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000" b="0" i="0" dirty="0" smtClean="0"/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000" b="0" i="0" dirty="0" smtClean="0"/>
                          <m:t>4</m:t>
                        </m:r>
                      </m:den>
                    </m:f>
                  </m:oMath>
                </a14:m>
                <a:endParaRPr lang="en-GB" sz="2000" dirty="0"/>
              </a:p>
            </p:txBody>
          </p:sp>
        </mc:Choice>
        <mc:Fallback xmlns="">
          <p:sp>
            <p:nvSpPr>
              <p:cNvPr id="19" name="TextBox 1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015686" y="3771932"/>
                <a:ext cx="367708" cy="880947"/>
              </a:xfrm>
              <a:prstGeom prst="rect">
                <a:avLst/>
              </a:prstGeom>
              <a:blipFill>
                <a:blip r:embed="rId11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5" name="TextBox 24"/>
              <p:cNvSpPr txBox="1"/>
              <p:nvPr/>
            </p:nvSpPr>
            <p:spPr>
              <a:xfrm>
                <a:off x="726389" y="4988445"/>
                <a:ext cx="7151572" cy="110216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/>
                <a:r>
                  <a:rPr lang="en-GB" sz="2800" dirty="0" smtClean="0">
                    <a:solidFill>
                      <a:prstClr val="black"/>
                    </a:solidFill>
                    <a:latin typeface="Calibri" panose="020F0502020204030204"/>
                  </a:rPr>
                  <a:t>Tiny</a:t>
                </a:r>
                <a:r>
                  <a:rPr kumimoji="0" lang="en-GB" sz="2800" b="0" i="0" u="none" strike="noStrike" kern="1200" cap="none" spc="0" normalizeH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is correct.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400" i="1" dirty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400" i="0" dirty="0"/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400" i="0" dirty="0"/>
                          <m:t>3</m:t>
                        </m:r>
                      </m:den>
                    </m:f>
                  </m:oMath>
                </a14:m>
                <a:r>
                  <a:rPr lang="en-GB" sz="2400" dirty="0"/>
                  <a:t>  </a:t>
                </a:r>
                <a:r>
                  <a:rPr lang="en-GB" sz="2800" dirty="0"/>
                  <a:t>is greater than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400" i="1" dirty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400" i="0" dirty="0"/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400" i="0" dirty="0"/>
                          <m:t>4</m:t>
                        </m:r>
                      </m:den>
                    </m:f>
                  </m:oMath>
                </a14:m>
                <a:endParaRPr kumimoji="0" lang="en-GB" sz="2800" b="0" i="0" u="none" strike="noStrike" kern="1200" cap="none" spc="0" normalizeH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25" name="TextBox 2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26389" y="4988445"/>
                <a:ext cx="7151572" cy="1102161"/>
              </a:xfrm>
              <a:prstGeom prst="rect">
                <a:avLst/>
              </a:prstGeom>
              <a:blipFill>
                <a:blip r:embed="rId12"/>
                <a:stretch>
                  <a:fillRect l="-170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6" name="TextBox 25"/>
              <p:cNvSpPr txBox="1"/>
              <p:nvPr/>
            </p:nvSpPr>
            <p:spPr>
              <a:xfrm>
                <a:off x="4198439" y="2689005"/>
                <a:ext cx="367708" cy="88261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000" dirty="0" smtClean="0"/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000" i="1" dirty="0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000" b="0" i="0" dirty="0" smtClean="0"/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000" b="0" i="0" dirty="0" smtClean="0"/>
                          <m:t>3</m:t>
                        </m:r>
                      </m:den>
                    </m:f>
                  </m:oMath>
                </a14:m>
                <a:endParaRPr lang="en-GB" sz="2000" dirty="0"/>
              </a:p>
            </p:txBody>
          </p:sp>
        </mc:Choice>
        <mc:Fallback xmlns="">
          <p:sp>
            <p:nvSpPr>
              <p:cNvPr id="26" name="TextBox 2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198439" y="2689005"/>
                <a:ext cx="367708" cy="882614"/>
              </a:xfrm>
              <a:prstGeom prst="rect">
                <a:avLst/>
              </a:prstGeom>
              <a:blipFill>
                <a:blip r:embed="rId1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8" name="TextBox 27"/>
              <p:cNvSpPr txBox="1"/>
              <p:nvPr/>
            </p:nvSpPr>
            <p:spPr>
              <a:xfrm>
                <a:off x="6250240" y="2689005"/>
                <a:ext cx="367708" cy="88261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000" dirty="0" smtClean="0"/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000" i="1" dirty="0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000" b="0" i="0" dirty="0" smtClean="0"/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000" b="0" i="0" dirty="0" smtClean="0"/>
                          <m:t>3</m:t>
                        </m:r>
                      </m:den>
                    </m:f>
                  </m:oMath>
                </a14:m>
                <a:endParaRPr lang="en-GB" sz="2000" dirty="0"/>
              </a:p>
            </p:txBody>
          </p:sp>
        </mc:Choice>
        <mc:Fallback xmlns="">
          <p:sp>
            <p:nvSpPr>
              <p:cNvPr id="28" name="TextBox 2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250240" y="2689005"/>
                <a:ext cx="367708" cy="882614"/>
              </a:xfrm>
              <a:prstGeom prst="rect">
                <a:avLst/>
              </a:prstGeom>
              <a:blipFill>
                <a:blip r:embed="rId1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9" name="TextBox 28"/>
              <p:cNvSpPr txBox="1"/>
              <p:nvPr/>
            </p:nvSpPr>
            <p:spPr>
              <a:xfrm>
                <a:off x="3459336" y="3771932"/>
                <a:ext cx="367708" cy="88094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000" dirty="0" smtClean="0"/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000" i="1" dirty="0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000" b="0" i="0" dirty="0" smtClean="0"/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000" b="0" i="0" dirty="0" smtClean="0"/>
                          <m:t>4</m:t>
                        </m:r>
                      </m:den>
                    </m:f>
                  </m:oMath>
                </a14:m>
                <a:endParaRPr lang="en-GB" sz="2000" dirty="0"/>
              </a:p>
            </p:txBody>
          </p:sp>
        </mc:Choice>
        <mc:Fallback xmlns="">
          <p:sp>
            <p:nvSpPr>
              <p:cNvPr id="29" name="TextBox 2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459336" y="3771932"/>
                <a:ext cx="367708" cy="880947"/>
              </a:xfrm>
              <a:prstGeom prst="rect">
                <a:avLst/>
              </a:prstGeom>
              <a:blipFill>
                <a:blip r:embed="rId1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0" name="TextBox 29"/>
              <p:cNvSpPr txBox="1"/>
              <p:nvPr/>
            </p:nvSpPr>
            <p:spPr>
              <a:xfrm>
                <a:off x="4902986" y="3771932"/>
                <a:ext cx="367708" cy="88094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000" dirty="0" smtClean="0"/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000" i="1" dirty="0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000" b="0" i="0" dirty="0" smtClean="0"/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000" b="0" i="0" dirty="0" smtClean="0"/>
                          <m:t>4</m:t>
                        </m:r>
                      </m:den>
                    </m:f>
                  </m:oMath>
                </a14:m>
                <a:endParaRPr lang="en-GB" sz="2000" dirty="0"/>
              </a:p>
            </p:txBody>
          </p:sp>
        </mc:Choice>
        <mc:Fallback xmlns="">
          <p:sp>
            <p:nvSpPr>
              <p:cNvPr id="30" name="TextBox 2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902986" y="3771932"/>
                <a:ext cx="367708" cy="880947"/>
              </a:xfrm>
              <a:prstGeom prst="rect">
                <a:avLst/>
              </a:prstGeom>
              <a:blipFill>
                <a:blip r:embed="rId1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1" name="TextBox 30"/>
              <p:cNvSpPr txBox="1"/>
              <p:nvPr/>
            </p:nvSpPr>
            <p:spPr>
              <a:xfrm>
                <a:off x="6346636" y="3771932"/>
                <a:ext cx="367708" cy="88094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000" dirty="0" smtClean="0"/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000" i="1" dirty="0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000" b="0" i="0" dirty="0" smtClean="0"/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000" b="0" i="0" dirty="0" smtClean="0"/>
                          <m:t>4</m:t>
                        </m:r>
                      </m:den>
                    </m:f>
                  </m:oMath>
                </a14:m>
                <a:endParaRPr lang="en-GB" sz="2000" dirty="0"/>
              </a:p>
            </p:txBody>
          </p:sp>
        </mc:Choice>
        <mc:Fallback xmlns="">
          <p:sp>
            <p:nvSpPr>
              <p:cNvPr id="31" name="TextBox 3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346636" y="3771932"/>
                <a:ext cx="367708" cy="880947"/>
              </a:xfrm>
              <a:prstGeom prst="rect">
                <a:avLst/>
              </a:prstGeom>
              <a:blipFill>
                <a:blip r:embed="rId1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22589064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0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3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6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9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3" dur="500" tmFilter="0, 0; .2, .5; .8, .5; 1, 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4" dur="250" autoRev="1" fill="hold"/>
                                        <p:tgtEl>
                                          <p:spTgt spid="1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5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6" dur="500" tmFilter="0, 0; .2, .5; .8, .5; 1, 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7" dur="250" autoRev="1" fill="hold"/>
                                        <p:tgtEl>
                                          <p:spTgt spid="1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22" presetClass="exit" presetSubtype="8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9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animBg="1"/>
      <p:bldP spid="23" grpId="0" animBg="1"/>
      <p:bldP spid="4" grpId="0"/>
      <p:bldP spid="4" grpId="1"/>
      <p:bldP spid="11" grpId="0" animBg="1"/>
      <p:bldP spid="11" grpId="1" animBg="1"/>
      <p:bldP spid="12" grpId="0"/>
      <p:bldP spid="12" grpId="1"/>
      <p:bldP spid="13" grpId="0"/>
      <p:bldP spid="13" grpId="1"/>
      <p:bldP spid="15" grpId="0"/>
      <p:bldP spid="19" grpId="0"/>
      <p:bldP spid="25" grpId="0"/>
      <p:bldP spid="26" grpId="0"/>
      <p:bldP spid="28" grpId="0"/>
      <p:bldP spid="29" grpId="0"/>
      <p:bldP spid="30" grpId="0"/>
      <p:bldP spid="31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4" name="Table 2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43277222"/>
              </p:ext>
            </p:extLst>
          </p:nvPr>
        </p:nvGraphicFramePr>
        <p:xfrm>
          <a:off x="2361063" y="3900307"/>
          <a:ext cx="1337583" cy="864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37583">
                  <a:extLst>
                    <a:ext uri="{9D8B030D-6E8A-4147-A177-3AD203B41FA5}">
                      <a16:colId xmlns:a16="http://schemas.microsoft.com/office/drawing/2014/main" val="2686110945"/>
                    </a:ext>
                  </a:extLst>
                </a:gridCol>
              </a:tblGrid>
              <a:tr h="86400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20908155"/>
                  </a:ext>
                </a:extLst>
              </a:tr>
            </a:tbl>
          </a:graphicData>
        </a:graphic>
      </p:graphicFrame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54613" y="4189618"/>
            <a:ext cx="747045" cy="74704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557457" y="4332307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760682" y="426534"/>
            <a:ext cx="7418397" cy="61247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dirty="0" smtClean="0">
                <a:solidFill>
                  <a:prstClr val="black"/>
                </a:solidFill>
                <a:latin typeface="Calibri" panose="020F0502020204030204"/>
              </a:rPr>
              <a:t>Annie built a tower of cubes.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dirty="0" smtClean="0">
                <a:solidFill>
                  <a:prstClr val="black"/>
                </a:solidFill>
                <a:latin typeface="Calibri" panose="020F0502020204030204"/>
              </a:rPr>
              <a:t>Here</a:t>
            </a:r>
            <a:r>
              <a:rPr kumimoji="0" lang="en-GB" sz="2800" b="0" i="0" u="none" strike="noStrike" kern="1200" cap="none" spc="0" normalizeH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is one third of her tower.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2800" dirty="0">
              <a:solidFill>
                <a:prstClr val="black"/>
              </a:solidFill>
              <a:latin typeface="Calibri" panose="020F0502020204030204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2800" dirty="0">
              <a:solidFill>
                <a:prstClr val="black"/>
              </a:solidFill>
              <a:latin typeface="Calibri" panose="020F0502020204030204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2800" dirty="0">
              <a:solidFill>
                <a:prstClr val="black"/>
              </a:solidFill>
              <a:latin typeface="Calibri" panose="020F0502020204030204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2800" dirty="0" smtClean="0">
              <a:solidFill>
                <a:prstClr val="black"/>
              </a:solidFill>
              <a:latin typeface="Calibri" panose="020F0502020204030204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2800" dirty="0">
              <a:solidFill>
                <a:prstClr val="black"/>
              </a:solidFill>
              <a:latin typeface="Calibri" panose="020F0502020204030204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2800" dirty="0">
              <a:solidFill>
                <a:prstClr val="black"/>
              </a:solidFill>
              <a:latin typeface="Calibri" panose="020F0502020204030204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dirty="0" smtClean="0">
                <a:solidFill>
                  <a:prstClr val="black"/>
                </a:solidFill>
                <a:latin typeface="Calibri" panose="020F0502020204030204"/>
              </a:rPr>
              <a:t>How many cubes are in the whole tower?</a:t>
            </a:r>
            <a:endParaRPr kumimoji="0" lang="en-GB" sz="2800" b="0" i="0" u="none" strike="noStrike" kern="1200" cap="none" spc="0" normalizeH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2800" baseline="0" dirty="0">
              <a:solidFill>
                <a:prstClr val="black"/>
              </a:solidFill>
              <a:latin typeface="Calibri" panose="020F0502020204030204"/>
            </a:endParaRPr>
          </a:p>
        </p:txBody>
      </p:sp>
      <p:grpSp>
        <p:nvGrpSpPr>
          <p:cNvPr id="28" name="Group 27"/>
          <p:cNvGrpSpPr/>
          <p:nvPr/>
        </p:nvGrpSpPr>
        <p:grpSpPr>
          <a:xfrm>
            <a:off x="6053609" y="662554"/>
            <a:ext cx="655093" cy="3106132"/>
            <a:chOff x="6053609" y="662554"/>
            <a:chExt cx="655093" cy="3106132"/>
          </a:xfrm>
        </p:grpSpPr>
        <p:sp>
          <p:nvSpPr>
            <p:cNvPr id="2" name="Cube 1"/>
            <p:cNvSpPr/>
            <p:nvPr/>
          </p:nvSpPr>
          <p:spPr>
            <a:xfrm>
              <a:off x="6053609" y="3113594"/>
              <a:ext cx="655093" cy="655092"/>
            </a:xfrm>
            <a:prstGeom prst="cube">
              <a:avLst/>
            </a:prstGeom>
            <a:solidFill>
              <a:srgbClr val="FFFF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" name="Cube 6"/>
            <p:cNvSpPr/>
            <p:nvPr/>
          </p:nvSpPr>
          <p:spPr>
            <a:xfrm>
              <a:off x="6053609" y="2623386"/>
              <a:ext cx="655093" cy="655092"/>
            </a:xfrm>
            <a:prstGeom prst="cube">
              <a:avLst/>
            </a:prstGeom>
            <a:solidFill>
              <a:srgbClr val="FFFF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" name="Cube 7"/>
            <p:cNvSpPr/>
            <p:nvPr/>
          </p:nvSpPr>
          <p:spPr>
            <a:xfrm>
              <a:off x="6053609" y="2133178"/>
              <a:ext cx="655093" cy="655092"/>
            </a:xfrm>
            <a:prstGeom prst="cube">
              <a:avLst/>
            </a:prstGeom>
            <a:solidFill>
              <a:srgbClr val="FFFF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" name="Cube 8"/>
            <p:cNvSpPr/>
            <p:nvPr/>
          </p:nvSpPr>
          <p:spPr>
            <a:xfrm>
              <a:off x="6053609" y="1642970"/>
              <a:ext cx="655093" cy="655092"/>
            </a:xfrm>
            <a:prstGeom prst="cube">
              <a:avLst/>
            </a:prstGeom>
            <a:solidFill>
              <a:srgbClr val="FFFF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0" name="Cube 9"/>
            <p:cNvSpPr/>
            <p:nvPr/>
          </p:nvSpPr>
          <p:spPr>
            <a:xfrm>
              <a:off x="6053609" y="1152762"/>
              <a:ext cx="655093" cy="655092"/>
            </a:xfrm>
            <a:prstGeom prst="cube">
              <a:avLst/>
            </a:prstGeom>
            <a:solidFill>
              <a:srgbClr val="FFFF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" name="Cube 10"/>
            <p:cNvSpPr/>
            <p:nvPr/>
          </p:nvSpPr>
          <p:spPr>
            <a:xfrm>
              <a:off x="6053609" y="662554"/>
              <a:ext cx="655093" cy="655092"/>
            </a:xfrm>
            <a:prstGeom prst="cube">
              <a:avLst/>
            </a:prstGeom>
            <a:solidFill>
              <a:srgbClr val="FFFF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pic>
        <p:nvPicPr>
          <p:cNvPr id="12" name="Picture 1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746737" y="1336938"/>
            <a:ext cx="1401538" cy="1592480"/>
          </a:xfrm>
          <a:prstGeom prst="rect">
            <a:avLst/>
          </a:prstGeom>
        </p:spPr>
      </p:pic>
      <p:graphicFrame>
        <p:nvGraphicFramePr>
          <p:cNvPr id="13" name="Table 1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31815634"/>
              </p:ext>
            </p:extLst>
          </p:nvPr>
        </p:nvGraphicFramePr>
        <p:xfrm>
          <a:off x="1023480" y="3899845"/>
          <a:ext cx="1337583" cy="864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37583">
                  <a:extLst>
                    <a:ext uri="{9D8B030D-6E8A-4147-A177-3AD203B41FA5}">
                      <a16:colId xmlns:a16="http://schemas.microsoft.com/office/drawing/2014/main" val="2686110945"/>
                    </a:ext>
                  </a:extLst>
                </a:gridCol>
              </a:tblGrid>
              <a:tr h="86400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20908155"/>
                  </a:ext>
                </a:extLst>
              </a:tr>
            </a:tbl>
          </a:graphicData>
        </a:graphic>
      </p:graphicFrame>
      <p:sp>
        <p:nvSpPr>
          <p:cNvPr id="14" name="Right Brace 13"/>
          <p:cNvSpPr/>
          <p:nvPr/>
        </p:nvSpPr>
        <p:spPr>
          <a:xfrm rot="16200000">
            <a:off x="2790121" y="1593713"/>
            <a:ext cx="479468" cy="4012749"/>
          </a:xfrm>
          <a:prstGeom prst="rightBrace">
            <a:avLst>
              <a:gd name="adj1" fmla="val 50507"/>
              <a:gd name="adj2" fmla="val 49237"/>
            </a:avLst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16" name="Group 15"/>
          <p:cNvGrpSpPr/>
          <p:nvPr/>
        </p:nvGrpSpPr>
        <p:grpSpPr>
          <a:xfrm>
            <a:off x="2609740" y="1619471"/>
            <a:ext cx="3249219" cy="860428"/>
            <a:chOff x="3009289" y="4503318"/>
            <a:chExt cx="3249219" cy="860428"/>
          </a:xfrm>
        </p:grpSpPr>
        <mc:AlternateContent xmlns:mc="http://schemas.openxmlformats.org/markup-compatibility/2006" xmlns:a14="http://schemas.microsoft.com/office/drawing/2010/main">
          <mc:Choice Requires="a14">
            <p:sp>
              <p:nvSpPr>
                <p:cNvPr id="17" name="TextBox 16"/>
                <p:cNvSpPr txBox="1"/>
                <p:nvPr/>
              </p:nvSpPr>
              <p:spPr>
                <a:xfrm>
                  <a:off x="3009289" y="4503318"/>
                  <a:ext cx="3249219" cy="860428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14:m>
                    <m:oMath xmlns:m="http://schemas.openxmlformats.org/officeDocument/2006/math">
                      <m:f>
                        <m:fPr>
                          <m:ctrlPr>
                            <a:rPr lang="en-GB" sz="320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GB" sz="3200" b="0" i="0" smtClean="0"/>
                            <m:t>1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GB" sz="3200" b="0" i="0" smtClean="0"/>
                            <m:t>3</m:t>
                          </m:r>
                        </m:den>
                      </m:f>
                    </m:oMath>
                  </a14:m>
                  <a:r>
                    <a:rPr lang="en-GB" sz="3600" dirty="0"/>
                    <a:t> </a:t>
                  </a:r>
                  <a:r>
                    <a:rPr lang="en-GB" sz="3600" dirty="0" smtClean="0"/>
                    <a:t>of         </a:t>
                  </a:r>
                  <a14:m>
                    <m:oMath xmlns:m="http://schemas.openxmlformats.org/officeDocument/2006/math">
                      <m:r>
                        <a:rPr lang="en-GB" sz="3600" i="1" dirty="0" smtClean="0">
                          <a:latin typeface="Cambria Math" panose="02040503050406030204" pitchFamily="18" charset="0"/>
                        </a:rPr>
                        <m:t>=</m:t>
                      </m:r>
                    </m:oMath>
                  </a14:m>
                  <a:r>
                    <a:rPr lang="en-GB" sz="3600" dirty="0"/>
                    <a:t> 6</a:t>
                  </a:r>
                </a:p>
              </p:txBody>
            </p:sp>
          </mc:Choice>
          <mc:Fallback xmlns="">
            <p:sp>
              <p:nvSpPr>
                <p:cNvPr id="17" name="TextBox 16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3009289" y="4503318"/>
                  <a:ext cx="3249219" cy="860428"/>
                </a:xfrm>
                <a:prstGeom prst="rect">
                  <a:avLst/>
                </a:prstGeom>
                <a:blipFill>
                  <a:blip r:embed="rId7"/>
                  <a:stretch>
                    <a:fillRect b="-16312"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18" name="Rounded Rectangle 17"/>
            <p:cNvSpPr/>
            <p:nvPr/>
          </p:nvSpPr>
          <p:spPr>
            <a:xfrm>
              <a:off x="3955945" y="4512722"/>
              <a:ext cx="654367" cy="746318"/>
            </a:xfrm>
            <a:prstGeom prst="roundRect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solidFill>
                  <a:srgbClr val="1F4E79"/>
                </a:solidFill>
              </a:endParaRPr>
            </a:p>
          </p:txBody>
        </p:sp>
      </p:grpSp>
      <p:sp>
        <p:nvSpPr>
          <p:cNvPr id="19" name="Rectangle 18"/>
          <p:cNvSpPr/>
          <p:nvPr/>
        </p:nvSpPr>
        <p:spPr>
          <a:xfrm>
            <a:off x="2854165" y="2755258"/>
            <a:ext cx="351378" cy="523220"/>
          </a:xfrm>
          <a:prstGeom prst="rect">
            <a:avLst/>
          </a:prstGeom>
          <a:ln>
            <a:noFill/>
          </a:ln>
        </p:spPr>
        <p:txBody>
          <a:bodyPr wrap="none">
            <a:spAutoFit/>
          </a:bodyPr>
          <a:lstStyle/>
          <a:p>
            <a:pPr lvl="0"/>
            <a:r>
              <a:rPr lang="en-GB" sz="2800" dirty="0">
                <a:solidFill>
                  <a:prstClr val="black"/>
                </a:solidFill>
              </a:rPr>
              <a:t>?</a:t>
            </a:r>
          </a:p>
        </p:txBody>
      </p:sp>
      <p:sp>
        <p:nvSpPr>
          <p:cNvPr id="20" name="Rectangle 19"/>
          <p:cNvSpPr/>
          <p:nvPr/>
        </p:nvSpPr>
        <p:spPr>
          <a:xfrm>
            <a:off x="3530270" y="1691931"/>
            <a:ext cx="652743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GB" sz="3600" dirty="0" smtClean="0">
                <a:solidFill>
                  <a:srgbClr val="1F4E79"/>
                </a:solidFill>
              </a:rPr>
              <a:t>18</a:t>
            </a:r>
            <a:endParaRPr lang="en-GB" dirty="0">
              <a:solidFill>
                <a:srgbClr val="1F4E79"/>
              </a:solidFill>
            </a:endParaRPr>
          </a:p>
        </p:txBody>
      </p:sp>
      <p:sp>
        <p:nvSpPr>
          <p:cNvPr id="21" name="Rectangle 20"/>
          <p:cNvSpPr/>
          <p:nvPr/>
        </p:nvSpPr>
        <p:spPr>
          <a:xfrm>
            <a:off x="1466183" y="4022824"/>
            <a:ext cx="39305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n-GB" sz="3200" dirty="0">
                <a:solidFill>
                  <a:prstClr val="black"/>
                </a:solidFill>
              </a:rPr>
              <a:t>6</a:t>
            </a:r>
          </a:p>
        </p:txBody>
      </p:sp>
      <p:sp>
        <p:nvSpPr>
          <p:cNvPr id="22" name="Rectangle 21"/>
          <p:cNvSpPr/>
          <p:nvPr/>
        </p:nvSpPr>
        <p:spPr>
          <a:xfrm>
            <a:off x="2803766" y="4022824"/>
            <a:ext cx="39305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n-GB" sz="3200" dirty="0">
                <a:solidFill>
                  <a:prstClr val="black"/>
                </a:solidFill>
              </a:rPr>
              <a:t>6</a:t>
            </a:r>
          </a:p>
        </p:txBody>
      </p:sp>
      <p:sp>
        <p:nvSpPr>
          <p:cNvPr id="23" name="Rectangle 22"/>
          <p:cNvSpPr/>
          <p:nvPr/>
        </p:nvSpPr>
        <p:spPr>
          <a:xfrm>
            <a:off x="2699570" y="2714911"/>
            <a:ext cx="60144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n-GB" sz="3200" dirty="0" smtClean="0">
                <a:solidFill>
                  <a:prstClr val="black"/>
                </a:solidFill>
              </a:rPr>
              <a:t>18</a:t>
            </a:r>
            <a:endParaRPr lang="en-GB" sz="3200" dirty="0">
              <a:solidFill>
                <a:prstClr val="black"/>
              </a:solidFill>
            </a:endParaRPr>
          </a:p>
        </p:txBody>
      </p:sp>
      <p:graphicFrame>
        <p:nvGraphicFramePr>
          <p:cNvPr id="25" name="Table 2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58489621"/>
              </p:ext>
            </p:extLst>
          </p:nvPr>
        </p:nvGraphicFramePr>
        <p:xfrm>
          <a:off x="3698646" y="3900489"/>
          <a:ext cx="1337583" cy="864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37583">
                  <a:extLst>
                    <a:ext uri="{9D8B030D-6E8A-4147-A177-3AD203B41FA5}">
                      <a16:colId xmlns:a16="http://schemas.microsoft.com/office/drawing/2014/main" val="2686110945"/>
                    </a:ext>
                  </a:extLst>
                </a:gridCol>
              </a:tblGrid>
              <a:tr h="86400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20908155"/>
                  </a:ext>
                </a:extLst>
              </a:tr>
            </a:tbl>
          </a:graphicData>
        </a:graphic>
      </p:graphicFrame>
      <p:sp>
        <p:nvSpPr>
          <p:cNvPr id="26" name="Rectangle 25"/>
          <p:cNvSpPr/>
          <p:nvPr/>
        </p:nvSpPr>
        <p:spPr>
          <a:xfrm>
            <a:off x="4119295" y="4022823"/>
            <a:ext cx="39305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n-GB" sz="3200" dirty="0">
                <a:solidFill>
                  <a:prstClr val="black"/>
                </a:solidFill>
              </a:rPr>
              <a:t>6</a:t>
            </a:r>
          </a:p>
        </p:txBody>
      </p:sp>
      <p:sp>
        <p:nvSpPr>
          <p:cNvPr id="27" name="Rectangle 26"/>
          <p:cNvSpPr/>
          <p:nvPr/>
        </p:nvSpPr>
        <p:spPr>
          <a:xfrm>
            <a:off x="760682" y="5556064"/>
            <a:ext cx="662598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 smtClean="0">
                <a:solidFill>
                  <a:prstClr val="black"/>
                </a:solidFill>
              </a:rPr>
              <a:t>There are 18 cubes </a:t>
            </a:r>
            <a:r>
              <a:rPr lang="en-GB" sz="2800" dirty="0">
                <a:solidFill>
                  <a:prstClr val="black"/>
                </a:solidFill>
              </a:rPr>
              <a:t>in the whole </a:t>
            </a:r>
            <a:r>
              <a:rPr lang="en-GB" sz="2800" dirty="0" smtClean="0">
                <a:solidFill>
                  <a:prstClr val="black"/>
                </a:solidFill>
              </a:rPr>
              <a:t>tower.</a:t>
            </a:r>
            <a:endParaRPr lang="en-GB" sz="2800" dirty="0">
              <a:solidFill>
                <a:prstClr val="black"/>
              </a:solidFill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1955274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6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6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6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1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3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1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2" fill="hold">
                      <p:stCondLst>
                        <p:cond delay="indefinite"/>
                      </p:stCondLst>
                      <p:childTnLst>
                        <p:par>
                          <p:cTn id="103" fill="hold">
                            <p:stCondLst>
                              <p:cond delay="0"/>
                            </p:stCondLst>
                            <p:childTnLst>
                              <p:par>
                                <p:cTn id="104" presetID="22" presetClass="exit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105" dur="500"/>
                                        <p:tgtEl>
                                          <p:spTgt spid="6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7" fill="hold">
                      <p:stCondLst>
                        <p:cond delay="indefinite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4" grpId="1"/>
      <p:bldP spid="14" grpId="0" animBg="1"/>
      <p:bldP spid="19" grpId="0"/>
      <p:bldP spid="19" grpId="1"/>
      <p:bldP spid="20" grpId="0"/>
      <p:bldP spid="21" grpId="0"/>
      <p:bldP spid="22" grpId="0"/>
      <p:bldP spid="23" grpId="0"/>
      <p:bldP spid="26" grpId="0"/>
      <p:bldP spid="27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Box 5"/>
              <p:cNvSpPr txBox="1"/>
              <p:nvPr/>
            </p:nvSpPr>
            <p:spPr>
              <a:xfrm>
                <a:off x="676231" y="334776"/>
                <a:ext cx="7625490" cy="7417415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GB" sz="2800" dirty="0" smtClean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Here are 15 cakes.</a:t>
                </a: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GB" sz="2800" dirty="0" smtClean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They are shared equally onto 3 plates.</a:t>
                </a: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GB" sz="2800" dirty="0" smtClean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How many cakes will be on each plate?</a:t>
                </a: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12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5B9BD5">
                        <a:lumMod val="50000"/>
                      </a:srgbClr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There will be </a:t>
                </a:r>
                <a:r>
                  <a:rPr kumimoji="0" lang="en-GB" sz="28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srgbClr val="5B9BD5">
                        <a:lumMod val="50000"/>
                      </a:srgbClr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5 </a:t>
                </a: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5B9BD5">
                        <a:lumMod val="50000"/>
                      </a:srgbClr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cakes on each plate.</a:t>
                </a: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GB" sz="2800" dirty="0" smtClean="0">
                    <a:solidFill>
                      <a:srgbClr val="5B9BD5">
                        <a:lumMod val="50000"/>
                      </a:srgbClr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15</a:t>
                </a:r>
                <a:r>
                  <a:rPr kumimoji="0" lang="en-GB" sz="28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srgbClr val="5B9BD5">
                        <a:lumMod val="50000"/>
                      </a:srgbClr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srgbClr val="5B9BD5">
                            <a:lumMod val="50000"/>
                          </a:srgbClr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Calibri" panose="020F0502020204030204" pitchFamily="34" charset="0"/>
                      </a:rPr>
                      <m:t>÷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5B9BD5">
                        <a:lumMod val="50000"/>
                      </a:srgbClr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3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srgbClr val="5B9BD5">
                            <a:lumMod val="50000"/>
                          </a:srgbClr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5B9BD5">
                        <a:lumMod val="50000"/>
                      </a:srgbClr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</a:t>
                </a:r>
                <a:r>
                  <a:rPr kumimoji="0" lang="en-GB" sz="28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srgbClr val="5B9BD5">
                        <a:lumMod val="50000"/>
                      </a:srgbClr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5</a:t>
                </a: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GB" sz="2800" dirty="0" smtClean="0">
                    <a:solidFill>
                      <a:srgbClr val="5B9BD5">
                        <a:lumMod val="50000"/>
                      </a:srgbClr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One third of 15 is 5</a:t>
                </a: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srgbClr val="5B9BD5">
                      <a:lumMod val="50000"/>
                    </a:srgbClr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srgbClr val="5B9BD5">
                      <a:lumMod val="50000"/>
                    </a:srgbClr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6" name="TextBox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76231" y="334776"/>
                <a:ext cx="7625490" cy="7417415"/>
              </a:xfrm>
              <a:prstGeom prst="rect">
                <a:avLst/>
              </a:prstGeom>
              <a:blipFill>
                <a:blip r:embed="rId5"/>
                <a:stretch>
                  <a:fillRect l="-1679" t="-822"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1" name="Picture 10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7142" y="3687955"/>
            <a:ext cx="2283887" cy="877069"/>
          </a:xfrm>
          <a:prstGeom prst="rect">
            <a:avLst/>
          </a:prstGeom>
        </p:spPr>
      </p:pic>
      <p:pic>
        <p:nvPicPr>
          <p:cNvPr id="46" name="Picture 4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07798" y="3687955"/>
            <a:ext cx="2283887" cy="877069"/>
          </a:xfrm>
          <a:prstGeom prst="rect">
            <a:avLst/>
          </a:prstGeom>
        </p:spPr>
      </p:pic>
      <p:pic>
        <p:nvPicPr>
          <p:cNvPr id="47" name="Picture 4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61341" y="3687955"/>
            <a:ext cx="2283887" cy="877069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62913" y="1792263"/>
            <a:ext cx="966398" cy="897615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39273" y="1854703"/>
            <a:ext cx="1052376" cy="832271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89403" y="1885655"/>
            <a:ext cx="1062693" cy="801319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20225" y="2506270"/>
            <a:ext cx="1011106" cy="801319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89037" y="2452386"/>
            <a:ext cx="1011106" cy="897615"/>
          </a:xfrm>
          <a:prstGeom prst="rect">
            <a:avLst/>
          </a:prstGeom>
        </p:spPr>
      </p:pic>
      <p:pic>
        <p:nvPicPr>
          <p:cNvPr id="37" name="Picture 36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67457" y="2496816"/>
            <a:ext cx="966398" cy="897615"/>
          </a:xfrm>
          <a:prstGeom prst="rect">
            <a:avLst/>
          </a:prstGeom>
        </p:spPr>
      </p:pic>
      <p:pic>
        <p:nvPicPr>
          <p:cNvPr id="38" name="Picture 37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23871" y="2590208"/>
            <a:ext cx="1062693" cy="801319"/>
          </a:xfrm>
          <a:prstGeom prst="rect">
            <a:avLst/>
          </a:prstGeom>
        </p:spPr>
      </p:pic>
      <p:pic>
        <p:nvPicPr>
          <p:cNvPr id="39" name="Picture 38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51413" y="2559256"/>
            <a:ext cx="1052376" cy="832271"/>
          </a:xfrm>
          <a:prstGeom prst="rect">
            <a:avLst/>
          </a:prstGeom>
        </p:spPr>
      </p:pic>
      <p:pic>
        <p:nvPicPr>
          <p:cNvPr id="43" name="Picture 42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90539" y="1781503"/>
            <a:ext cx="966398" cy="89761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66254" y="1810922"/>
            <a:ext cx="983593" cy="897615"/>
          </a:xfrm>
          <a:prstGeom prst="rect">
            <a:avLst/>
          </a:prstGeom>
        </p:spPr>
      </p:pic>
      <p:pic>
        <p:nvPicPr>
          <p:cNvPr id="33" name="Picture 32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69825" y="1854703"/>
            <a:ext cx="1052376" cy="832271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99853" y="1789359"/>
            <a:ext cx="1011106" cy="897615"/>
          </a:xfrm>
          <a:prstGeom prst="rect">
            <a:avLst/>
          </a:prstGeom>
        </p:spPr>
      </p:pic>
      <p:pic>
        <p:nvPicPr>
          <p:cNvPr id="36" name="Picture 35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93126" y="2515475"/>
            <a:ext cx="983593" cy="897615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34839" y="1829652"/>
            <a:ext cx="1011106" cy="801319"/>
          </a:xfrm>
          <a:prstGeom prst="rect">
            <a:avLst/>
          </a:prstGeom>
        </p:spPr>
      </p:pic>
      <p:pic>
        <p:nvPicPr>
          <p:cNvPr id="35" name="Picture 34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96801" y="2493912"/>
            <a:ext cx="1011106" cy="897615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0117241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05556E-6 1.48148E-6 L 0.41077 0.25139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0538" y="12569"/>
                                    </p:animMotion>
                                  </p:childTnLst>
                                </p:cTn>
                              </p:par>
                              <p:par>
                                <p:cTn id="1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94444E-6 3.33333E-6 L 0.18541 0.16064 " pathEditMode="relative" rAng="0" ptsTypes="AA">
                                      <p:cBhvr>
                                        <p:cTn id="18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271" y="8032"/>
                                    </p:animMotion>
                                  </p:childTnLst>
                                </p:cTn>
                              </p:par>
                              <p:par>
                                <p:cTn id="1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-1.48148E-6 L -0.03611 0.25324 " pathEditMode="relative" rAng="0" ptsTypes="AA">
                                      <p:cBhvr>
                                        <p:cTn id="20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806" y="1266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94444E-6 -3.33333E-6 L -0.13698 0.23519 " pathEditMode="relative" rAng="0" ptsTypes="AA">
                                      <p:cBhvr>
                                        <p:cTn id="2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858" y="11759"/>
                                    </p:animMotion>
                                  </p:childTnLst>
                                </p:cTn>
                              </p:par>
                              <p:par>
                                <p:cTn id="25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6 -2.59259E-6 L 0.41771 0.1294 " pathEditMode="relative" rAng="0" ptsTypes="AA">
                                      <p:cBhvr>
                                        <p:cTn id="26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0885" y="6458"/>
                                    </p:animMotion>
                                  </p:childTnLst>
                                </p:cTn>
                              </p:par>
                              <p:par>
                                <p:cTn id="2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38889E-6 -3.7037E-7 L 0.04201 0.23032 " pathEditMode="relative" rAng="0" ptsTypes="AA">
                                      <p:cBhvr>
                                        <p:cTn id="2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101" y="1150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1.85185E-6 L 0.30226 0.23333 " pathEditMode="relative" rAng="0" ptsTypes="AA">
                                      <p:cBhvr>
                                        <p:cTn id="3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104" y="11667"/>
                                    </p:animMotion>
                                  </p:childTnLst>
                                </p:cTn>
                              </p:par>
                              <p:par>
                                <p:cTn id="33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7 -1.11111E-6 L 0.07326 0.13449 " pathEditMode="relative" rAng="0" ptsTypes="AA">
                                      <p:cBhvr>
                                        <p:cTn id="34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663" y="6713"/>
                                    </p:animMotion>
                                  </p:childTnLst>
                                </p:cTn>
                              </p:par>
                              <p:par>
                                <p:cTn id="35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3.7037E-6 L -0.10816 0.13889 " pathEditMode="relative" rAng="0" ptsTypes="AA">
                                      <p:cBhvr>
                                        <p:cTn id="36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417" y="694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-1.48148E-6 L -0.20729 0.27639 " pathEditMode="relative" rAng="0" ptsTypes="AA">
                                      <p:cBhvr>
                                        <p:cTn id="4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365" y="13819"/>
                                    </p:animMotion>
                                  </p:childTnLst>
                                </p:cTn>
                              </p:par>
                              <p:par>
                                <p:cTn id="41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94444E-6 1.85185E-6 L 0.17448 0.17222 " pathEditMode="relative" rAng="0" ptsTypes="AA">
                                      <p:cBhvr>
                                        <p:cTn id="42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715" y="8611"/>
                                    </p:animMotion>
                                  </p:childTnLst>
                                </p:cTn>
                              </p:par>
                              <p:par>
                                <p:cTn id="43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1.11111E-6 L -0.38767 0.27523 " pathEditMode="relative" rAng="0" ptsTypes="AA">
                                      <p:cBhvr>
                                        <p:cTn id="4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9392" y="1375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88889E-6 4.07407E-6 L -0.3618 0.16944 " pathEditMode="relative" rAng="0" ptsTypes="AA">
                                      <p:cBhvr>
                                        <p:cTn id="48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8090" y="8472"/>
                                    </p:animMotion>
                                  </p:childTnLst>
                                </p:cTn>
                              </p:par>
                              <p:par>
                                <p:cTn id="4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94444E-6 1.48148E-6 L 0.03038 0.26319 " pathEditMode="relative" rAng="0" ptsTypes="AA">
                                      <p:cBhvr>
                                        <p:cTn id="50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10" y="13148"/>
                                    </p:animMotion>
                                  </p:childTnLst>
                                </p:cTn>
                              </p:par>
                              <p:par>
                                <p:cTn id="51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4.81481E-6 L -0.17552 0.1655 " pathEditMode="relative" rAng="0" ptsTypes="AA">
                                      <p:cBhvr>
                                        <p:cTn id="52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8785" y="826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7" dur="500"/>
                                        <p:tgtEl>
                                          <p:spTgt spid="6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2" dur="500"/>
                                        <p:tgtEl>
                                          <p:spTgt spid="6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" dur="500"/>
                                        <p:tgtEl>
                                          <p:spTgt spid="6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Box 5"/>
              <p:cNvSpPr txBox="1"/>
              <p:nvPr/>
            </p:nvSpPr>
            <p:spPr>
              <a:xfrm>
                <a:off x="676231" y="334776"/>
                <a:ext cx="7625490" cy="5693866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GB" sz="2800" dirty="0" smtClean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Ron and Amir use an array to find one third of 18</a:t>
                </a: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lang="en-GB" sz="2800" baseline="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noProof="0" dirty="0" smtClean="0">
                  <a:ln>
                    <a:noFill/>
                  </a:ln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lang="en-GB" sz="2800" baseline="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noProof="0" dirty="0" smtClean="0">
                  <a:ln>
                    <a:noFill/>
                  </a:ln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lang="en-GB" sz="2800" baseline="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noProof="0" dirty="0" smtClean="0">
                  <a:ln>
                    <a:noFill/>
                  </a:ln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noProof="0" dirty="0" smtClean="0">
                  <a:ln>
                    <a:noFill/>
                  </a:ln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lang="en-GB" sz="2800" dirty="0" smtClean="0">
                  <a:solidFill>
                    <a:srgbClr val="5B9BD5">
                      <a:lumMod val="50000"/>
                    </a:srgbClr>
                  </a:solidFill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GB" sz="2800" dirty="0" smtClean="0">
                    <a:solidFill>
                      <a:srgbClr val="5B9BD5">
                        <a:lumMod val="50000"/>
                      </a:srgbClr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18</a:t>
                </a:r>
                <a:r>
                  <a:rPr kumimoji="0" lang="en-GB" sz="28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srgbClr val="5B9BD5">
                        <a:lumMod val="50000"/>
                      </a:srgbClr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srgbClr val="5B9BD5">
                            <a:lumMod val="50000"/>
                          </a:srgbClr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Calibri" panose="020F0502020204030204" pitchFamily="34" charset="0"/>
                      </a:rPr>
                      <m:t>÷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5B9BD5">
                        <a:lumMod val="50000"/>
                      </a:srgbClr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3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srgbClr val="5B9BD5">
                            <a:lumMod val="50000"/>
                          </a:srgbClr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5B9BD5">
                        <a:lumMod val="50000"/>
                      </a:srgbClr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</a:t>
                </a:r>
                <a:r>
                  <a:rPr lang="en-GB" sz="2800" noProof="0" dirty="0">
                    <a:solidFill>
                      <a:srgbClr val="5B9BD5">
                        <a:lumMod val="50000"/>
                      </a:srgbClr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6</a:t>
                </a:r>
                <a:r>
                  <a:rPr lang="en-GB" sz="2800" dirty="0" smtClean="0">
                    <a:solidFill>
                      <a:srgbClr val="5B9BD5">
                        <a:lumMod val="50000"/>
                      </a:srgbClr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 </a:t>
                </a: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srgbClr val="5B9BD5">
                        <a:lumMod val="50000"/>
                      </a:srgbClr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One</a:t>
                </a:r>
                <a:r>
                  <a:rPr kumimoji="0" lang="en-GB" sz="2800" b="0" i="0" u="none" strike="noStrike" kern="1200" cap="none" spc="0" normalizeH="0" noProof="0" dirty="0" smtClean="0">
                    <a:ln>
                      <a:noFill/>
                    </a:ln>
                    <a:solidFill>
                      <a:srgbClr val="5B9BD5">
                        <a:lumMod val="50000"/>
                      </a:srgbClr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third of 18 is 6</a:t>
                </a: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srgbClr val="5B9BD5">
                      <a:lumMod val="50000"/>
                    </a:srgbClr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6" name="TextBox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76231" y="334776"/>
                <a:ext cx="7625490" cy="5693866"/>
              </a:xfrm>
              <a:prstGeom prst="rect">
                <a:avLst/>
              </a:prstGeom>
              <a:blipFill>
                <a:blip r:embed="rId5"/>
                <a:stretch>
                  <a:fillRect l="-1679" t="-1071" b="-2141"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5-Point Star 3"/>
          <p:cNvSpPr/>
          <p:nvPr/>
        </p:nvSpPr>
        <p:spPr>
          <a:xfrm>
            <a:off x="1961323" y="2372124"/>
            <a:ext cx="795130" cy="715617"/>
          </a:xfrm>
          <a:prstGeom prst="star5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0" name="5-Point Star 39"/>
          <p:cNvSpPr/>
          <p:nvPr/>
        </p:nvSpPr>
        <p:spPr>
          <a:xfrm>
            <a:off x="2823686" y="2372123"/>
            <a:ext cx="795130" cy="715617"/>
          </a:xfrm>
          <a:prstGeom prst="star5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1" name="5-Point Star 40"/>
          <p:cNvSpPr/>
          <p:nvPr/>
        </p:nvSpPr>
        <p:spPr>
          <a:xfrm>
            <a:off x="3686049" y="2372122"/>
            <a:ext cx="795130" cy="715617"/>
          </a:xfrm>
          <a:prstGeom prst="star5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2" name="5-Point Star 41"/>
          <p:cNvSpPr/>
          <p:nvPr/>
        </p:nvSpPr>
        <p:spPr>
          <a:xfrm>
            <a:off x="4548412" y="2372121"/>
            <a:ext cx="795130" cy="715617"/>
          </a:xfrm>
          <a:prstGeom prst="star5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8" name="5-Point Star 47"/>
          <p:cNvSpPr/>
          <p:nvPr/>
        </p:nvSpPr>
        <p:spPr>
          <a:xfrm>
            <a:off x="1961323" y="3177026"/>
            <a:ext cx="795130" cy="715617"/>
          </a:xfrm>
          <a:prstGeom prst="star5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9" name="5-Point Star 48"/>
          <p:cNvSpPr/>
          <p:nvPr/>
        </p:nvSpPr>
        <p:spPr>
          <a:xfrm>
            <a:off x="2823686" y="3177025"/>
            <a:ext cx="795130" cy="715617"/>
          </a:xfrm>
          <a:prstGeom prst="star5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0" name="5-Point Star 49"/>
          <p:cNvSpPr/>
          <p:nvPr/>
        </p:nvSpPr>
        <p:spPr>
          <a:xfrm>
            <a:off x="3686049" y="3177024"/>
            <a:ext cx="795130" cy="715617"/>
          </a:xfrm>
          <a:prstGeom prst="star5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1" name="5-Point Star 50"/>
          <p:cNvSpPr/>
          <p:nvPr/>
        </p:nvSpPr>
        <p:spPr>
          <a:xfrm>
            <a:off x="4548412" y="3177023"/>
            <a:ext cx="795130" cy="715617"/>
          </a:xfrm>
          <a:prstGeom prst="star5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2" name="5-Point Star 51"/>
          <p:cNvSpPr/>
          <p:nvPr/>
        </p:nvSpPr>
        <p:spPr>
          <a:xfrm>
            <a:off x="1961323" y="3981928"/>
            <a:ext cx="795130" cy="715617"/>
          </a:xfrm>
          <a:prstGeom prst="star5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3" name="5-Point Star 52"/>
          <p:cNvSpPr/>
          <p:nvPr/>
        </p:nvSpPr>
        <p:spPr>
          <a:xfrm>
            <a:off x="2823686" y="3981927"/>
            <a:ext cx="795130" cy="715617"/>
          </a:xfrm>
          <a:prstGeom prst="star5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4" name="5-Point Star 53"/>
          <p:cNvSpPr/>
          <p:nvPr/>
        </p:nvSpPr>
        <p:spPr>
          <a:xfrm>
            <a:off x="3686049" y="3981926"/>
            <a:ext cx="795130" cy="715617"/>
          </a:xfrm>
          <a:prstGeom prst="star5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5" name="5-Point Star 54"/>
          <p:cNvSpPr/>
          <p:nvPr/>
        </p:nvSpPr>
        <p:spPr>
          <a:xfrm>
            <a:off x="4548412" y="3981925"/>
            <a:ext cx="795130" cy="715617"/>
          </a:xfrm>
          <a:prstGeom prst="star5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14" name="Straight Connector 13"/>
          <p:cNvCxnSpPr/>
          <p:nvPr/>
        </p:nvCxnSpPr>
        <p:spPr>
          <a:xfrm flipV="1">
            <a:off x="1842052" y="3125842"/>
            <a:ext cx="5419911" cy="24680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56" name="Straight Connector 55"/>
          <p:cNvCxnSpPr/>
          <p:nvPr/>
        </p:nvCxnSpPr>
        <p:spPr>
          <a:xfrm flipV="1">
            <a:off x="1863875" y="3942509"/>
            <a:ext cx="5398088" cy="9772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7" name="Rounded Rectangle 16"/>
          <p:cNvSpPr/>
          <p:nvPr/>
        </p:nvSpPr>
        <p:spPr>
          <a:xfrm>
            <a:off x="1948645" y="2315635"/>
            <a:ext cx="5199534" cy="834887"/>
          </a:xfrm>
          <a:prstGeom prst="round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7" name="5-Point Star 56"/>
          <p:cNvSpPr/>
          <p:nvPr/>
        </p:nvSpPr>
        <p:spPr>
          <a:xfrm>
            <a:off x="5378247" y="2378749"/>
            <a:ext cx="795130" cy="715617"/>
          </a:xfrm>
          <a:prstGeom prst="star5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8" name="5-Point Star 57"/>
          <p:cNvSpPr/>
          <p:nvPr/>
        </p:nvSpPr>
        <p:spPr>
          <a:xfrm>
            <a:off x="6240610" y="2378748"/>
            <a:ext cx="795130" cy="715617"/>
          </a:xfrm>
          <a:prstGeom prst="star5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9" name="5-Point Star 58"/>
          <p:cNvSpPr/>
          <p:nvPr/>
        </p:nvSpPr>
        <p:spPr>
          <a:xfrm>
            <a:off x="5378247" y="3200221"/>
            <a:ext cx="795130" cy="715617"/>
          </a:xfrm>
          <a:prstGeom prst="star5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0" name="5-Point Star 59"/>
          <p:cNvSpPr/>
          <p:nvPr/>
        </p:nvSpPr>
        <p:spPr>
          <a:xfrm>
            <a:off x="6240610" y="3200220"/>
            <a:ext cx="795130" cy="715617"/>
          </a:xfrm>
          <a:prstGeom prst="star5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1" name="5-Point Star 60"/>
          <p:cNvSpPr/>
          <p:nvPr/>
        </p:nvSpPr>
        <p:spPr>
          <a:xfrm>
            <a:off x="5408462" y="3968850"/>
            <a:ext cx="795130" cy="715617"/>
          </a:xfrm>
          <a:prstGeom prst="star5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2" name="5-Point Star 61"/>
          <p:cNvSpPr/>
          <p:nvPr/>
        </p:nvSpPr>
        <p:spPr>
          <a:xfrm>
            <a:off x="6270825" y="3968849"/>
            <a:ext cx="795130" cy="715617"/>
          </a:xfrm>
          <a:prstGeom prst="star5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67" name="Picture 6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69055" y="4439531"/>
            <a:ext cx="1459906" cy="1008186"/>
          </a:xfrm>
          <a:prstGeom prst="rect">
            <a:avLst/>
          </a:prstGeom>
        </p:spPr>
      </p:pic>
      <p:grpSp>
        <p:nvGrpSpPr>
          <p:cNvPr id="69" name="Group 68"/>
          <p:cNvGrpSpPr/>
          <p:nvPr/>
        </p:nvGrpSpPr>
        <p:grpSpPr>
          <a:xfrm>
            <a:off x="3887214" y="5024303"/>
            <a:ext cx="3260965" cy="846829"/>
            <a:chOff x="3523360" y="2193062"/>
            <a:chExt cx="3135654" cy="846829"/>
          </a:xfrm>
        </p:grpSpPr>
        <p:sp>
          <p:nvSpPr>
            <p:cNvPr id="70" name="Rounded Rectangular Callout 69"/>
            <p:cNvSpPr/>
            <p:nvPr/>
          </p:nvSpPr>
          <p:spPr>
            <a:xfrm>
              <a:off x="3523360" y="2193062"/>
              <a:ext cx="3135654" cy="846829"/>
            </a:xfrm>
            <a:prstGeom prst="wedgeRoundRectCallout">
              <a:avLst>
                <a:gd name="adj1" fmla="val 64238"/>
                <a:gd name="adj2" fmla="val 1816"/>
                <a:gd name="adj3" fmla="val 16667"/>
              </a:avLst>
            </a:prstGeom>
            <a:noFill/>
            <a:ln w="38100">
              <a:solidFill>
                <a:srgbClr val="00206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solidFill>
                  <a:schemeClr val="tx1"/>
                </a:solidFill>
              </a:endParaRPr>
            </a:p>
          </p:txBody>
        </p:sp>
        <p:sp>
          <p:nvSpPr>
            <p:cNvPr id="71" name="TextBox 70"/>
            <p:cNvSpPr txBox="1"/>
            <p:nvPr/>
          </p:nvSpPr>
          <p:spPr>
            <a:xfrm>
              <a:off x="3631474" y="2200977"/>
              <a:ext cx="2994751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400" dirty="0" smtClean="0"/>
                <a:t>I can see a different way to make 3 parts.</a:t>
              </a:r>
              <a:endParaRPr lang="en-GB" sz="2400" dirty="0"/>
            </a:p>
          </p:txBody>
        </p:sp>
      </p:grpSp>
      <p:pic>
        <p:nvPicPr>
          <p:cNvPr id="72" name="Picture 7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37018" y="967518"/>
            <a:ext cx="1403850" cy="969475"/>
          </a:xfrm>
          <a:prstGeom prst="rect">
            <a:avLst/>
          </a:prstGeom>
        </p:spPr>
      </p:pic>
      <p:grpSp>
        <p:nvGrpSpPr>
          <p:cNvPr id="73" name="Group 72"/>
          <p:cNvGrpSpPr/>
          <p:nvPr/>
        </p:nvGrpSpPr>
        <p:grpSpPr>
          <a:xfrm>
            <a:off x="2071363" y="1001540"/>
            <a:ext cx="2951212" cy="846829"/>
            <a:chOff x="3523360" y="2193062"/>
            <a:chExt cx="3135654" cy="846829"/>
          </a:xfrm>
        </p:grpSpPr>
        <p:sp>
          <p:nvSpPr>
            <p:cNvPr id="74" name="Rounded Rectangular Callout 73"/>
            <p:cNvSpPr/>
            <p:nvPr/>
          </p:nvSpPr>
          <p:spPr>
            <a:xfrm>
              <a:off x="3523360" y="2193062"/>
              <a:ext cx="3135654" cy="846829"/>
            </a:xfrm>
            <a:prstGeom prst="wedgeRoundRectCallout">
              <a:avLst>
                <a:gd name="adj1" fmla="val -59244"/>
                <a:gd name="adj2" fmla="val 28419"/>
                <a:gd name="adj3" fmla="val 16667"/>
              </a:avLst>
            </a:prstGeom>
            <a:noFill/>
            <a:ln w="38100">
              <a:solidFill>
                <a:srgbClr val="F6933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solidFill>
                  <a:schemeClr val="tx1"/>
                </a:solidFill>
              </a:endParaRPr>
            </a:p>
          </p:txBody>
        </p:sp>
        <p:sp>
          <p:nvSpPr>
            <p:cNvPr id="75" name="TextBox 74"/>
            <p:cNvSpPr txBox="1"/>
            <p:nvPr/>
          </p:nvSpPr>
          <p:spPr>
            <a:xfrm>
              <a:off x="3631474" y="2200977"/>
              <a:ext cx="2994751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400" dirty="0" smtClean="0"/>
                <a:t>I will draw lines to make 3 equal parts.</a:t>
              </a:r>
              <a:endParaRPr lang="en-GB" sz="2400" dirty="0"/>
            </a:p>
          </p:txBody>
        </p:sp>
      </p:grpSp>
    </p:spTree>
    <p:custDataLst>
      <p:tags r:id="rId1"/>
    </p:custDataLst>
    <p:extLst>
      <p:ext uri="{BB962C8B-B14F-4D97-AF65-F5344CB8AC3E}">
        <p14:creationId xmlns:p14="http://schemas.microsoft.com/office/powerpoint/2010/main" val="30380833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6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2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2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29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5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6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8" name="TextBox 37"/>
              <p:cNvSpPr txBox="1"/>
              <p:nvPr/>
            </p:nvSpPr>
            <p:spPr>
              <a:xfrm>
                <a:off x="676231" y="334776"/>
                <a:ext cx="7625490" cy="5693866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GB" sz="2800" dirty="0" smtClean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Ron and Amir use an array to find one third of 18</a:t>
                </a: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lang="en-GB" sz="2800" baseline="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noProof="0" dirty="0" smtClean="0">
                  <a:ln>
                    <a:noFill/>
                  </a:ln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lang="en-GB" sz="2800" baseline="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noProof="0" dirty="0" smtClean="0">
                  <a:ln>
                    <a:noFill/>
                  </a:ln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lang="en-GB" sz="2800" baseline="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noProof="0" dirty="0" smtClean="0">
                  <a:ln>
                    <a:noFill/>
                  </a:ln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noProof="0" dirty="0" smtClean="0">
                  <a:ln>
                    <a:noFill/>
                  </a:ln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lang="en-GB" sz="2800" dirty="0" smtClean="0">
                  <a:solidFill>
                    <a:srgbClr val="5B9BD5">
                      <a:lumMod val="50000"/>
                    </a:srgbClr>
                  </a:solidFill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GB" sz="2800" dirty="0" smtClean="0">
                    <a:solidFill>
                      <a:srgbClr val="5B9BD5">
                        <a:lumMod val="50000"/>
                      </a:srgbClr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18</a:t>
                </a:r>
                <a:r>
                  <a:rPr kumimoji="0" lang="en-GB" sz="28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srgbClr val="5B9BD5">
                        <a:lumMod val="50000"/>
                      </a:srgbClr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srgbClr val="5B9BD5">
                            <a:lumMod val="50000"/>
                          </a:srgbClr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Calibri" panose="020F0502020204030204" pitchFamily="34" charset="0"/>
                      </a:rPr>
                      <m:t>÷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5B9BD5">
                        <a:lumMod val="50000"/>
                      </a:srgbClr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3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srgbClr val="5B9BD5">
                            <a:lumMod val="50000"/>
                          </a:srgbClr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5B9BD5">
                        <a:lumMod val="50000"/>
                      </a:srgbClr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</a:t>
                </a:r>
                <a:r>
                  <a:rPr lang="en-GB" sz="2800" noProof="0" dirty="0">
                    <a:solidFill>
                      <a:srgbClr val="5B9BD5">
                        <a:lumMod val="50000"/>
                      </a:srgbClr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6</a:t>
                </a:r>
                <a:r>
                  <a:rPr lang="en-GB" sz="2800" dirty="0" smtClean="0">
                    <a:solidFill>
                      <a:srgbClr val="5B9BD5">
                        <a:lumMod val="50000"/>
                      </a:srgbClr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 </a:t>
                </a: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srgbClr val="5B9BD5">
                        <a:lumMod val="50000"/>
                      </a:srgbClr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One</a:t>
                </a:r>
                <a:r>
                  <a:rPr kumimoji="0" lang="en-GB" sz="2800" b="0" i="0" u="none" strike="noStrike" kern="1200" cap="none" spc="0" normalizeH="0" noProof="0" dirty="0" smtClean="0">
                    <a:ln>
                      <a:noFill/>
                    </a:ln>
                    <a:solidFill>
                      <a:srgbClr val="5B9BD5">
                        <a:lumMod val="50000"/>
                      </a:srgbClr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third of 18 is 6</a:t>
                </a: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srgbClr val="5B9BD5">
                      <a:lumMod val="50000"/>
                    </a:srgbClr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38" name="TextBox 3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76231" y="334776"/>
                <a:ext cx="7625490" cy="5693866"/>
              </a:xfrm>
              <a:prstGeom prst="rect">
                <a:avLst/>
              </a:prstGeom>
              <a:blipFill>
                <a:blip r:embed="rId5"/>
                <a:stretch>
                  <a:fillRect l="-1679" t="-1071" b="-2141"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14" name="Straight Connector 13"/>
          <p:cNvCxnSpPr/>
          <p:nvPr/>
        </p:nvCxnSpPr>
        <p:spPr>
          <a:xfrm>
            <a:off x="3686050" y="2353558"/>
            <a:ext cx="12678" cy="2470385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56" name="Straight Connector 55"/>
          <p:cNvCxnSpPr/>
          <p:nvPr/>
        </p:nvCxnSpPr>
        <p:spPr>
          <a:xfrm>
            <a:off x="5356795" y="2391571"/>
            <a:ext cx="34705" cy="2432205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7" name="Rounded Rectangle 16"/>
          <p:cNvSpPr/>
          <p:nvPr/>
        </p:nvSpPr>
        <p:spPr>
          <a:xfrm>
            <a:off x="1922898" y="2289131"/>
            <a:ext cx="1737404" cy="2534645"/>
          </a:xfrm>
          <a:prstGeom prst="round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9" name="Picture 38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69055" y="4439531"/>
            <a:ext cx="1459906" cy="1008186"/>
          </a:xfrm>
          <a:prstGeom prst="rect">
            <a:avLst/>
          </a:prstGeom>
        </p:spPr>
      </p:pic>
      <p:grpSp>
        <p:nvGrpSpPr>
          <p:cNvPr id="43" name="Group 42"/>
          <p:cNvGrpSpPr/>
          <p:nvPr/>
        </p:nvGrpSpPr>
        <p:grpSpPr>
          <a:xfrm>
            <a:off x="3887214" y="5024303"/>
            <a:ext cx="3260965" cy="846829"/>
            <a:chOff x="3523360" y="2193062"/>
            <a:chExt cx="3135654" cy="846829"/>
          </a:xfrm>
        </p:grpSpPr>
        <p:sp>
          <p:nvSpPr>
            <p:cNvPr id="44" name="Rounded Rectangular Callout 43"/>
            <p:cNvSpPr/>
            <p:nvPr/>
          </p:nvSpPr>
          <p:spPr>
            <a:xfrm>
              <a:off x="3523360" y="2193062"/>
              <a:ext cx="3135654" cy="846829"/>
            </a:xfrm>
            <a:prstGeom prst="wedgeRoundRectCallout">
              <a:avLst>
                <a:gd name="adj1" fmla="val 64238"/>
                <a:gd name="adj2" fmla="val 1816"/>
                <a:gd name="adj3" fmla="val 16667"/>
              </a:avLst>
            </a:prstGeom>
            <a:noFill/>
            <a:ln w="38100">
              <a:solidFill>
                <a:srgbClr val="00206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solidFill>
                  <a:schemeClr val="tx1"/>
                </a:solidFill>
              </a:endParaRPr>
            </a:p>
          </p:txBody>
        </p:sp>
        <p:sp>
          <p:nvSpPr>
            <p:cNvPr id="45" name="TextBox 44"/>
            <p:cNvSpPr txBox="1"/>
            <p:nvPr/>
          </p:nvSpPr>
          <p:spPr>
            <a:xfrm>
              <a:off x="3631474" y="2200977"/>
              <a:ext cx="2994751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400" dirty="0" smtClean="0"/>
                <a:t>I can see a different way to make 3 parts.</a:t>
              </a:r>
              <a:endParaRPr lang="en-GB" sz="2400" dirty="0"/>
            </a:p>
          </p:txBody>
        </p:sp>
      </p:grpSp>
      <p:sp>
        <p:nvSpPr>
          <p:cNvPr id="46" name="5-Point Star 45"/>
          <p:cNvSpPr/>
          <p:nvPr/>
        </p:nvSpPr>
        <p:spPr>
          <a:xfrm>
            <a:off x="1961323" y="2372124"/>
            <a:ext cx="795130" cy="715617"/>
          </a:xfrm>
          <a:prstGeom prst="star5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7" name="5-Point Star 46"/>
          <p:cNvSpPr/>
          <p:nvPr/>
        </p:nvSpPr>
        <p:spPr>
          <a:xfrm>
            <a:off x="2823686" y="2372123"/>
            <a:ext cx="795130" cy="715617"/>
          </a:xfrm>
          <a:prstGeom prst="star5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3" name="5-Point Star 62"/>
          <p:cNvSpPr/>
          <p:nvPr/>
        </p:nvSpPr>
        <p:spPr>
          <a:xfrm>
            <a:off x="3686049" y="2372122"/>
            <a:ext cx="795130" cy="715617"/>
          </a:xfrm>
          <a:prstGeom prst="star5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4" name="5-Point Star 63"/>
          <p:cNvSpPr/>
          <p:nvPr/>
        </p:nvSpPr>
        <p:spPr>
          <a:xfrm>
            <a:off x="4548412" y="2372121"/>
            <a:ext cx="795130" cy="715617"/>
          </a:xfrm>
          <a:prstGeom prst="star5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5" name="5-Point Star 64"/>
          <p:cNvSpPr/>
          <p:nvPr/>
        </p:nvSpPr>
        <p:spPr>
          <a:xfrm>
            <a:off x="1961323" y="3177026"/>
            <a:ext cx="795130" cy="715617"/>
          </a:xfrm>
          <a:prstGeom prst="star5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6" name="5-Point Star 65"/>
          <p:cNvSpPr/>
          <p:nvPr/>
        </p:nvSpPr>
        <p:spPr>
          <a:xfrm>
            <a:off x="2823686" y="3177025"/>
            <a:ext cx="795130" cy="715617"/>
          </a:xfrm>
          <a:prstGeom prst="star5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7" name="5-Point Star 66"/>
          <p:cNvSpPr/>
          <p:nvPr/>
        </p:nvSpPr>
        <p:spPr>
          <a:xfrm>
            <a:off x="3686049" y="3177024"/>
            <a:ext cx="795130" cy="715617"/>
          </a:xfrm>
          <a:prstGeom prst="star5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8" name="5-Point Star 67"/>
          <p:cNvSpPr/>
          <p:nvPr/>
        </p:nvSpPr>
        <p:spPr>
          <a:xfrm>
            <a:off x="4548412" y="3177023"/>
            <a:ext cx="795130" cy="715617"/>
          </a:xfrm>
          <a:prstGeom prst="star5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9" name="5-Point Star 68"/>
          <p:cNvSpPr/>
          <p:nvPr/>
        </p:nvSpPr>
        <p:spPr>
          <a:xfrm>
            <a:off x="1961323" y="3981928"/>
            <a:ext cx="795130" cy="715617"/>
          </a:xfrm>
          <a:prstGeom prst="star5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0" name="5-Point Star 69"/>
          <p:cNvSpPr/>
          <p:nvPr/>
        </p:nvSpPr>
        <p:spPr>
          <a:xfrm>
            <a:off x="2823686" y="3981927"/>
            <a:ext cx="795130" cy="715617"/>
          </a:xfrm>
          <a:prstGeom prst="star5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1" name="5-Point Star 70"/>
          <p:cNvSpPr/>
          <p:nvPr/>
        </p:nvSpPr>
        <p:spPr>
          <a:xfrm>
            <a:off x="3686049" y="3981926"/>
            <a:ext cx="795130" cy="715617"/>
          </a:xfrm>
          <a:prstGeom prst="star5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2" name="5-Point Star 71"/>
          <p:cNvSpPr/>
          <p:nvPr/>
        </p:nvSpPr>
        <p:spPr>
          <a:xfrm>
            <a:off x="4548412" y="3981925"/>
            <a:ext cx="795130" cy="715617"/>
          </a:xfrm>
          <a:prstGeom prst="star5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3" name="5-Point Star 72"/>
          <p:cNvSpPr/>
          <p:nvPr/>
        </p:nvSpPr>
        <p:spPr>
          <a:xfrm>
            <a:off x="5378247" y="2378749"/>
            <a:ext cx="795130" cy="715617"/>
          </a:xfrm>
          <a:prstGeom prst="star5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4" name="5-Point Star 73"/>
          <p:cNvSpPr/>
          <p:nvPr/>
        </p:nvSpPr>
        <p:spPr>
          <a:xfrm>
            <a:off x="6240610" y="2378748"/>
            <a:ext cx="795130" cy="715617"/>
          </a:xfrm>
          <a:prstGeom prst="star5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5" name="5-Point Star 74"/>
          <p:cNvSpPr/>
          <p:nvPr/>
        </p:nvSpPr>
        <p:spPr>
          <a:xfrm>
            <a:off x="5378247" y="3200221"/>
            <a:ext cx="795130" cy="715617"/>
          </a:xfrm>
          <a:prstGeom prst="star5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6" name="5-Point Star 75"/>
          <p:cNvSpPr/>
          <p:nvPr/>
        </p:nvSpPr>
        <p:spPr>
          <a:xfrm>
            <a:off x="6240610" y="3200220"/>
            <a:ext cx="795130" cy="715617"/>
          </a:xfrm>
          <a:prstGeom prst="star5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7" name="5-Point Star 76"/>
          <p:cNvSpPr/>
          <p:nvPr/>
        </p:nvSpPr>
        <p:spPr>
          <a:xfrm>
            <a:off x="5408462" y="3968850"/>
            <a:ext cx="795130" cy="715617"/>
          </a:xfrm>
          <a:prstGeom prst="star5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8" name="5-Point Star 77"/>
          <p:cNvSpPr/>
          <p:nvPr/>
        </p:nvSpPr>
        <p:spPr>
          <a:xfrm>
            <a:off x="6270825" y="3968849"/>
            <a:ext cx="795130" cy="715617"/>
          </a:xfrm>
          <a:prstGeom prst="star5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79" name="Picture 78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37018" y="967518"/>
            <a:ext cx="1403850" cy="969475"/>
          </a:xfrm>
          <a:prstGeom prst="rect">
            <a:avLst/>
          </a:prstGeom>
        </p:spPr>
      </p:pic>
      <p:grpSp>
        <p:nvGrpSpPr>
          <p:cNvPr id="80" name="Group 79"/>
          <p:cNvGrpSpPr/>
          <p:nvPr/>
        </p:nvGrpSpPr>
        <p:grpSpPr>
          <a:xfrm>
            <a:off x="2071363" y="1001540"/>
            <a:ext cx="3005562" cy="846829"/>
            <a:chOff x="3523360" y="2193062"/>
            <a:chExt cx="3193400" cy="846829"/>
          </a:xfrm>
        </p:grpSpPr>
        <p:sp>
          <p:nvSpPr>
            <p:cNvPr id="81" name="Rounded Rectangular Callout 80"/>
            <p:cNvSpPr/>
            <p:nvPr/>
          </p:nvSpPr>
          <p:spPr>
            <a:xfrm>
              <a:off x="3523360" y="2193062"/>
              <a:ext cx="3135654" cy="846829"/>
            </a:xfrm>
            <a:prstGeom prst="wedgeRoundRectCallout">
              <a:avLst>
                <a:gd name="adj1" fmla="val -59244"/>
                <a:gd name="adj2" fmla="val 28419"/>
                <a:gd name="adj3" fmla="val 16667"/>
              </a:avLst>
            </a:prstGeom>
            <a:noFill/>
            <a:ln w="38100">
              <a:solidFill>
                <a:srgbClr val="EB8C3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solidFill>
                  <a:schemeClr val="tx1"/>
                </a:solidFill>
              </a:endParaRPr>
            </a:p>
          </p:txBody>
        </p:sp>
        <p:sp>
          <p:nvSpPr>
            <p:cNvPr id="82" name="TextBox 81"/>
            <p:cNvSpPr txBox="1"/>
            <p:nvPr/>
          </p:nvSpPr>
          <p:spPr>
            <a:xfrm>
              <a:off x="3560738" y="2200977"/>
              <a:ext cx="3156022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400" dirty="0" smtClean="0"/>
                <a:t>I will draw lines to make 3 equal parts.</a:t>
              </a:r>
              <a:endParaRPr lang="en-GB" sz="2400" dirty="0"/>
            </a:p>
          </p:txBody>
        </p:sp>
      </p:grpSp>
    </p:spTree>
    <p:custDataLst>
      <p:tags r:id="rId1"/>
    </p:custDataLst>
    <p:extLst>
      <p:ext uri="{BB962C8B-B14F-4D97-AF65-F5344CB8AC3E}">
        <p14:creationId xmlns:p14="http://schemas.microsoft.com/office/powerpoint/2010/main" val="703233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38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22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8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38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Box 5"/>
              <p:cNvSpPr txBox="1"/>
              <p:nvPr/>
            </p:nvSpPr>
            <p:spPr>
              <a:xfrm>
                <a:off x="667512" y="382047"/>
                <a:ext cx="7625490" cy="5751831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GB" sz="2800" dirty="0" smtClean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Annie uses a bar model to find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800" i="1" dirty="0" smtClean="0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cs typeface="Calibri" panose="020F0502020204030204" pitchFamily="34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dirty="0" smtClean="0">
                            <a:solidFill>
                              <a:prstClr val="black"/>
                            </a:solidFill>
                            <a:cs typeface="Calibri" panose="020F0502020204030204" pitchFamily="34" charset="0"/>
                          </a:rPr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dirty="0" smtClean="0">
                            <a:solidFill>
                              <a:prstClr val="black"/>
                            </a:solidFill>
                            <a:cs typeface="Calibri" panose="020F0502020204030204" pitchFamily="34" charset="0"/>
                          </a:rPr>
                          <m:t>3</m:t>
                        </m:r>
                      </m:den>
                    </m:f>
                  </m:oMath>
                </a14:m>
                <a:r>
                  <a:rPr lang="en-GB" sz="2800" dirty="0" smtClean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of 21</a:t>
                </a: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5B9BD5">
                        <a:lumMod val="50000"/>
                      </a:srgbClr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There </a:t>
                </a:r>
                <a:r>
                  <a:rPr lang="en-GB" sz="2800" dirty="0" smtClean="0">
                    <a:solidFill>
                      <a:srgbClr val="5B9BD5">
                        <a:lumMod val="50000"/>
                      </a:srgbClr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are 7 counters in each part</a:t>
                </a:r>
                <a:r>
                  <a:rPr kumimoji="0" lang="en-GB" sz="28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srgbClr val="5B9BD5">
                        <a:lumMod val="50000"/>
                      </a:srgbClr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.</a:t>
                </a: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srgbClr val="5B9BD5">
                      <a:lumMod val="50000"/>
                    </a:srgbClr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GB" sz="2800" noProof="0" dirty="0" smtClean="0">
                    <a:solidFill>
                      <a:srgbClr val="5B9BD5">
                        <a:lumMod val="50000"/>
                      </a:srgbClr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21</a:t>
                </a:r>
                <a:r>
                  <a:rPr kumimoji="0" lang="en-GB" sz="28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srgbClr val="5B9BD5">
                        <a:lumMod val="50000"/>
                      </a:srgbClr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srgbClr val="5B9BD5">
                            <a:lumMod val="50000"/>
                          </a:srgbClr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Calibri" panose="020F0502020204030204" pitchFamily="34" charset="0"/>
                      </a:rPr>
                      <m:t>÷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5B9BD5">
                        <a:lumMod val="50000"/>
                      </a:srgbClr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3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srgbClr val="5B9BD5">
                            <a:lumMod val="50000"/>
                          </a:srgbClr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5B9BD5">
                        <a:lumMod val="50000"/>
                      </a:srgbClr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</a:t>
                </a:r>
                <a:r>
                  <a:rPr lang="en-GB" sz="2800" noProof="0" dirty="0" smtClean="0">
                    <a:solidFill>
                      <a:srgbClr val="5B9BD5">
                        <a:lumMod val="50000"/>
                      </a:srgbClr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7</a:t>
                </a:r>
              </a:p>
              <a:p>
                <a:pPr>
                  <a:defRPr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GB" sz="2800" i="1" dirty="0" smtClean="0">
                            <a:solidFill>
                              <a:schemeClr val="accent1">
                                <a:lumMod val="75000"/>
                              </a:schemeClr>
                            </a:solidFill>
                            <a:latin typeface="Cambria Math" panose="02040503050406030204" pitchFamily="18" charset="0"/>
                            <a:cs typeface="Calibri" panose="020F0502020204030204" pitchFamily="34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dirty="0">
                            <a:solidFill>
                              <a:schemeClr val="accent1">
                                <a:lumMod val="75000"/>
                              </a:schemeClr>
                            </a:solidFill>
                            <a:cs typeface="Calibri" panose="020F0502020204030204" pitchFamily="34" charset="0"/>
                          </a:rPr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dirty="0">
                            <a:solidFill>
                              <a:schemeClr val="accent1">
                                <a:lumMod val="75000"/>
                              </a:schemeClr>
                            </a:solidFill>
                            <a:cs typeface="Calibri" panose="020F0502020204030204" pitchFamily="34" charset="0"/>
                          </a:rPr>
                          <m:t>3</m:t>
                        </m:r>
                      </m:den>
                    </m:f>
                  </m:oMath>
                </a14:m>
                <a:r>
                  <a:rPr lang="en-GB" sz="2800" dirty="0">
                    <a:solidFill>
                      <a:schemeClr val="accent1">
                        <a:lumMod val="75000"/>
                      </a:schemeClr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of </a:t>
                </a:r>
                <a:r>
                  <a:rPr lang="en-GB" sz="2800" dirty="0" smtClean="0">
                    <a:solidFill>
                      <a:schemeClr val="accent1">
                        <a:lumMod val="75000"/>
                      </a:schemeClr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21 is </a:t>
                </a:r>
                <a:r>
                  <a:rPr lang="en-GB" sz="2800" dirty="0" smtClean="0">
                    <a:solidFill>
                      <a:srgbClr val="5B9BD5">
                        <a:lumMod val="50000"/>
                      </a:srgbClr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7</a:t>
                </a: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6" name="TextBox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67512" y="382047"/>
                <a:ext cx="7625490" cy="5751831"/>
              </a:xfrm>
              <a:prstGeom prst="rect">
                <a:avLst/>
              </a:prstGeom>
              <a:blipFill>
                <a:blip r:embed="rId5"/>
                <a:stretch>
                  <a:fillRect l="-1680" b="-636"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4" name="Picture 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42610" y="4026937"/>
            <a:ext cx="1750392" cy="1225274"/>
          </a:xfrm>
          <a:prstGeom prst="rect">
            <a:avLst/>
          </a:prstGeom>
        </p:spPr>
      </p:pic>
      <p:grpSp>
        <p:nvGrpSpPr>
          <p:cNvPr id="5" name="Group 4"/>
          <p:cNvGrpSpPr/>
          <p:nvPr/>
        </p:nvGrpSpPr>
        <p:grpSpPr>
          <a:xfrm>
            <a:off x="3743915" y="3458204"/>
            <a:ext cx="3143398" cy="846829"/>
            <a:chOff x="3751768" y="535036"/>
            <a:chExt cx="3143398" cy="846829"/>
          </a:xfrm>
        </p:grpSpPr>
        <p:sp>
          <p:nvSpPr>
            <p:cNvPr id="7" name="Rounded Rectangular Callout 6"/>
            <p:cNvSpPr/>
            <p:nvPr/>
          </p:nvSpPr>
          <p:spPr>
            <a:xfrm>
              <a:off x="3751768" y="535036"/>
              <a:ext cx="2901350" cy="846829"/>
            </a:xfrm>
            <a:prstGeom prst="wedgeRoundRectCallout">
              <a:avLst>
                <a:gd name="adj1" fmla="val 34930"/>
                <a:gd name="adj2" fmla="val 79800"/>
                <a:gd name="adj3" fmla="val 16667"/>
              </a:avLst>
            </a:prstGeom>
            <a:noFill/>
            <a:ln w="38100">
              <a:solidFill>
                <a:srgbClr val="92D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" name="TextBox 7"/>
            <p:cNvSpPr txBox="1"/>
            <p:nvPr/>
          </p:nvSpPr>
          <p:spPr>
            <a:xfrm>
              <a:off x="3751768" y="727617"/>
              <a:ext cx="3143398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2400" dirty="0" smtClean="0"/>
                <a:t>I’ve noticed a pattern.</a:t>
              </a:r>
              <a:endParaRPr lang="en-GB" sz="2400" dirty="0"/>
            </a:p>
          </p:txBody>
        </p:sp>
      </p:grpSp>
      <p:graphicFrame>
        <p:nvGraphicFramePr>
          <p:cNvPr id="9" name="Table 8"/>
          <p:cNvGraphicFramePr>
            <a:graphicFrameLocks noGrp="1"/>
          </p:cNvGraphicFramePr>
          <p:nvPr>
            <p:extLst/>
          </p:nvPr>
        </p:nvGraphicFramePr>
        <p:xfrm>
          <a:off x="898111" y="2087064"/>
          <a:ext cx="6668880" cy="113321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222960">
                  <a:extLst>
                    <a:ext uri="{9D8B030D-6E8A-4147-A177-3AD203B41FA5}">
                      <a16:colId xmlns:a16="http://schemas.microsoft.com/office/drawing/2014/main" val="2933664909"/>
                    </a:ext>
                  </a:extLst>
                </a:gridCol>
                <a:gridCol w="2222960">
                  <a:extLst>
                    <a:ext uri="{9D8B030D-6E8A-4147-A177-3AD203B41FA5}">
                      <a16:colId xmlns:a16="http://schemas.microsoft.com/office/drawing/2014/main" val="4120014339"/>
                    </a:ext>
                  </a:extLst>
                </a:gridCol>
                <a:gridCol w="2222960">
                  <a:extLst>
                    <a:ext uri="{9D8B030D-6E8A-4147-A177-3AD203B41FA5}">
                      <a16:colId xmlns:a16="http://schemas.microsoft.com/office/drawing/2014/main" val="2469517893"/>
                    </a:ext>
                  </a:extLst>
                </a:gridCol>
              </a:tblGrid>
              <a:tr h="1133211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55724355"/>
                  </a:ext>
                </a:extLst>
              </a:tr>
            </a:tbl>
          </a:graphicData>
        </a:graphic>
      </p:graphicFrame>
      <p:sp>
        <p:nvSpPr>
          <p:cNvPr id="22" name="Rectangle 21"/>
          <p:cNvSpPr/>
          <p:nvPr/>
        </p:nvSpPr>
        <p:spPr>
          <a:xfrm>
            <a:off x="3999702" y="1047798"/>
            <a:ext cx="60144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dirty="0" smtClean="0"/>
              <a:t>21</a:t>
            </a:r>
            <a:endParaRPr lang="en-GB" sz="3200" dirty="0"/>
          </a:p>
        </p:txBody>
      </p:sp>
      <p:sp>
        <p:nvSpPr>
          <p:cNvPr id="27" name="Left Brace 26"/>
          <p:cNvSpPr/>
          <p:nvPr/>
        </p:nvSpPr>
        <p:spPr>
          <a:xfrm rot="5400000">
            <a:off x="4100024" y="-1572485"/>
            <a:ext cx="292449" cy="6641486"/>
          </a:xfrm>
          <a:prstGeom prst="leftBrac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Oval 1"/>
          <p:cNvSpPr/>
          <p:nvPr/>
        </p:nvSpPr>
        <p:spPr>
          <a:xfrm>
            <a:off x="1052451" y="2263187"/>
            <a:ext cx="360000" cy="36104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Oval 31"/>
          <p:cNvSpPr/>
          <p:nvPr/>
        </p:nvSpPr>
        <p:spPr>
          <a:xfrm>
            <a:off x="3340685" y="2235065"/>
            <a:ext cx="360000" cy="36104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3" name="Oval 32"/>
          <p:cNvSpPr/>
          <p:nvPr/>
        </p:nvSpPr>
        <p:spPr>
          <a:xfrm>
            <a:off x="5461559" y="2204850"/>
            <a:ext cx="360000" cy="36104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Oval 33"/>
          <p:cNvSpPr/>
          <p:nvPr/>
        </p:nvSpPr>
        <p:spPr>
          <a:xfrm>
            <a:off x="1513086" y="2283470"/>
            <a:ext cx="360000" cy="36104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Oval 34"/>
          <p:cNvSpPr/>
          <p:nvPr/>
        </p:nvSpPr>
        <p:spPr>
          <a:xfrm>
            <a:off x="3801320" y="2255348"/>
            <a:ext cx="360000" cy="36104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6" name="Oval 35"/>
          <p:cNvSpPr/>
          <p:nvPr/>
        </p:nvSpPr>
        <p:spPr>
          <a:xfrm>
            <a:off x="5922194" y="2225133"/>
            <a:ext cx="360000" cy="36104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7" name="Oval 36"/>
          <p:cNvSpPr/>
          <p:nvPr/>
        </p:nvSpPr>
        <p:spPr>
          <a:xfrm>
            <a:off x="1973721" y="2303753"/>
            <a:ext cx="360000" cy="36104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8" name="Oval 37"/>
          <p:cNvSpPr/>
          <p:nvPr/>
        </p:nvSpPr>
        <p:spPr>
          <a:xfrm>
            <a:off x="4261955" y="2275631"/>
            <a:ext cx="360000" cy="36104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9" name="Oval 38"/>
          <p:cNvSpPr/>
          <p:nvPr/>
        </p:nvSpPr>
        <p:spPr>
          <a:xfrm>
            <a:off x="6382829" y="2245416"/>
            <a:ext cx="360000" cy="36104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0" name="Oval 39"/>
          <p:cNvSpPr/>
          <p:nvPr/>
        </p:nvSpPr>
        <p:spPr>
          <a:xfrm>
            <a:off x="2478205" y="2230866"/>
            <a:ext cx="360000" cy="36104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1" name="Oval 40"/>
          <p:cNvSpPr/>
          <p:nvPr/>
        </p:nvSpPr>
        <p:spPr>
          <a:xfrm>
            <a:off x="4766439" y="2202744"/>
            <a:ext cx="360000" cy="36104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2" name="Oval 41"/>
          <p:cNvSpPr/>
          <p:nvPr/>
        </p:nvSpPr>
        <p:spPr>
          <a:xfrm>
            <a:off x="6887313" y="2172529"/>
            <a:ext cx="360000" cy="36104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3" name="Oval 42"/>
          <p:cNvSpPr/>
          <p:nvPr/>
        </p:nvSpPr>
        <p:spPr>
          <a:xfrm>
            <a:off x="1232451" y="2742036"/>
            <a:ext cx="360000" cy="36104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4" name="Oval 43"/>
          <p:cNvSpPr/>
          <p:nvPr/>
        </p:nvSpPr>
        <p:spPr>
          <a:xfrm>
            <a:off x="3520685" y="2713914"/>
            <a:ext cx="360000" cy="36104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5" name="Oval 44"/>
          <p:cNvSpPr/>
          <p:nvPr/>
        </p:nvSpPr>
        <p:spPr>
          <a:xfrm>
            <a:off x="5641559" y="2683699"/>
            <a:ext cx="360000" cy="36104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6" name="Oval 45"/>
          <p:cNvSpPr/>
          <p:nvPr/>
        </p:nvSpPr>
        <p:spPr>
          <a:xfrm>
            <a:off x="1693086" y="2690679"/>
            <a:ext cx="360000" cy="36104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7" name="Oval 46"/>
          <p:cNvSpPr/>
          <p:nvPr/>
        </p:nvSpPr>
        <p:spPr>
          <a:xfrm>
            <a:off x="3981320" y="2662557"/>
            <a:ext cx="360000" cy="36104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8" name="Oval 47"/>
          <p:cNvSpPr/>
          <p:nvPr/>
        </p:nvSpPr>
        <p:spPr>
          <a:xfrm>
            <a:off x="6102194" y="2632342"/>
            <a:ext cx="360000" cy="36104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9" name="Oval 48"/>
          <p:cNvSpPr/>
          <p:nvPr/>
        </p:nvSpPr>
        <p:spPr>
          <a:xfrm>
            <a:off x="2170001" y="2731726"/>
            <a:ext cx="360000" cy="36104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0" name="Oval 49"/>
          <p:cNvSpPr/>
          <p:nvPr/>
        </p:nvSpPr>
        <p:spPr>
          <a:xfrm>
            <a:off x="4458235" y="2703604"/>
            <a:ext cx="360000" cy="36104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1" name="Oval 50"/>
          <p:cNvSpPr/>
          <p:nvPr/>
        </p:nvSpPr>
        <p:spPr>
          <a:xfrm>
            <a:off x="6579109" y="2673389"/>
            <a:ext cx="360000" cy="36104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52" name="Picture 5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1826" y="436071"/>
            <a:ext cx="1353520" cy="934717"/>
          </a:xfrm>
          <a:prstGeom prst="rect">
            <a:avLst/>
          </a:prstGeom>
        </p:spPr>
      </p:pic>
      <p:sp>
        <p:nvSpPr>
          <p:cNvPr id="53" name="Rectangle 52"/>
          <p:cNvSpPr/>
          <p:nvPr/>
        </p:nvSpPr>
        <p:spPr>
          <a:xfrm>
            <a:off x="1798435" y="3631284"/>
            <a:ext cx="898304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200" dirty="0"/>
              <a:t>?</a:t>
            </a:r>
          </a:p>
        </p:txBody>
      </p:sp>
      <p:sp>
        <p:nvSpPr>
          <p:cNvPr id="54" name="Left Brace 53"/>
          <p:cNvSpPr/>
          <p:nvPr/>
        </p:nvSpPr>
        <p:spPr>
          <a:xfrm rot="16200000">
            <a:off x="1827602" y="2378310"/>
            <a:ext cx="338812" cy="2197787"/>
          </a:xfrm>
          <a:prstGeom prst="leftBrac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5" name="Rectangle 54"/>
          <p:cNvSpPr/>
          <p:nvPr/>
        </p:nvSpPr>
        <p:spPr>
          <a:xfrm>
            <a:off x="1800480" y="3627150"/>
            <a:ext cx="39305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dirty="0"/>
              <a:t>7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5626722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3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0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9" fill="hold">
                      <p:stCondLst>
                        <p:cond delay="indefinite"/>
                      </p:stCondLst>
                      <p:childTnLst>
                        <p:par>
                          <p:cTn id="110" fill="hold">
                            <p:stCondLst>
                              <p:cond delay="0"/>
                            </p:stCondLst>
                            <p:childTnLst>
                              <p:par>
                                <p:cTn id="1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>
                      <p:stCondLst>
                        <p:cond delay="indefinite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7" dur="500"/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8" fill="hold">
                      <p:stCondLst>
                        <p:cond delay="indefinite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2" dur="500"/>
                                        <p:tgtEl>
                                          <p:spTgt spid="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>
                      <p:stCondLst>
                        <p:cond delay="indefinite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7" dur="500"/>
                                        <p:tgtEl>
                                          <p:spTgt spid="6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8" fill="hold">
                      <p:stCondLst>
                        <p:cond delay="indefinite"/>
                      </p:stCondLst>
                      <p:childTnLst>
                        <p:par>
                          <p:cTn id="129" fill="hold">
                            <p:stCondLst>
                              <p:cond delay="0"/>
                            </p:stCondLst>
                            <p:childTnLst>
                              <p:par>
                                <p:cTn id="13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2" fill="hold">
                      <p:stCondLst>
                        <p:cond delay="indefinite"/>
                      </p:stCondLst>
                      <p:childTnLst>
                        <p:par>
                          <p:cTn id="133" fill="hold">
                            <p:stCondLst>
                              <p:cond delay="0"/>
                            </p:stCondLst>
                            <p:childTnLst>
                              <p:par>
                                <p:cTn id="134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3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/>
      <p:bldP spid="27" grpId="0" animBg="1"/>
      <p:bldP spid="2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  <p:bldP spid="38" grpId="0" animBg="1"/>
      <p:bldP spid="39" grpId="0" animBg="1"/>
      <p:bldP spid="40" grpId="0" animBg="1"/>
      <p:bldP spid="41" grpId="0" animBg="1"/>
      <p:bldP spid="42" grpId="0" animBg="1"/>
      <p:bldP spid="43" grpId="0" animBg="1"/>
      <p:bldP spid="44" grpId="0" animBg="1"/>
      <p:bldP spid="45" grpId="0" animBg="1"/>
      <p:bldP spid="46" grpId="0" animBg="1"/>
      <p:bldP spid="47" grpId="0" animBg="1"/>
      <p:bldP spid="48" grpId="0" animBg="1"/>
      <p:bldP spid="49" grpId="0" animBg="1"/>
      <p:bldP spid="50" grpId="0" animBg="1"/>
      <p:bldP spid="51" grpId="0" animBg="1"/>
      <p:bldP spid="53" grpId="0"/>
      <p:bldP spid="53" grpId="1"/>
      <p:bldP spid="54" grpId="0" animBg="1"/>
      <p:bldP spid="55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35153" y="980044"/>
            <a:ext cx="1750392" cy="1225274"/>
          </a:xfrm>
          <a:prstGeom prst="rect">
            <a:avLst/>
          </a:prstGeom>
        </p:spPr>
      </p:pic>
      <p:grpSp>
        <p:nvGrpSpPr>
          <p:cNvPr id="6" name="Group 5"/>
          <p:cNvGrpSpPr/>
          <p:nvPr/>
        </p:nvGrpSpPr>
        <p:grpSpPr>
          <a:xfrm>
            <a:off x="3751768" y="535036"/>
            <a:ext cx="3143398" cy="846829"/>
            <a:chOff x="3751768" y="535036"/>
            <a:chExt cx="3143398" cy="846829"/>
          </a:xfrm>
        </p:grpSpPr>
        <p:sp>
          <p:nvSpPr>
            <p:cNvPr id="5" name="Rounded Rectangular Callout 4"/>
            <p:cNvSpPr/>
            <p:nvPr/>
          </p:nvSpPr>
          <p:spPr>
            <a:xfrm>
              <a:off x="3751768" y="535036"/>
              <a:ext cx="2901350" cy="846829"/>
            </a:xfrm>
            <a:prstGeom prst="wedgeRoundRectCallout">
              <a:avLst>
                <a:gd name="adj1" fmla="val 34930"/>
                <a:gd name="adj2" fmla="val 79800"/>
                <a:gd name="adj3" fmla="val 16667"/>
              </a:avLst>
            </a:prstGeom>
            <a:noFill/>
            <a:ln w="38100">
              <a:solidFill>
                <a:srgbClr val="92D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" name="TextBox 1"/>
            <p:cNvSpPr txBox="1"/>
            <p:nvPr/>
          </p:nvSpPr>
          <p:spPr>
            <a:xfrm>
              <a:off x="3751768" y="727617"/>
              <a:ext cx="3143398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2400" dirty="0" smtClean="0"/>
                <a:t>I’ve noticed a pattern.</a:t>
              </a:r>
              <a:endParaRPr lang="en-GB" sz="2400" dirty="0"/>
            </a:p>
          </p:txBody>
        </p:sp>
      </p:grpSp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Box 6"/>
              <p:cNvSpPr txBox="1"/>
              <p:nvPr/>
            </p:nvSpPr>
            <p:spPr>
              <a:xfrm>
                <a:off x="914400" y="1774706"/>
                <a:ext cx="6696635" cy="482106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 smtClean="0"/>
                  <a:t>Finding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800" i="1" dirty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i="0" dirty="0"/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dirty="0" smtClean="0"/>
                          <m:t>2</m:t>
                        </m:r>
                      </m:den>
                    </m:f>
                  </m:oMath>
                </a14:m>
                <a:r>
                  <a:rPr lang="en-GB" sz="2800" dirty="0" smtClean="0"/>
                  <a:t> is the same as dividing by 2</a:t>
                </a:r>
              </a:p>
              <a:p>
                <a:endParaRPr lang="en-GB" sz="2800" dirty="0"/>
              </a:p>
              <a:p>
                <a:r>
                  <a:rPr lang="en-GB" sz="2800" dirty="0" smtClean="0"/>
                  <a:t>Finding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800" i="1" dirty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i="0" dirty="0"/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dirty="0" smtClean="0"/>
                          <m:t>4</m:t>
                        </m:r>
                      </m:den>
                    </m:f>
                  </m:oMath>
                </a14:m>
                <a:r>
                  <a:rPr lang="en-GB" sz="2800" dirty="0" smtClean="0"/>
                  <a:t> is the same as dividing by 4</a:t>
                </a:r>
              </a:p>
              <a:p>
                <a:endParaRPr lang="en-GB" sz="2800" dirty="0"/>
              </a:p>
              <a:p>
                <a:r>
                  <a:rPr lang="en-GB" sz="2800" dirty="0" smtClean="0"/>
                  <a:t>Finding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800" i="1" dirty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i="0" dirty="0"/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i="0" dirty="0"/>
                          <m:t>3</m:t>
                        </m:r>
                      </m:den>
                    </m:f>
                  </m:oMath>
                </a14:m>
                <a:r>
                  <a:rPr lang="en-GB" sz="2800" dirty="0" smtClean="0"/>
                  <a:t> is the same as dividing by 3</a:t>
                </a:r>
              </a:p>
              <a:p>
                <a:endParaRPr lang="en-GB" sz="2800" dirty="0">
                  <a:solidFill>
                    <a:schemeClr val="accent1">
                      <a:lumMod val="75000"/>
                    </a:schemeClr>
                  </a:solidFill>
                </a:endParaRPr>
              </a:p>
              <a:p>
                <a:r>
                  <a:rPr lang="en-GB" sz="2800" dirty="0" smtClean="0">
                    <a:solidFill>
                      <a:schemeClr val="accent1">
                        <a:lumMod val="75000"/>
                      </a:schemeClr>
                    </a:solidFill>
                  </a:rPr>
                  <a:t>The denominator tells you how many equal parts the whole is divided by.</a:t>
                </a:r>
              </a:p>
              <a:p>
                <a:endParaRPr lang="en-GB" dirty="0"/>
              </a:p>
              <a:p>
                <a:endParaRPr lang="en-GB" dirty="0"/>
              </a:p>
            </p:txBody>
          </p:sp>
        </mc:Choice>
        <mc:Fallback xmlns="">
          <p:sp>
            <p:nvSpPr>
              <p:cNvPr id="7" name="TextBox 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14400" y="1774706"/>
                <a:ext cx="6696635" cy="4821063"/>
              </a:xfrm>
              <a:prstGeom prst="rect">
                <a:avLst/>
              </a:prstGeom>
              <a:blipFill>
                <a:blip r:embed="rId6"/>
                <a:stretch>
                  <a:fillRect l="-1820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167155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70230" y="614330"/>
            <a:ext cx="747045" cy="74704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473074" y="757019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Have a think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B44E6B0A-5D66-794E-AC76-3F54A01194FD}"/>
              </a:ext>
            </a:extLst>
          </p:cNvPr>
          <p:cNvSpPr txBox="1"/>
          <p:nvPr/>
        </p:nvSpPr>
        <p:spPr>
          <a:xfrm>
            <a:off x="691229" y="356701"/>
            <a:ext cx="7274983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                                    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aphicFrame>
        <p:nvGraphicFramePr>
          <p:cNvPr id="22" name="Table 21"/>
          <p:cNvGraphicFramePr>
            <a:graphicFrameLocks noGrp="1"/>
          </p:cNvGraphicFramePr>
          <p:nvPr>
            <p:extLst/>
          </p:nvPr>
        </p:nvGraphicFramePr>
        <p:xfrm>
          <a:off x="1847475" y="2903433"/>
          <a:ext cx="1368000" cy="864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68000">
                  <a:extLst>
                    <a:ext uri="{9D8B030D-6E8A-4147-A177-3AD203B41FA5}">
                      <a16:colId xmlns:a16="http://schemas.microsoft.com/office/drawing/2014/main" val="2686110945"/>
                    </a:ext>
                  </a:extLst>
                </a:gridCol>
              </a:tblGrid>
              <a:tr h="86400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20908155"/>
                  </a:ext>
                </a:extLst>
              </a:tr>
            </a:tbl>
          </a:graphicData>
        </a:graphic>
      </p:graphicFrame>
      <p:sp>
        <p:nvSpPr>
          <p:cNvPr id="27" name="Right Brace 26"/>
          <p:cNvSpPr/>
          <p:nvPr/>
        </p:nvSpPr>
        <p:spPr>
          <a:xfrm rot="16200000">
            <a:off x="3645764" y="552591"/>
            <a:ext cx="492324" cy="4115026"/>
          </a:xfrm>
          <a:prstGeom prst="rightBrace">
            <a:avLst>
              <a:gd name="adj1" fmla="val 50507"/>
              <a:gd name="adj2" fmla="val 49237"/>
            </a:avLst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pSp>
        <p:nvGrpSpPr>
          <p:cNvPr id="44" name="Group 43"/>
          <p:cNvGrpSpPr/>
          <p:nvPr/>
        </p:nvGrpSpPr>
        <p:grpSpPr>
          <a:xfrm>
            <a:off x="887755" y="499893"/>
            <a:ext cx="3249219" cy="860428"/>
            <a:chOff x="3009289" y="4503318"/>
            <a:chExt cx="3249219" cy="860428"/>
          </a:xfrm>
        </p:grpSpPr>
        <mc:AlternateContent xmlns:mc="http://schemas.openxmlformats.org/markup-compatibility/2006" xmlns:a14="http://schemas.microsoft.com/office/drawing/2010/main">
          <mc:Choice Requires="a14">
            <p:sp>
              <p:nvSpPr>
                <p:cNvPr id="33" name="TextBox 32"/>
                <p:cNvSpPr txBox="1"/>
                <p:nvPr/>
              </p:nvSpPr>
              <p:spPr>
                <a:xfrm>
                  <a:off x="3009289" y="4503318"/>
                  <a:ext cx="3249219" cy="860428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marL="0" marR="0" lvl="0" indent="0" algn="l" defTabSz="4572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14:m>
                    <m:oMath xmlns:m="http://schemas.openxmlformats.org/officeDocument/2006/math">
                      <m:f>
                        <m:fPr>
                          <m:ctrlPr>
                            <a:rPr kumimoji="0" lang="en-GB" sz="32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kumimoji="0" lang="en-GB" sz="3200" b="0" i="0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ea typeface="+mn-ea"/>
                              <a:cs typeface="+mn-cs"/>
                            </a:rPr>
                            <m:t>1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kumimoji="0" lang="en-GB" sz="3200" b="0" i="0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ea typeface="+mn-ea"/>
                              <a:cs typeface="+mn-cs"/>
                            </a:rPr>
                            <m:t>3</m:t>
                          </m:r>
                        </m:den>
                      </m:f>
                    </m:oMath>
                  </a14:m>
                  <a:r>
                    <a:rPr kumimoji="0" lang="en-GB" sz="3600" b="0" i="0" u="none" strike="noStrike" kern="1200" cap="none" spc="0" normalizeH="0" baseline="0" noProof="0" dirty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  <a:latin typeface="Calibri" panose="020F0502020204030204"/>
                      <a:ea typeface="+mn-ea"/>
                      <a:cs typeface="+mn-cs"/>
                    </a:rPr>
                    <a:t> </a:t>
                  </a:r>
                  <a:r>
                    <a:rPr kumimoji="0" lang="en-GB" sz="3600" b="0" i="0" u="none" strike="noStrike" kern="1200" cap="none" spc="0" normalizeH="0" baseline="0" noProof="0" dirty="0" smtClean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  <a:latin typeface="Calibri" panose="020F0502020204030204"/>
                      <a:ea typeface="+mn-ea"/>
                      <a:cs typeface="+mn-cs"/>
                    </a:rPr>
                    <a:t>of         </a:t>
                  </a:r>
                  <a14:m>
                    <m:oMath xmlns:m="http://schemas.openxmlformats.org/officeDocument/2006/math">
                      <m:r>
                        <a:rPr kumimoji="0" lang="en-GB" sz="3600" b="0" i="1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+mn-ea"/>
                          <a:cs typeface="+mn-cs"/>
                        </a:rPr>
                        <m:t>=</m:t>
                      </m:r>
                    </m:oMath>
                  </a14:m>
                  <a:r>
                    <a:rPr kumimoji="0" lang="en-GB" sz="3600" b="0" i="0" u="none" strike="noStrike" kern="1200" cap="none" spc="0" normalizeH="0" baseline="0" noProof="0" dirty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  <a:latin typeface="Calibri" panose="020F0502020204030204"/>
                      <a:ea typeface="+mn-ea"/>
                      <a:cs typeface="+mn-cs"/>
                    </a:rPr>
                    <a:t> </a:t>
                  </a:r>
                  <a:r>
                    <a:rPr lang="en-GB" sz="3600" dirty="0" smtClean="0">
                      <a:solidFill>
                        <a:prstClr val="black"/>
                      </a:solidFill>
                      <a:latin typeface="Calibri" panose="020F0502020204030204"/>
                    </a:rPr>
                    <a:t>15</a:t>
                  </a:r>
                  <a:endParaRPr kumimoji="0" lang="en-GB" sz="36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endParaRPr>
                </a:p>
              </p:txBody>
            </p:sp>
          </mc:Choice>
          <mc:Fallback xmlns="">
            <p:sp>
              <p:nvSpPr>
                <p:cNvPr id="33" name="TextBox 32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3009289" y="4503318"/>
                  <a:ext cx="3249219" cy="860428"/>
                </a:xfrm>
                <a:prstGeom prst="rect">
                  <a:avLst/>
                </a:prstGeom>
                <a:blipFill>
                  <a:blip r:embed="rId6"/>
                  <a:stretch>
                    <a:fillRect b="-16312"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34" name="Rounded Rectangle 33"/>
            <p:cNvSpPr/>
            <p:nvPr/>
          </p:nvSpPr>
          <p:spPr>
            <a:xfrm>
              <a:off x="3955945" y="4512722"/>
              <a:ext cx="654367" cy="746318"/>
            </a:xfrm>
            <a:prstGeom prst="roundRect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1F4E79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sp>
        <p:nvSpPr>
          <p:cNvPr id="2" name="Rectangle 1"/>
          <p:cNvSpPr/>
          <p:nvPr/>
        </p:nvSpPr>
        <p:spPr>
          <a:xfrm>
            <a:off x="3683916" y="1699950"/>
            <a:ext cx="351378" cy="523220"/>
          </a:xfrm>
          <a:prstGeom prst="rect">
            <a:avLst/>
          </a:prstGeom>
          <a:ln>
            <a:noFill/>
          </a:ln>
        </p:spPr>
        <p:txBody>
          <a:bodyPr wrap="non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?</a:t>
            </a:r>
          </a:p>
        </p:txBody>
      </p:sp>
      <p:sp>
        <p:nvSpPr>
          <p:cNvPr id="45" name="Rectangle 44"/>
          <p:cNvSpPr/>
          <p:nvPr/>
        </p:nvSpPr>
        <p:spPr>
          <a:xfrm>
            <a:off x="1808285" y="572353"/>
            <a:ext cx="652743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3600" dirty="0" smtClean="0">
                <a:solidFill>
                  <a:srgbClr val="1F4E79"/>
                </a:solidFill>
                <a:latin typeface="Calibri" panose="020F0502020204030204"/>
              </a:rPr>
              <a:t>45</a:t>
            </a: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srgbClr val="1F4E79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2123390" y="3003414"/>
            <a:ext cx="60144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3200" dirty="0" smtClean="0">
                <a:solidFill>
                  <a:prstClr val="black"/>
                </a:solidFill>
                <a:latin typeface="Calibri" panose="020F0502020204030204"/>
              </a:rPr>
              <a:t>15</a:t>
            </a: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7" name="Rectangle 46"/>
          <p:cNvSpPr/>
          <p:nvPr/>
        </p:nvSpPr>
        <p:spPr>
          <a:xfrm>
            <a:off x="3553992" y="1681526"/>
            <a:ext cx="60144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3200" dirty="0" smtClean="0">
                <a:solidFill>
                  <a:prstClr val="black"/>
                </a:solidFill>
                <a:latin typeface="Calibri" panose="020F0502020204030204"/>
              </a:rPr>
              <a:t>45</a:t>
            </a: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aphicFrame>
        <p:nvGraphicFramePr>
          <p:cNvPr id="18" name="Table 17"/>
          <p:cNvGraphicFramePr>
            <a:graphicFrameLocks noGrp="1"/>
          </p:cNvGraphicFramePr>
          <p:nvPr>
            <p:extLst/>
          </p:nvPr>
        </p:nvGraphicFramePr>
        <p:xfrm>
          <a:off x="3213436" y="2903433"/>
          <a:ext cx="1368000" cy="864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68000">
                  <a:extLst>
                    <a:ext uri="{9D8B030D-6E8A-4147-A177-3AD203B41FA5}">
                      <a16:colId xmlns:a16="http://schemas.microsoft.com/office/drawing/2014/main" val="2686110945"/>
                    </a:ext>
                  </a:extLst>
                </a:gridCol>
              </a:tblGrid>
              <a:tr h="86400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20908155"/>
                  </a:ext>
                </a:extLst>
              </a:tr>
            </a:tbl>
          </a:graphicData>
        </a:graphic>
      </p:graphicFrame>
      <p:graphicFrame>
        <p:nvGraphicFramePr>
          <p:cNvPr id="19" name="Table 18"/>
          <p:cNvGraphicFramePr>
            <a:graphicFrameLocks noGrp="1"/>
          </p:cNvGraphicFramePr>
          <p:nvPr>
            <p:extLst/>
          </p:nvPr>
        </p:nvGraphicFramePr>
        <p:xfrm>
          <a:off x="4581436" y="2903433"/>
          <a:ext cx="1368000" cy="864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68000">
                  <a:extLst>
                    <a:ext uri="{9D8B030D-6E8A-4147-A177-3AD203B41FA5}">
                      <a16:colId xmlns:a16="http://schemas.microsoft.com/office/drawing/2014/main" val="2686110945"/>
                    </a:ext>
                  </a:extLst>
                </a:gridCol>
              </a:tblGrid>
              <a:tr h="86400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20908155"/>
                  </a:ext>
                </a:extLst>
              </a:tr>
            </a:tbl>
          </a:graphicData>
        </a:graphic>
      </p:graphicFrame>
      <p:sp>
        <p:nvSpPr>
          <p:cNvPr id="23" name="Rectangle 22"/>
          <p:cNvSpPr/>
          <p:nvPr/>
        </p:nvSpPr>
        <p:spPr>
          <a:xfrm>
            <a:off x="3622839" y="3003414"/>
            <a:ext cx="60144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3200" dirty="0" smtClean="0">
                <a:solidFill>
                  <a:prstClr val="black"/>
                </a:solidFill>
                <a:latin typeface="Calibri" panose="020F0502020204030204"/>
              </a:rPr>
              <a:t>15</a:t>
            </a: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4" name="Rectangle 23"/>
          <p:cNvSpPr/>
          <p:nvPr/>
        </p:nvSpPr>
        <p:spPr>
          <a:xfrm>
            <a:off x="4995692" y="3003414"/>
            <a:ext cx="60144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3200" dirty="0" smtClean="0">
                <a:solidFill>
                  <a:prstClr val="black"/>
                </a:solidFill>
                <a:latin typeface="Calibri" panose="020F0502020204030204"/>
              </a:rPr>
              <a:t>15</a:t>
            </a: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4359685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4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1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3" dur="1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4" grpId="1"/>
      <p:bldP spid="27" grpId="0" animBg="1"/>
      <p:bldP spid="2" grpId="0"/>
      <p:bldP spid="2" grpId="1"/>
      <p:bldP spid="45" grpId="0"/>
      <p:bldP spid="6" grpId="0"/>
      <p:bldP spid="47" grpId="0"/>
      <p:bldP spid="23" grpId="0"/>
      <p:bldP spid="24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676231" y="334776"/>
            <a:ext cx="7625490" cy="5693866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noProof="0" dirty="0" smtClean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Jack has one third of his birthday money left.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dirty="0" smtClean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Dora</a:t>
            </a:r>
            <a:r>
              <a:rPr kumimoji="0" lang="en-GB" sz="2800" b="0" i="0" u="none" strike="noStrike" kern="1200" cap="none" spc="0" normalizeH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 has half of her birthday money left.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dirty="0" smtClean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They both have £10 left.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2800" dirty="0" smtClean="0">
              <a:solidFill>
                <a:prstClr val="black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2800" dirty="0" smtClean="0">
              <a:solidFill>
                <a:prstClr val="black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2800" dirty="0" smtClean="0">
              <a:solidFill>
                <a:prstClr val="black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2800" dirty="0" smtClean="0">
              <a:solidFill>
                <a:prstClr val="black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2800" dirty="0" smtClean="0">
              <a:solidFill>
                <a:prstClr val="black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dirty="0" smtClean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What do you know?     </a:t>
            </a: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What can you find out?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</p:txBody>
      </p:sp>
      <p:pic>
        <p:nvPicPr>
          <p:cNvPr id="8" name="Picture 7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887908" y="2400225"/>
            <a:ext cx="696930" cy="515300"/>
          </a:xfrm>
          <a:prstGeom prst="rect">
            <a:avLst/>
          </a:prstGeom>
        </p:spPr>
      </p:pic>
      <p:pic>
        <p:nvPicPr>
          <p:cNvPr id="9" name="Picture 8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1711" y="2915525"/>
            <a:ext cx="716166" cy="1011873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1796515" y="2466793"/>
            <a:ext cx="1240972" cy="382164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  <p:sp>
        <p:nvSpPr>
          <p:cNvPr id="10" name="Rectangle 9"/>
          <p:cNvSpPr/>
          <p:nvPr/>
        </p:nvSpPr>
        <p:spPr>
          <a:xfrm>
            <a:off x="1796515" y="3230379"/>
            <a:ext cx="1240972" cy="382164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  <p:sp>
        <p:nvSpPr>
          <p:cNvPr id="11" name="TextBox 10"/>
          <p:cNvSpPr txBox="1"/>
          <p:nvPr/>
        </p:nvSpPr>
        <p:spPr>
          <a:xfrm>
            <a:off x="2134500" y="2436794"/>
            <a:ext cx="78377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10</a:t>
            </a:r>
            <a:endParaRPr lang="en-GB" sz="2400" dirty="0"/>
          </a:p>
        </p:txBody>
      </p:sp>
      <p:sp>
        <p:nvSpPr>
          <p:cNvPr id="12" name="TextBox 11"/>
          <p:cNvSpPr txBox="1"/>
          <p:nvPr/>
        </p:nvSpPr>
        <p:spPr>
          <a:xfrm>
            <a:off x="2134499" y="3177833"/>
            <a:ext cx="78377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10</a:t>
            </a:r>
            <a:endParaRPr lang="en-GB" sz="2400" dirty="0"/>
          </a:p>
        </p:txBody>
      </p:sp>
      <p:sp>
        <p:nvSpPr>
          <p:cNvPr id="13" name="Rectangle 12"/>
          <p:cNvSpPr/>
          <p:nvPr/>
        </p:nvSpPr>
        <p:spPr>
          <a:xfrm>
            <a:off x="3046206" y="2466793"/>
            <a:ext cx="1240972" cy="382164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  <p:sp>
        <p:nvSpPr>
          <p:cNvPr id="14" name="Rectangle 13"/>
          <p:cNvSpPr/>
          <p:nvPr/>
        </p:nvSpPr>
        <p:spPr>
          <a:xfrm>
            <a:off x="4282834" y="2466793"/>
            <a:ext cx="1240972" cy="382164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  <p:sp>
        <p:nvSpPr>
          <p:cNvPr id="15" name="Rectangle 14"/>
          <p:cNvSpPr/>
          <p:nvPr/>
        </p:nvSpPr>
        <p:spPr>
          <a:xfrm>
            <a:off x="3041862" y="3230379"/>
            <a:ext cx="1240972" cy="382164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  <p:sp>
        <p:nvSpPr>
          <p:cNvPr id="16" name="TextBox 15"/>
          <p:cNvSpPr txBox="1"/>
          <p:nvPr/>
        </p:nvSpPr>
        <p:spPr>
          <a:xfrm>
            <a:off x="3461705" y="2434125"/>
            <a:ext cx="78377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10</a:t>
            </a:r>
            <a:endParaRPr lang="en-GB" sz="2400" dirty="0"/>
          </a:p>
        </p:txBody>
      </p:sp>
      <p:sp>
        <p:nvSpPr>
          <p:cNvPr id="17" name="TextBox 16"/>
          <p:cNvSpPr txBox="1"/>
          <p:nvPr/>
        </p:nvSpPr>
        <p:spPr>
          <a:xfrm>
            <a:off x="4678786" y="2436794"/>
            <a:ext cx="78377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10</a:t>
            </a:r>
            <a:endParaRPr lang="en-GB" sz="2400" dirty="0"/>
          </a:p>
        </p:txBody>
      </p:sp>
      <p:sp>
        <p:nvSpPr>
          <p:cNvPr id="18" name="TextBox 17"/>
          <p:cNvSpPr txBox="1"/>
          <p:nvPr/>
        </p:nvSpPr>
        <p:spPr>
          <a:xfrm>
            <a:off x="3414892" y="3190628"/>
            <a:ext cx="78377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10</a:t>
            </a:r>
            <a:endParaRPr lang="en-GB" sz="2400" dirty="0"/>
          </a:p>
        </p:txBody>
      </p:sp>
      <p:sp>
        <p:nvSpPr>
          <p:cNvPr id="19" name="Right Brace 18"/>
          <p:cNvSpPr/>
          <p:nvPr/>
        </p:nvSpPr>
        <p:spPr>
          <a:xfrm rot="16200000">
            <a:off x="3530918" y="407336"/>
            <a:ext cx="258485" cy="3727291"/>
          </a:xfrm>
          <a:prstGeom prst="rightBrace">
            <a:avLst>
              <a:gd name="adj1" fmla="val 8333"/>
              <a:gd name="adj2" fmla="val 49645"/>
            </a:avLst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TextBox 19"/>
          <p:cNvSpPr txBox="1"/>
          <p:nvPr/>
        </p:nvSpPr>
        <p:spPr>
          <a:xfrm>
            <a:off x="3273160" y="1681657"/>
            <a:ext cx="122790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£30</a:t>
            </a:r>
            <a:endParaRPr lang="en-GB" sz="2800" dirty="0"/>
          </a:p>
        </p:txBody>
      </p:sp>
      <p:sp>
        <p:nvSpPr>
          <p:cNvPr id="21" name="Right Brace 20"/>
          <p:cNvSpPr/>
          <p:nvPr/>
        </p:nvSpPr>
        <p:spPr>
          <a:xfrm rot="5400000">
            <a:off x="2906312" y="2690842"/>
            <a:ext cx="279788" cy="2490664"/>
          </a:xfrm>
          <a:prstGeom prst="rightBrace">
            <a:avLst>
              <a:gd name="adj1" fmla="val 8333"/>
              <a:gd name="adj2" fmla="val 49645"/>
            </a:avLst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TextBox 21"/>
          <p:cNvSpPr txBox="1"/>
          <p:nvPr/>
        </p:nvSpPr>
        <p:spPr>
          <a:xfrm>
            <a:off x="2653953" y="4030235"/>
            <a:ext cx="122790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£20</a:t>
            </a:r>
            <a:endParaRPr lang="en-GB" sz="2800" dirty="0"/>
          </a:p>
        </p:txBody>
      </p:sp>
      <p:pic>
        <p:nvPicPr>
          <p:cNvPr id="23" name="Picture 2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353110" y="5238581"/>
            <a:ext cx="747045" cy="747045"/>
          </a:xfrm>
          <a:prstGeom prst="rect">
            <a:avLst/>
          </a:prstGeom>
        </p:spPr>
      </p:pic>
      <p:sp>
        <p:nvSpPr>
          <p:cNvPr id="24" name="TextBox 23"/>
          <p:cNvSpPr txBox="1"/>
          <p:nvPr/>
        </p:nvSpPr>
        <p:spPr>
          <a:xfrm>
            <a:off x="5655954" y="5381270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Have a think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2165929" y="2821296"/>
            <a:ext cx="11495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left</a:t>
            </a:r>
            <a:endParaRPr lang="en-GB" dirty="0"/>
          </a:p>
        </p:txBody>
      </p:sp>
      <p:sp>
        <p:nvSpPr>
          <p:cNvPr id="26" name="TextBox 25"/>
          <p:cNvSpPr txBox="1"/>
          <p:nvPr/>
        </p:nvSpPr>
        <p:spPr>
          <a:xfrm>
            <a:off x="2172833" y="3574491"/>
            <a:ext cx="11495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left</a:t>
            </a:r>
            <a:endParaRPr lang="en-GB" dirty="0"/>
          </a:p>
        </p:txBody>
      </p:sp>
      <p:sp>
        <p:nvSpPr>
          <p:cNvPr id="27" name="TextBox 26"/>
          <p:cNvSpPr txBox="1"/>
          <p:nvPr/>
        </p:nvSpPr>
        <p:spPr>
          <a:xfrm>
            <a:off x="3995323" y="2801421"/>
            <a:ext cx="11495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spent</a:t>
            </a:r>
            <a:endParaRPr lang="en-GB" dirty="0"/>
          </a:p>
        </p:txBody>
      </p:sp>
      <p:sp>
        <p:nvSpPr>
          <p:cNvPr id="28" name="TextBox 27"/>
          <p:cNvSpPr txBox="1"/>
          <p:nvPr/>
        </p:nvSpPr>
        <p:spPr>
          <a:xfrm>
            <a:off x="3298522" y="3528658"/>
            <a:ext cx="11495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spent</a:t>
            </a:r>
            <a:endParaRPr lang="en-GB" dirty="0"/>
          </a:p>
        </p:txBody>
      </p:sp>
      <p:cxnSp>
        <p:nvCxnSpPr>
          <p:cNvPr id="30" name="Straight Arrow Connector 29"/>
          <p:cNvCxnSpPr/>
          <p:nvPr/>
        </p:nvCxnSpPr>
        <p:spPr>
          <a:xfrm>
            <a:off x="4291538" y="3394861"/>
            <a:ext cx="1232268" cy="0"/>
          </a:xfrm>
          <a:prstGeom prst="straightConnector1">
            <a:avLst/>
          </a:prstGeom>
          <a:ln>
            <a:solidFill>
              <a:schemeClr val="tx1"/>
            </a:solidFill>
            <a:prstDash val="dash"/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TextBox 30"/>
          <p:cNvSpPr txBox="1"/>
          <p:nvPr/>
        </p:nvSpPr>
        <p:spPr>
          <a:xfrm>
            <a:off x="4678786" y="3343658"/>
            <a:ext cx="585545" cy="461665"/>
          </a:xfrm>
          <a:prstGeom prst="rect">
            <a:avLst/>
          </a:prstGeom>
          <a:noFill/>
          <a:ln>
            <a:noFill/>
            <a:prstDash val="dash"/>
          </a:ln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10</a:t>
            </a:r>
            <a:endParaRPr lang="en-GB" sz="2400" dirty="0"/>
          </a:p>
        </p:txBody>
      </p:sp>
      <p:sp>
        <p:nvSpPr>
          <p:cNvPr id="32" name="Right Brace 31"/>
          <p:cNvSpPr/>
          <p:nvPr/>
        </p:nvSpPr>
        <p:spPr>
          <a:xfrm>
            <a:off x="5919758" y="2460791"/>
            <a:ext cx="286415" cy="1517834"/>
          </a:xfrm>
          <a:prstGeom prst="rightBrace">
            <a:avLst>
              <a:gd name="adj1" fmla="val 8333"/>
              <a:gd name="adj2" fmla="val 49645"/>
            </a:avLst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3" name="TextBox 32"/>
          <p:cNvSpPr txBox="1"/>
          <p:nvPr/>
        </p:nvSpPr>
        <p:spPr>
          <a:xfrm>
            <a:off x="6179075" y="2484496"/>
            <a:ext cx="1963310" cy="12926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600" dirty="0" smtClean="0"/>
              <a:t>They received £50 altogether</a:t>
            </a:r>
            <a:endParaRPr lang="en-GB" sz="2600" dirty="0"/>
          </a:p>
        </p:txBody>
      </p:sp>
      <p:sp>
        <p:nvSpPr>
          <p:cNvPr id="34" name="Rectangle 33"/>
          <p:cNvSpPr/>
          <p:nvPr/>
        </p:nvSpPr>
        <p:spPr>
          <a:xfrm>
            <a:off x="792187" y="4507162"/>
            <a:ext cx="377790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Jack </a:t>
            </a:r>
            <a:r>
              <a:rPr lang="en-GB" sz="2800" dirty="0" smtClean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had £30 altogether.</a:t>
            </a:r>
            <a:endParaRPr lang="en-GB" sz="2800" dirty="0">
              <a:solidFill>
                <a:prstClr val="black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5" name="Rectangle 34"/>
          <p:cNvSpPr/>
          <p:nvPr/>
        </p:nvSpPr>
        <p:spPr>
          <a:xfrm>
            <a:off x="4430268" y="4528234"/>
            <a:ext cx="423153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 smtClean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Dora had £20 altogether.</a:t>
            </a:r>
            <a:endParaRPr lang="en-GB" sz="2800" dirty="0">
              <a:solidFill>
                <a:prstClr val="black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6" name="Rectangle 35"/>
          <p:cNvSpPr/>
          <p:nvPr/>
        </p:nvSpPr>
        <p:spPr>
          <a:xfrm>
            <a:off x="792187" y="5051454"/>
            <a:ext cx="377790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 smtClean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Jack spent £20</a:t>
            </a:r>
            <a:endParaRPr lang="en-GB" sz="2800" dirty="0">
              <a:solidFill>
                <a:prstClr val="black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7" name="Rectangle 36"/>
          <p:cNvSpPr/>
          <p:nvPr/>
        </p:nvSpPr>
        <p:spPr>
          <a:xfrm>
            <a:off x="4430268" y="5072526"/>
            <a:ext cx="423153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 smtClean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Dora spent £10</a:t>
            </a:r>
            <a:endParaRPr lang="en-GB" sz="2800" dirty="0">
              <a:solidFill>
                <a:prstClr val="black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8" name="Rectangle 37"/>
          <p:cNvSpPr/>
          <p:nvPr/>
        </p:nvSpPr>
        <p:spPr>
          <a:xfrm>
            <a:off x="737000" y="5571545"/>
            <a:ext cx="517073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 smtClean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Jack spent £10 more than Dora.</a:t>
            </a:r>
            <a:endParaRPr lang="en-GB" sz="2800" dirty="0">
              <a:solidFill>
                <a:prstClr val="black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0995632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" dur="500" tmFilter="0, 0; .2, .5; .8, .5; 1, 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1" dur="250" autoRev="1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1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5" dur="500" tmFilter="0, 0; .2, .5; .8, .5; 1, 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6" dur="250" autoRev="1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9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0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7" fill="hold">
                      <p:stCondLst>
                        <p:cond delay="indefinite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1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2" fill="hold">
                      <p:stCondLst>
                        <p:cond delay="indefinite"/>
                      </p:stCondLst>
                      <p:childTnLst>
                        <p:par>
                          <p:cTn id="113" fill="hold">
                            <p:stCondLst>
                              <p:cond delay="0"/>
                            </p:stCondLst>
                            <p:childTnLst>
                              <p:par>
                                <p:cTn id="114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5" dur="500" tmFilter="0, 0; .2, .5; .8, .5; 1, 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6" dur="250" autoRev="1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7" fill="hold">
                      <p:stCondLst>
                        <p:cond delay="indefinite"/>
                      </p:stCondLst>
                      <p:childTnLst>
                        <p:par>
                          <p:cTn id="118" fill="hold">
                            <p:stCondLst>
                              <p:cond delay="0"/>
                            </p:stCondLst>
                            <p:childTnLst>
                              <p:par>
                                <p:cTn id="11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2" fill="hold">
                      <p:stCondLst>
                        <p:cond delay="indefinite"/>
                      </p:stCondLst>
                      <p:childTnLst>
                        <p:par>
                          <p:cTn id="123" fill="hold">
                            <p:stCondLst>
                              <p:cond delay="0"/>
                            </p:stCondLst>
                            <p:childTnLst>
                              <p:par>
                                <p:cTn id="12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6" fill="hold">
                      <p:stCondLst>
                        <p:cond delay="indefinite"/>
                      </p:stCondLst>
                      <p:childTnLst>
                        <p:par>
                          <p:cTn id="127" fill="hold">
                            <p:stCondLst>
                              <p:cond delay="0"/>
                            </p:stCondLst>
                            <p:childTnLst>
                              <p:par>
                                <p:cTn id="128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3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1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3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4" fill="hold">
                      <p:stCondLst>
                        <p:cond delay="indefinite"/>
                      </p:stCondLst>
                      <p:childTnLst>
                        <p:par>
                          <p:cTn id="135" fill="hold">
                            <p:stCondLst>
                              <p:cond delay="0"/>
                            </p:stCondLst>
                            <p:childTnLst>
                              <p:par>
                                <p:cTn id="13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8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9" fill="hold">
                      <p:stCondLst>
                        <p:cond delay="indefinite"/>
                      </p:stCondLst>
                      <p:childTnLst>
                        <p:par>
                          <p:cTn id="140" fill="hold">
                            <p:stCondLst>
                              <p:cond delay="0"/>
                            </p:stCondLst>
                            <p:childTnLst>
                              <p:par>
                                <p:cTn id="14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3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4" fill="hold">
                      <p:stCondLst>
                        <p:cond delay="indefinite"/>
                      </p:stCondLst>
                      <p:childTnLst>
                        <p:par>
                          <p:cTn id="145" fill="hold">
                            <p:stCondLst>
                              <p:cond delay="0"/>
                            </p:stCondLst>
                            <p:childTnLst>
                              <p:par>
                                <p:cTn id="14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8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9" fill="hold">
                      <p:stCondLst>
                        <p:cond delay="indefinite"/>
                      </p:stCondLst>
                      <p:childTnLst>
                        <p:par>
                          <p:cTn id="150" fill="hold">
                            <p:stCondLst>
                              <p:cond delay="0"/>
                            </p:stCondLst>
                            <p:childTnLst>
                              <p:par>
                                <p:cTn id="15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4" fill="hold">
                      <p:stCondLst>
                        <p:cond delay="indefinite"/>
                      </p:stCondLst>
                      <p:childTnLst>
                        <p:par>
                          <p:cTn id="155" fill="hold">
                            <p:stCondLst>
                              <p:cond delay="0"/>
                            </p:stCondLst>
                            <p:childTnLst>
                              <p:par>
                                <p:cTn id="15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8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9" fill="hold">
                      <p:stCondLst>
                        <p:cond delay="indefinite"/>
                      </p:stCondLst>
                      <p:childTnLst>
                        <p:par>
                          <p:cTn id="160" fill="hold">
                            <p:stCondLst>
                              <p:cond delay="0"/>
                            </p:stCondLst>
                            <p:childTnLst>
                              <p:par>
                                <p:cTn id="161" presetID="16" presetClass="entr" presetSubtype="37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63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4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66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7" fill="hold">
                      <p:stCondLst>
                        <p:cond delay="indefinite"/>
                      </p:stCondLst>
                      <p:childTnLst>
                        <p:par>
                          <p:cTn id="168" fill="hold">
                            <p:stCondLst>
                              <p:cond delay="0"/>
                            </p:stCondLst>
                            <p:childTnLst>
                              <p:par>
                                <p:cTn id="16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1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2" fill="hold">
                      <p:stCondLst>
                        <p:cond delay="indefinite"/>
                      </p:stCondLst>
                      <p:childTnLst>
                        <p:par>
                          <p:cTn id="173" fill="hold">
                            <p:stCondLst>
                              <p:cond delay="0"/>
                            </p:stCondLst>
                            <p:childTnLst>
                              <p:par>
                                <p:cTn id="174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76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7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79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10" grpId="0" animBg="1"/>
      <p:bldP spid="11" grpId="0"/>
      <p:bldP spid="12" grpId="0"/>
      <p:bldP spid="13" grpId="0" animBg="1"/>
      <p:bldP spid="14" grpId="0" animBg="1"/>
      <p:bldP spid="15" grpId="0" animBg="1"/>
      <p:bldP spid="16" grpId="0"/>
      <p:bldP spid="17" grpId="0"/>
      <p:bldP spid="18" grpId="0"/>
      <p:bldP spid="19" grpId="0" animBg="1"/>
      <p:bldP spid="20" grpId="0"/>
      <p:bldP spid="21" grpId="0" animBg="1"/>
      <p:bldP spid="22" grpId="0"/>
      <p:bldP spid="24" grpId="0"/>
      <p:bldP spid="24" grpId="1"/>
      <p:bldP spid="25" grpId="0"/>
      <p:bldP spid="26" grpId="0"/>
      <p:bldP spid="27" grpId="0"/>
      <p:bldP spid="28" grpId="0"/>
      <p:bldP spid="31" grpId="0"/>
      <p:bldP spid="32" grpId="0" animBg="1"/>
      <p:bldP spid="33" grpId="0"/>
      <p:bldP spid="34" grpId="0"/>
      <p:bldP spid="35" grpId="0"/>
      <p:bldP spid="36" grpId="0"/>
      <p:bldP spid="37" grpId="0"/>
      <p:bldP spid="38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9|4.9|7|5.6|3.1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7.6|0.8|2.1|13.5|2.7|6.5|0.5|5.2|2.7|3.4|5.8|5.5|6.4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.1|4.1|6|1.7|4.8|2.7|1.8|2.3|5.5|1|5.6|15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9.4|8.7|2.4|6.7|13.1|2|1.5|14.1|2.2|1.7|3.1|3.1|1.1|2.6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6|6.3|8|8.9|1.7|9.1|5.2|3.1|8.1|4.2|1.7|17.3|2.4|0.8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2|0.9|6.5|1.8|3.9|5.5|8.7|0.7|0.5|3.3|4.3|9.9|7.4|0.7|3|2.6|0.7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9.2|4.3|6.4|2.3|2|1.8|1.9|2.5|2.8|4.6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7|8.3|1.1|8.1|5.3|1.1|1.7|2.5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4|7.1|3.7|0.7|1.3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.5|6.9|2.6|5.8|0.8|0.2|0.4|0.4|0.4|0.3|0.2|0.2|0.3|0.2|0.3|0.2|0.3|0.3|0.2|0.3|0.2|0.3|0.2|0.3|2.2|0.5|0.6|2.8|3.5|3.6|2.6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7.1|5.1|4.8|7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8.4|9|3|2.6|0.8|9.7|1.9|8.6|1.3|6.2|0.5|2.9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|4|4.5|3|13.5|2.9|5.6|7.4|0.8|1.7|1.1|2.8|5.2|0.9|11.1|0.4|3|2.6|0.5|6.1|1|2.7|2.8|1.4|9.1|2.6|0.9|1.3|3.7|3.1|5"/>
</p:tagLst>
</file>

<file path=ppt/theme/theme1.xml><?xml version="1.0" encoding="utf-8"?>
<a:theme xmlns:a="http://schemas.openxmlformats.org/drawingml/2006/main" name="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1443E85BA137C438EEAFD7FD4AD28F3" ma:contentTypeVersion="17" ma:contentTypeDescription="Create a new document." ma:contentTypeScope="" ma:versionID="59d72ef830b3e7d655a9cff1bd9798a9">
  <xsd:schema xmlns:xsd="http://www.w3.org/2001/XMLSchema" xmlns:xs="http://www.w3.org/2001/XMLSchema" xmlns:p="http://schemas.microsoft.com/office/2006/metadata/properties" xmlns:ns2="b7193443-4924-4c98-83f1-322a08f13154" xmlns:ns3="933c73ff-1f47-478d-836a-52d41c4c8390" targetNamespace="http://schemas.microsoft.com/office/2006/metadata/properties" ma:root="true" ma:fieldsID="ca80607aa85f642b5855281dc31d5a1f" ns2:_="" ns3:_="">
    <xsd:import namespace="b7193443-4924-4c98-83f1-322a08f13154"/>
    <xsd:import namespace="933c73ff-1f47-478d-836a-52d41c4c8390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OCR" minOccurs="0"/>
                <xsd:element ref="ns2:MediaServiceLocation" minOccurs="0"/>
                <xsd:element ref="ns3:SharedWithUsers" minOccurs="0"/>
                <xsd:element ref="ns3:SharedWithDetails" minOccurs="0"/>
                <xsd:element ref="ns2:MediaServiceGenerationTime" minOccurs="0"/>
                <xsd:element ref="ns2:MediaServiceEventHashCode" minOccurs="0"/>
                <xsd:element ref="ns2:MediaServiceAutoKeyPoints" minOccurs="0"/>
                <xsd:element ref="ns2:MediaServiceKeyPoints" minOccurs="0"/>
                <xsd:element ref="ns2:MediaLengthInSecond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7193443-4924-4c98-83f1-322a08f1315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7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8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9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0" nillable="true" ma:displayName="Tags" ma:hidden="true" ma:internalName="MediaServiceAutoTags" ma:readOnly="true">
      <xsd:simpleType>
        <xsd:restriction base="dms:Text"/>
      </xsd:simpleType>
    </xsd:element>
    <xsd:element name="MediaServiceOCR" ma:index="11" nillable="true" ma:displayName="Extracted Text" ma:hidden="true" ma:internalName="MediaServiceOCR" ma:readOnly="true">
      <xsd:simpleType>
        <xsd:restriction base="dms:Note"/>
      </xsd:simpleType>
    </xsd:element>
    <xsd:element name="MediaServiceLocation" ma:index="12" nillable="true" ma:displayName="Location" ma:hidden="true" ma:internalName="MediaServiceLocation" ma:readOnly="true">
      <xsd:simpleType>
        <xsd:restriction base="dms:Text"/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7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8" nillable="true" ma:displayName="KeyPoints" ma:hidden="true" ma:internalName="MediaServiceKeyPoints" ma:readOnly="true">
      <xsd:simpleType>
        <xsd:restriction base="dms:Note"/>
      </xsd:simpleType>
    </xsd:element>
    <xsd:element name="MediaLengthInSeconds" ma:index="20" nillable="true" ma:displayName="Length (seconds)" ma:internalName="MediaLengthInSeconds" ma:readOnly="true">
      <xsd:simpleType>
        <xsd:restriction base="dms:Unknow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33c73ff-1f47-478d-836a-52d41c4c8390" elementFormDefault="qualified">
    <xsd:import namespace="http://schemas.microsoft.com/office/2006/documentManagement/types"/>
    <xsd:import namespace="http://schemas.microsoft.com/office/infopath/2007/PartnerControls"/>
    <xsd:element name="SharedWithUsers" ma:index="13" nillable="true" ma:displayName="Shared With" ma:hidden="true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4" nillable="true" ma:displayName="Shared With Details" ma:hidden="true" ma:internalName="SharedWithDetails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displayName="Content Type"/>
        <xsd:element ref="dc:title" minOccurs="0" maxOccurs="1" ma:index="1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11727757-3061-47D3-99FD-9493F136DC43}">
  <ds:schemaRefs>
    <ds:schemaRef ds:uri="http://schemas.microsoft.com/office/2006/documentManagement/types"/>
    <ds:schemaRef ds:uri="http://schemas.microsoft.com/office/infopath/2007/PartnerControls"/>
    <ds:schemaRef ds:uri="http://purl.org/dc/elements/1.1/"/>
    <ds:schemaRef ds:uri="http://schemas.microsoft.com/office/2006/metadata/properties"/>
    <ds:schemaRef ds:uri="933c73ff-1f47-478d-836a-52d41c4c8390"/>
    <ds:schemaRef ds:uri="http://purl.org/dc/terms/"/>
    <ds:schemaRef ds:uri="http://schemas.openxmlformats.org/package/2006/metadata/core-properties"/>
    <ds:schemaRef ds:uri="b7193443-4924-4c98-83f1-322a08f13154"/>
    <ds:schemaRef ds:uri="http://www.w3.org/XML/1998/namespace"/>
    <ds:schemaRef ds:uri="http://purl.org/dc/dcmitype/"/>
  </ds:schemaRefs>
</ds:datastoreItem>
</file>

<file path=customXml/itemProps2.xml><?xml version="1.0" encoding="utf-8"?>
<ds:datastoreItem xmlns:ds="http://schemas.openxmlformats.org/officeDocument/2006/customXml" ds:itemID="{EFA976BF-BA58-4DED-B6CD-0D8A580477CA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CD4B0A3B-1E3D-4017-BACE-F1E515F36963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b7193443-4924-4c98-83f1-322a08f13154"/>
    <ds:schemaRef ds:uri="933c73ff-1f47-478d-836a-52d41c4c8390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12460</TotalTime>
  <Words>448</Words>
  <Application>Microsoft Office PowerPoint</Application>
  <PresentationFormat>On-screen Show (4:3)</PresentationFormat>
  <Paragraphs>219</Paragraphs>
  <Slides>17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6</vt:i4>
      </vt:variant>
      <vt:variant>
        <vt:lpstr>Slide Titles</vt:lpstr>
      </vt:variant>
      <vt:variant>
        <vt:i4>17</vt:i4>
      </vt:variant>
    </vt:vector>
  </HeadingPairs>
  <TitlesOfParts>
    <vt:vector size="27" baseType="lpstr">
      <vt:lpstr>Arial</vt:lpstr>
      <vt:lpstr>Calibri</vt:lpstr>
      <vt:lpstr>Cambria Math</vt:lpstr>
      <vt:lpstr>Comic Sans MS</vt:lpstr>
      <vt:lpstr>Get ready title</vt:lpstr>
      <vt:lpstr>Get ready questions</vt:lpstr>
      <vt:lpstr>Let's learn title</vt:lpstr>
      <vt:lpstr>Let's learn slides</vt:lpstr>
      <vt:lpstr>Your turn</vt:lpstr>
      <vt:lpstr>Your turn activity lesson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Sophie George</cp:lastModifiedBy>
  <cp:revision>234</cp:revision>
  <dcterms:created xsi:type="dcterms:W3CDTF">2019-07-05T11:02:13Z</dcterms:created>
  <dcterms:modified xsi:type="dcterms:W3CDTF">2021-05-16T10:54:58Z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0x01010041443E85BA137C438EEAFD7FD4AD28F3</vt:lpwstr>
  </property>
</Properties>
</file>