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7"/>
  </p:notesMasterIdLst>
  <p:handoutMasterIdLst>
    <p:handoutMasterId r:id="rId18"/>
  </p:handoutMasterIdLst>
  <p:sldIdLst>
    <p:sldId id="256" r:id="rId5"/>
    <p:sldId id="280" r:id="rId6"/>
    <p:sldId id="281" r:id="rId7"/>
    <p:sldId id="274" r:id="rId8"/>
    <p:sldId id="284" r:id="rId9"/>
    <p:sldId id="286" r:id="rId10"/>
    <p:sldId id="285" r:id="rId11"/>
    <p:sldId id="266" r:id="rId12"/>
    <p:sldId id="268" r:id="rId13"/>
    <p:sldId id="283" r:id="rId14"/>
    <p:sldId id="267" r:id="rId15"/>
    <p:sldId id="263" r:id="rId16"/>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E4AAA0-3D96-1484-032A-85B7E7FBBB3D}" v="1" dt="2021-10-26T14:39:34.4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1"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S::richard.levens@binfieldschool.com::e2e38b0a-37ea-4391-9a89-9add088293fb" providerId="AD" clId="Web-{5DE4AAA0-3D96-1484-032A-85B7E7FBBB3D}"/>
    <pc:docChg chg="modSld">
      <pc:chgData name="Richard Levens" userId="S::richard.levens@binfieldschool.com::e2e38b0a-37ea-4391-9a89-9add088293fb" providerId="AD" clId="Web-{5DE4AAA0-3D96-1484-032A-85B7E7FBBB3D}" dt="2021-10-26T14:39:34.481" v="0" actId="1076"/>
      <pc:docMkLst>
        <pc:docMk/>
      </pc:docMkLst>
      <pc:sldChg chg="modSp">
        <pc:chgData name="Richard Levens" userId="S::richard.levens@binfieldschool.com::e2e38b0a-37ea-4391-9a89-9add088293fb" providerId="AD" clId="Web-{5DE4AAA0-3D96-1484-032A-85B7E7FBBB3D}" dt="2021-10-26T14:39:34.481" v="0" actId="1076"/>
        <pc:sldMkLst>
          <pc:docMk/>
          <pc:sldMk cId="4114565852" sldId="267"/>
        </pc:sldMkLst>
        <pc:spChg chg="mod">
          <ac:chgData name="Richard Levens" userId="S::richard.levens@binfieldschool.com::e2e38b0a-37ea-4391-9a89-9add088293fb" providerId="AD" clId="Web-{5DE4AAA0-3D96-1484-032A-85B7E7FBBB3D}" dt="2021-10-26T14:39:34.481" v="0" actId="1076"/>
          <ac:spMkLst>
            <pc:docMk/>
            <pc:sldMk cId="4114565852" sldId="267"/>
            <ac:spMk id="5" creationId="{5384FB2C-D448-4487-90D2-5581DA52250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FCB736-0ADD-49BB-B6DE-B82334245FF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DF83AE6-440A-41CC-97E8-CB5B4896799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922A0DD-9D25-4E63-A187-2DD30194DBFD}" type="datetime1">
              <a:rPr lang="en-GB" smtClean="0"/>
              <a:t>26/10/2021</a:t>
            </a:fld>
            <a:endParaRPr lang="en-GB"/>
          </a:p>
        </p:txBody>
      </p:sp>
      <p:sp>
        <p:nvSpPr>
          <p:cNvPr id="4" name="Footer Placeholder 3">
            <a:extLst>
              <a:ext uri="{FF2B5EF4-FFF2-40B4-BE49-F238E27FC236}">
                <a16:creationId xmlns:a16="http://schemas.microsoft.com/office/drawing/2014/main" id="{C756C4EC-0C1D-4CB6-A06C-633D86E643D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7E70F510-C925-4D25-B15A-6F217A3CFD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5CD996-28E9-4091-BD1A-BF7E37D77A06}" type="slidenum">
              <a:rPr lang="en-GB" smtClean="0"/>
              <a:t>‹#›</a:t>
            </a:fld>
            <a:endParaRPr lang="en-GB"/>
          </a:p>
        </p:txBody>
      </p:sp>
    </p:spTree>
    <p:extLst>
      <p:ext uri="{BB962C8B-B14F-4D97-AF65-F5344CB8AC3E}">
        <p14:creationId xmlns:p14="http://schemas.microsoft.com/office/powerpoint/2010/main" val="5158767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0D70F6-D675-4BF2-9C80-0A6E714C3280}" type="datetime1">
              <a:rPr lang="en-GB" smtClean="0"/>
              <a:pPr/>
              <a:t>26/10/2021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FF5F66-C26C-4A0C-9C41-1168CB2D5E67}" type="slidenum">
              <a:rPr lang="en-GB" noProof="0" smtClean="0"/>
              <a:t>‹#›</a:t>
            </a:fld>
            <a:endParaRPr lang="en-GB" noProof="0"/>
          </a:p>
        </p:txBody>
      </p:sp>
    </p:spTree>
    <p:extLst>
      <p:ext uri="{BB962C8B-B14F-4D97-AF65-F5344CB8AC3E}">
        <p14:creationId xmlns:p14="http://schemas.microsoft.com/office/powerpoint/2010/main" val="49532998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9FF5F66-C26C-4A0C-9C41-1168CB2D5E67}" type="slidenum">
              <a:rPr lang="en-GB" smtClean="0"/>
              <a:t>1</a:t>
            </a:fld>
            <a:endParaRPr lang="en-GB"/>
          </a:p>
        </p:txBody>
      </p:sp>
    </p:spTree>
    <p:extLst>
      <p:ext uri="{BB962C8B-B14F-4D97-AF65-F5344CB8AC3E}">
        <p14:creationId xmlns:p14="http://schemas.microsoft.com/office/powerpoint/2010/main" val="34882907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n-GB" noProof="0"/>
              <a:t>Click to edit Master title style</a:t>
            </a:r>
          </a:p>
        </p:txBody>
      </p:sp>
      <p:sp>
        <p:nvSpPr>
          <p:cNvPr id="3" name="Subtitle 2"/>
          <p:cNvSpPr>
            <a:spLocks noGrp="1"/>
          </p:cNvSpPr>
          <p:nvPr>
            <p:ph type="subTitle" idx="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077511" y="5410201"/>
            <a:ext cx="2743200" cy="365125"/>
          </a:xfrm>
        </p:spPr>
        <p:txBody>
          <a:bodyPr rtlCol="0"/>
          <a:lstStyle/>
          <a:p>
            <a:pPr rtl="0"/>
            <a:fld id="{5355920F-8813-44EC-AED1-120E4BCB0925}" type="datetime1">
              <a:rPr lang="en-GB" noProof="0" smtClean="0"/>
              <a:t>26/10/2021</a:t>
            </a:fld>
            <a:endParaRPr lang="en-GB" noProof="0"/>
          </a:p>
        </p:txBody>
      </p:sp>
      <p:sp>
        <p:nvSpPr>
          <p:cNvPr id="5" name="Footer Placeholder 4"/>
          <p:cNvSpPr>
            <a:spLocks noGrp="1"/>
          </p:cNvSpPr>
          <p:nvPr>
            <p:ph type="ftr" sz="quarter" idx="11"/>
          </p:nvPr>
        </p:nvSpPr>
        <p:spPr>
          <a:xfrm>
            <a:off x="1876424" y="5410201"/>
            <a:ext cx="5124886" cy="365125"/>
          </a:xfrm>
        </p:spPr>
        <p:txBody>
          <a:bodyPr rtlCol="0"/>
          <a:lstStyle/>
          <a:p>
            <a:pPr rtl="0"/>
            <a:endParaRPr lang="en-GB" noProof="0"/>
          </a:p>
        </p:txBody>
      </p:sp>
      <p:sp>
        <p:nvSpPr>
          <p:cNvPr id="6" name="Slide Number Placeholder 5"/>
          <p:cNvSpPr>
            <a:spLocks noGrp="1"/>
          </p:cNvSpPr>
          <p:nvPr>
            <p:ph type="sldNum" sz="quarter" idx="12"/>
          </p:nvPr>
        </p:nvSpPr>
        <p:spPr>
          <a:xfrm>
            <a:off x="9896911" y="5410199"/>
            <a:ext cx="771089"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34E16477-E8D2-43C0-A50E-845846FEAC04}" type="datetime1">
              <a:rPr lang="en-GB" noProof="0" smtClean="0"/>
              <a:t>26/10/2021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rtlCol="0" anchor="b">
            <a:normAutofit/>
          </a:bodyPr>
          <a:lstStyle>
            <a:lvl1pPr>
              <a:defRPr sz="3600"/>
            </a:lvl1pPr>
          </a:lstStyle>
          <a:p>
            <a:pPr rtl="0"/>
            <a:r>
              <a:rPr lang="en-GB" noProof="0"/>
              <a:t>Click to edit Master title style</a:t>
            </a:r>
          </a:p>
        </p:txBody>
      </p:sp>
      <p:sp>
        <p:nvSpPr>
          <p:cNvPr id="3" name="Text Placeholder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32B697E2-EEA4-4363-9F6C-1C2D4F12F198}" type="datetime1">
              <a:rPr lang="en-GB" noProof="0" smtClean="0"/>
              <a:t>26/10/2021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1141410" y="2249486"/>
            <a:ext cx="4878389"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249486"/>
            <a:ext cx="4875211"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95ECD9C7-69D7-4946-BBD8-85389B2495AE}"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rtlCol="0"/>
          <a:lstStyle/>
          <a:p>
            <a:pPr rtl="0"/>
            <a:r>
              <a:rPr lang="en-GB" noProof="0"/>
              <a:t>Click to edit Master title style</a:t>
            </a:r>
          </a:p>
        </p:txBody>
      </p:sp>
      <p:sp>
        <p:nvSpPr>
          <p:cNvPr id="3" name="Text Placeholder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141410" y="3073397"/>
            <a:ext cx="4878391"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073397"/>
            <a:ext cx="4875210"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BCD82FEF-FDBD-44C3-8D53-FA6833181DB4}" type="datetime1">
              <a:rPr lang="en-GB" noProof="0" smtClean="0"/>
              <a:t>26/10/2021</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21989A33-01B0-4BA9-8EB6-B677C28A548B}" type="datetime1">
              <a:rPr lang="en-GB" noProof="0" smtClean="0"/>
              <a:t>26/10/2021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6799F48B-A9D1-4B0C-AE5C-DBE22274E5F5}" type="datetime1">
              <a:rPr lang="en-GB" noProof="0" smtClean="0"/>
              <a:t>26/10/2021</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rtlCol="0" anchor="b"/>
          <a:lstStyle>
            <a:lvl1pPr>
              <a:defRPr sz="3200"/>
            </a:lvl1pPr>
          </a:lstStyle>
          <a:p>
            <a:pPr rtl="0"/>
            <a:r>
              <a:rPr lang="en-GB" noProof="0"/>
              <a:t>Click to edit Master title style</a:t>
            </a:r>
          </a:p>
        </p:txBody>
      </p:sp>
      <p:sp>
        <p:nvSpPr>
          <p:cNvPr id="3" name="Content Placeholder 2"/>
          <p:cNvSpPr>
            <a:spLocks noGrp="1"/>
          </p:cNvSpPr>
          <p:nvPr>
            <p:ph idx="1"/>
          </p:nvPr>
        </p:nvSpPr>
        <p:spPr>
          <a:xfrm>
            <a:off x="5156200" y="592666"/>
            <a:ext cx="5891209" cy="5198534"/>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47F28C62-ABFA-480E-806B-CB4677ED0797}"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rtlCol="0" anchor="b"/>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AB0F450E-E848-4464-994A-64854034B5ED}"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rtlCol="0" anchor="b">
            <a:normAutofit/>
          </a:bodyPr>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n-GB" noProof="0"/>
              <a:t>Click icon to add picture</a:t>
            </a:r>
          </a:p>
        </p:txBody>
      </p:sp>
      <p:sp>
        <p:nvSpPr>
          <p:cNvPr id="4" name="Text Placeholder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81E812C-795D-4E09-AF62-732DA0C7EE74}"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rtlCol="0" anchor="ctr">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FF9F7AA-89A2-4A57-827F-54802C50BB91}"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rtlCol="0" anchor="ctr">
            <a:normAutofit/>
          </a:bodyPr>
          <a:lstStyle>
            <a:lvl1pPr>
              <a:defRPr sz="3600"/>
            </a:lvl1pPr>
          </a:lstStyle>
          <a:p>
            <a:pPr rtl="0"/>
            <a:r>
              <a:rPr lang="en-GB" noProof="0"/>
              <a:t>Click to edit Master title style</a:t>
            </a:r>
          </a:p>
        </p:txBody>
      </p:sp>
      <p:sp>
        <p:nvSpPr>
          <p:cNvPr id="12" name="Text Placeholder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11261511-2BA3-4532-9E9C-698507BF3378}"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rtlCol="0" anchor="b">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A903A195-93D0-4BEC-9F67-1AFA8DB8220C}" type="datetime1">
              <a:rPr lang="en-GB" noProof="0" smtClean="0"/>
              <a:t>26/10/2021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rtlCol="0"/>
          <a:lstStyle/>
          <a:p>
            <a:pPr rtl="0"/>
            <a:r>
              <a:rPr lang="en-GB" noProof="0"/>
              <a:t>Click to edit Master title style</a:t>
            </a:r>
          </a:p>
        </p:txBody>
      </p:sp>
      <p:sp>
        <p:nvSpPr>
          <p:cNvPr id="7" name="Text Placeholder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75D5347D-0EBE-449D-BD9B-CB5F47DC29E5}" type="datetime1">
              <a:rPr lang="en-GB" noProof="0" smtClean="0"/>
              <a:t>26/10/2021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1" name="Text Placeholder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4" name="Text Placeholder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7" name="Text Placeholder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C9078C67-0F9B-40DA-9AB4-C2F5141636FA}" type="datetime1">
              <a:rPr lang="en-GB" noProof="0" smtClean="0"/>
              <a:t>26/10/2021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6401448-49AC-400C-BF53-87065CDDDF0B}" type="datetime1">
              <a:rPr lang="en-GB" noProof="0" smtClean="0"/>
              <a:t>26/10/2021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9147C008-C388-4CCE-8316-F1EAEF6206CE}" type="datetime1">
              <a:rPr lang="en-GB" noProof="0" smtClean="0"/>
              <a:t>26/10/2021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n-GB" noProof="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97984CB5-8AAC-4564-8117-67D63242CF48}" type="datetime1">
              <a:rPr lang="en-GB" noProof="0" smtClean="0"/>
              <a:t>26/10/2021</a:t>
            </a:fld>
            <a:endParaRPr lang="en-GB" noProof="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guides/zf7fr82/revision/1"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bbc.co.uk/teach/class-clips-video/history-gcse-what-legacy-has-the-british-empire-left-behind/zmyvrj6"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87259" y="2112746"/>
            <a:ext cx="9881467" cy="2625508"/>
          </a:xfrm>
        </p:spPr>
        <p:txBody>
          <a:bodyPr vert="horz" lIns="91440" tIns="45720" rIns="91440" bIns="45720" rtlCol="0" anchor="t">
            <a:noAutofit/>
          </a:bodyPr>
          <a:lstStyle/>
          <a:p>
            <a:pPr fontAlgn="base"/>
            <a:r>
              <a:rPr lang="en-GB" sz="3200" dirty="0">
                <a:solidFill>
                  <a:schemeClr val="bg1"/>
                </a:solidFill>
                <a:latin typeface="Calibri"/>
                <a:ea typeface="Segoe UI"/>
                <a:cs typeface="Calibri"/>
              </a:rPr>
              <a:t>LO: </a:t>
            </a:r>
            <a:r>
              <a:rPr lang="en-GB" sz="1800" dirty="0">
                <a:solidFill>
                  <a:srgbClr val="000000"/>
                </a:solidFill>
                <a:latin typeface="Maiandra GD" panose="020E0502030308020204" pitchFamily="34" charset="0"/>
                <a:ea typeface="Segoe UI"/>
                <a:cs typeface="Calibri"/>
              </a:rPr>
              <a:t>Use</a:t>
            </a:r>
            <a:r>
              <a:rPr lang="en-GB" sz="1800" b="0" i="0" dirty="0">
                <a:solidFill>
                  <a:srgbClr val="000000"/>
                </a:solidFill>
                <a:effectLst/>
                <a:latin typeface="Maiandra GD" panose="020E0502030308020204" pitchFamily="34" charset="0"/>
              </a:rPr>
              <a:t> information to draw clear conclusions about locations. </a:t>
            </a:r>
            <a:endParaRPr lang="en-GB" sz="3200" dirty="0">
              <a:solidFill>
                <a:schemeClr val="bg1"/>
              </a:solidFill>
              <a:latin typeface="Calibri"/>
              <a:ea typeface="Segoe UI"/>
              <a:cs typeface="Calibri"/>
            </a:endParaRPr>
          </a:p>
          <a:p>
            <a:pPr fontAlgn="base"/>
            <a:r>
              <a:rPr lang="en-GB" sz="3200" dirty="0">
                <a:solidFill>
                  <a:schemeClr val="bg1"/>
                </a:solidFill>
                <a:latin typeface="Calibri" panose="020F0502020204030204" pitchFamily="34" charset="0"/>
                <a:ea typeface="Segoe UI"/>
                <a:cs typeface="Calibri" panose="020F0502020204030204" pitchFamily="34" charset="0"/>
              </a:rPr>
              <a:t>C: </a:t>
            </a:r>
            <a:r>
              <a:rPr lang="en-US" sz="1800" b="0" i="0" dirty="0">
                <a:solidFill>
                  <a:srgbClr val="000000"/>
                </a:solidFill>
                <a:effectLst/>
                <a:latin typeface="Maiandra GD" panose="020E0502030308020204" pitchFamily="34" charset="0"/>
              </a:rPr>
              <a:t>Communicate geographically </a:t>
            </a:r>
            <a:endParaRPr lang="en-GB" sz="900" dirty="0">
              <a:solidFill>
                <a:schemeClr val="bg1"/>
              </a:solidFill>
              <a:latin typeface="Maiandra GD"/>
              <a:ea typeface="Segoe UI"/>
              <a:cs typeface="Segoe UI"/>
            </a:endParaRPr>
          </a:p>
        </p:txBody>
      </p:sp>
    </p:spTree>
    <p:extLst>
      <p:ext uri="{BB962C8B-B14F-4D97-AF65-F5344CB8AC3E}">
        <p14:creationId xmlns:p14="http://schemas.microsoft.com/office/powerpoint/2010/main" val="3856144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7F3AF4-595B-418D-8282-3A612FDF7DEC}"/>
              </a:ext>
            </a:extLst>
          </p:cNvPr>
          <p:cNvSpPr txBox="1"/>
          <p:nvPr/>
        </p:nvSpPr>
        <p:spPr>
          <a:xfrm>
            <a:off x="3829050" y="778817"/>
            <a:ext cx="8867775" cy="461665"/>
          </a:xfrm>
          <a:prstGeom prst="rect">
            <a:avLst/>
          </a:prstGeom>
          <a:noFill/>
        </p:spPr>
        <p:txBody>
          <a:bodyPr wrap="square" rtlCol="0">
            <a:spAutoFit/>
          </a:bodyPr>
          <a:lstStyle/>
          <a:p>
            <a:r>
              <a:rPr lang="en-GB" sz="2400" dirty="0">
                <a:solidFill>
                  <a:schemeClr val="bg1"/>
                </a:solidFill>
                <a:latin typeface="Calibri" panose="020F0502020204030204" pitchFamily="34" charset="0"/>
                <a:cs typeface="Calibri" panose="020F0502020204030204" pitchFamily="34" charset="0"/>
              </a:rPr>
              <a:t>Discuss: What is an empire? </a:t>
            </a:r>
          </a:p>
        </p:txBody>
      </p:sp>
      <p:sp>
        <p:nvSpPr>
          <p:cNvPr id="5" name="TextBox 4">
            <a:extLst>
              <a:ext uri="{FF2B5EF4-FFF2-40B4-BE49-F238E27FC236}">
                <a16:creationId xmlns:a16="http://schemas.microsoft.com/office/drawing/2014/main" id="{26669251-6258-430E-838E-D42E26886F98}"/>
              </a:ext>
            </a:extLst>
          </p:cNvPr>
          <p:cNvSpPr txBox="1"/>
          <p:nvPr/>
        </p:nvSpPr>
        <p:spPr>
          <a:xfrm>
            <a:off x="1133475" y="1638211"/>
            <a:ext cx="9925050" cy="3416320"/>
          </a:xfrm>
          <a:prstGeom prst="rect">
            <a:avLst/>
          </a:prstGeom>
          <a:noFill/>
        </p:spPr>
        <p:txBody>
          <a:bodyPr wrap="square">
            <a:spAutoFit/>
          </a:bodyPr>
          <a:lstStyle/>
          <a:p>
            <a:r>
              <a:rPr lang="en-GB" sz="2400" b="0" i="0" dirty="0">
                <a:solidFill>
                  <a:srgbClr val="231F20"/>
                </a:solidFill>
                <a:effectLst/>
                <a:latin typeface="Calibri" panose="020F0502020204030204" pitchFamily="34" charset="0"/>
                <a:cs typeface="Calibri" panose="020F0502020204030204" pitchFamily="34" charset="0"/>
              </a:rPr>
              <a:t>An </a:t>
            </a:r>
            <a:r>
              <a:rPr lang="en-GB" sz="2400" b="1" i="0" dirty="0">
                <a:solidFill>
                  <a:srgbClr val="231F20"/>
                </a:solidFill>
                <a:effectLst/>
                <a:latin typeface="Calibri" panose="020F0502020204030204" pitchFamily="34" charset="0"/>
                <a:cs typeface="Calibri" panose="020F0502020204030204" pitchFamily="34" charset="0"/>
              </a:rPr>
              <a:t>empire</a:t>
            </a:r>
            <a:r>
              <a:rPr lang="en-GB" sz="2400" b="0" i="0" dirty="0">
                <a:solidFill>
                  <a:srgbClr val="231F20"/>
                </a:solidFill>
                <a:effectLst/>
                <a:latin typeface="Calibri" panose="020F0502020204030204" pitchFamily="34" charset="0"/>
                <a:cs typeface="Calibri" panose="020F0502020204030204" pitchFamily="34" charset="0"/>
              </a:rPr>
              <a:t> is a group of countries ruled over by a single monarch or ruling power. </a:t>
            </a:r>
          </a:p>
          <a:p>
            <a:endParaRPr lang="en-GB" sz="2400" dirty="0">
              <a:solidFill>
                <a:srgbClr val="231F20"/>
              </a:solidFill>
              <a:latin typeface="Calibri" panose="020F0502020204030204" pitchFamily="34" charset="0"/>
              <a:cs typeface="Calibri" panose="020F0502020204030204" pitchFamily="34" charset="0"/>
            </a:endParaRPr>
          </a:p>
          <a:p>
            <a:r>
              <a:rPr lang="en-GB" sz="2400" b="0" i="0" dirty="0">
                <a:solidFill>
                  <a:srgbClr val="231F20"/>
                </a:solidFill>
                <a:effectLst/>
                <a:latin typeface="Calibri" panose="020F0502020204030204" pitchFamily="34" charset="0"/>
                <a:cs typeface="Calibri" panose="020F0502020204030204" pitchFamily="34" charset="0"/>
              </a:rPr>
              <a:t>An empire doesn't need an 'emperor’. </a:t>
            </a:r>
          </a:p>
          <a:p>
            <a:endParaRPr lang="en-GB" sz="2400" dirty="0">
              <a:solidFill>
                <a:srgbClr val="231F20"/>
              </a:solidFill>
              <a:latin typeface="Calibri" panose="020F0502020204030204" pitchFamily="34" charset="0"/>
              <a:cs typeface="Calibri" panose="020F0502020204030204" pitchFamily="34" charset="0"/>
            </a:endParaRPr>
          </a:p>
          <a:p>
            <a:r>
              <a:rPr lang="en-GB" sz="2400" b="0" i="0" dirty="0">
                <a:solidFill>
                  <a:srgbClr val="231F20"/>
                </a:solidFill>
                <a:effectLst/>
                <a:latin typeface="Calibri" panose="020F0502020204030204" pitchFamily="34" charset="0"/>
                <a:cs typeface="Calibri" panose="020F0502020204030204" pitchFamily="34" charset="0"/>
              </a:rPr>
              <a:t>The British Empire comprised of Britain, the 'mother country', and the colonies, countries ruled to some degree by and from Britain.</a:t>
            </a:r>
          </a:p>
          <a:p>
            <a:endParaRPr lang="en-GB" sz="2400" dirty="0">
              <a:solidFill>
                <a:srgbClr val="231F20"/>
              </a:solidFill>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hlinkClick r:id="rId2"/>
              </a:rPr>
              <a:t>https://www.bbc.co.uk/bitesize/guides/zf7fr82/revision/1</a:t>
            </a:r>
            <a:r>
              <a:rPr lang="en-GB" sz="2400" dirty="0">
                <a:solidFill>
                  <a:srgbClr val="231F20"/>
                </a:solidFill>
                <a:latin typeface="Calibri" panose="020F0502020204030204" pitchFamily="34" charset="0"/>
                <a:cs typeface="Calibri" panose="020F0502020204030204" pitchFamily="34" charset="0"/>
              </a:rPr>
              <a:t> </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1677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style>
          <a:lnRef idx="1">
            <a:schemeClr val="accent2"/>
          </a:lnRef>
          <a:fillRef idx="2">
            <a:schemeClr val="accent2"/>
          </a:fillRef>
          <a:effectRef idx="1">
            <a:schemeClr val="accent2"/>
          </a:effectRef>
          <a:fontRef idx="minor">
            <a:schemeClr val="dk1"/>
          </a:fontRef>
        </p:style>
        <p:txBody>
          <a:bodyPr/>
          <a:lstStyle/>
          <a:p>
            <a:pPr eaLnBrk="1" hangingPunct="1"/>
            <a:r>
              <a:rPr lang="en-GB" dirty="0">
                <a:latin typeface="Comic Sans MS" pitchFamily="66" charset="0"/>
              </a:rPr>
              <a:t>Key Words</a:t>
            </a:r>
          </a:p>
        </p:txBody>
      </p:sp>
      <p:sp>
        <p:nvSpPr>
          <p:cNvPr id="4099" name="Rectangle 3"/>
          <p:cNvSpPr>
            <a:spLocks noGrp="1" noChangeArrowheads="1"/>
          </p:cNvSpPr>
          <p:nvPr>
            <p:ph type="body" idx="1"/>
          </p:nvPr>
        </p:nvSpPr>
        <p:spPr>
          <a:ln w="76200"/>
        </p:spPr>
        <p:style>
          <a:lnRef idx="2">
            <a:schemeClr val="accent6"/>
          </a:lnRef>
          <a:fillRef idx="1">
            <a:schemeClr val="lt1"/>
          </a:fillRef>
          <a:effectRef idx="0">
            <a:schemeClr val="accent6"/>
          </a:effectRef>
          <a:fontRef idx="minor">
            <a:schemeClr val="dk1"/>
          </a:fontRef>
        </p:style>
        <p:txBody>
          <a:bodyPr/>
          <a:lstStyle/>
          <a:p>
            <a:pPr eaLnBrk="1" hangingPunct="1"/>
            <a:r>
              <a:rPr lang="en-GB" b="1" u="sng" dirty="0">
                <a:latin typeface="Comic Sans MS" pitchFamily="66" charset="0"/>
              </a:rPr>
              <a:t>Empire</a:t>
            </a:r>
            <a:r>
              <a:rPr lang="en-GB" dirty="0">
                <a:latin typeface="Comic Sans MS" pitchFamily="66" charset="0"/>
              </a:rPr>
              <a:t> - a group of countries or peoples ruled over by an emperor, empress, or other powerful government.</a:t>
            </a:r>
          </a:p>
          <a:p>
            <a:pPr eaLnBrk="1" hangingPunct="1"/>
            <a:r>
              <a:rPr lang="en-GB" b="1" u="sng" dirty="0">
                <a:latin typeface="Comic Sans MS" pitchFamily="66" charset="0"/>
              </a:rPr>
              <a:t>Colonies</a:t>
            </a:r>
            <a:r>
              <a:rPr lang="en-GB" dirty="0">
                <a:latin typeface="Comic Sans MS" pitchFamily="66" charset="0"/>
              </a:rPr>
              <a:t> - any country or people separate from but still ruled by another country. </a:t>
            </a:r>
          </a:p>
          <a:p>
            <a:pPr eaLnBrk="1" hangingPunct="1"/>
            <a:r>
              <a:rPr lang="en-GB" b="1" u="sng" dirty="0">
                <a:latin typeface="Comic Sans MS" pitchFamily="66" charset="0"/>
              </a:rPr>
              <a:t>Native People </a:t>
            </a:r>
            <a:r>
              <a:rPr lang="en-GB" dirty="0">
                <a:latin typeface="Comic Sans MS" pitchFamily="66" charset="0"/>
              </a:rPr>
              <a:t>– people who have lived in a place throughout history. </a:t>
            </a:r>
          </a:p>
          <a:p>
            <a:pPr eaLnBrk="1" hangingPunct="1"/>
            <a:endParaRPr lang="en-GB" dirty="0">
              <a:latin typeface="Comic Sans MS"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34" name="Rectangle 133">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6"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15361" name="Rectangle 2"/>
          <p:cNvSpPr>
            <a:spLocks noGrp="1"/>
          </p:cNvSpPr>
          <p:nvPr>
            <p:ph type="title"/>
          </p:nvPr>
        </p:nvSpPr>
        <p:spPr>
          <a:xfrm>
            <a:off x="1141413" y="618518"/>
            <a:ext cx="4459286" cy="1478570"/>
          </a:xfrm>
        </p:spPr>
        <p:txBody>
          <a:bodyPr vert="horz" lIns="91440" tIns="45720" rIns="91440" bIns="45720" rtlCol="0" anchor="ctr">
            <a:normAutofit/>
          </a:bodyPr>
          <a:lstStyle/>
          <a:p>
            <a:pPr algn="ctr"/>
            <a:r>
              <a:rPr lang="en-US" sz="3200" b="1" dirty="0">
                <a:solidFill>
                  <a:schemeClr val="bg1"/>
                </a:solidFill>
                <a:latin typeface="Calibri" panose="020F0502020204030204" pitchFamily="34" charset="0"/>
                <a:cs typeface="Calibri" panose="020F0502020204030204" pitchFamily="34" charset="0"/>
              </a:rPr>
              <a:t>Starter</a:t>
            </a:r>
          </a:p>
        </p:txBody>
      </p:sp>
      <p:sp>
        <p:nvSpPr>
          <p:cNvPr id="7" name="Rounded Rectangular Callout 4"/>
          <p:cNvSpPr>
            <a:spLocks noChangeArrowheads="1"/>
          </p:cNvSpPr>
          <p:nvPr/>
        </p:nvSpPr>
        <p:spPr bwMode="auto">
          <a:xfrm>
            <a:off x="1141412" y="2249487"/>
            <a:ext cx="4459287" cy="3965046"/>
          </a:xfrm>
          <a:prstGeom prst="wedgeRoundRectCallout">
            <a:avLst>
              <a:gd name="adj1" fmla="val -58206"/>
              <a:gd name="adj2" fmla="val 156464"/>
              <a:gd name="adj3" fmla="val 16667"/>
            </a:avLst>
          </a:prstGeom>
        </p:spPr>
        <p:txBody>
          <a:bodyPr vert="horz" lIns="91440" tIns="45720" rIns="91440" bIns="45720" rtlCol="0">
            <a:normAutofit/>
          </a:bodyPr>
          <a:lstStyle/>
          <a:p>
            <a:pPr indent="-228600" defTabSz="914400">
              <a:lnSpc>
                <a:spcPct val="12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Are empires good or evil?</a:t>
            </a:r>
          </a:p>
          <a:p>
            <a:pPr indent="-228600" defTabSz="914400">
              <a:lnSpc>
                <a:spcPct val="120000"/>
              </a:lnSpc>
              <a:spcAft>
                <a:spcPts val="600"/>
              </a:spcAft>
              <a:buSzPct val="125000"/>
              <a:buFont typeface="Arial" panose="020B0604020202020204" pitchFamily="34" charset="0"/>
              <a:buChar char="•"/>
            </a:pPr>
            <a:r>
              <a:rPr lang="en-US" sz="2400" dirty="0">
                <a:solidFill>
                  <a:schemeClr val="bg1"/>
                </a:solidFill>
                <a:latin typeface="Calibri" panose="020F0502020204030204" pitchFamily="34" charset="0"/>
                <a:cs typeface="Calibri" panose="020F0502020204030204" pitchFamily="34" charset="0"/>
              </a:rPr>
              <a:t>In pairs discuss and make a list for good and a list for evil.</a:t>
            </a:r>
          </a:p>
        </p:txBody>
      </p:sp>
      <p:pic>
        <p:nvPicPr>
          <p:cNvPr id="1026" name="Picture 2" descr="http://www.badassoftheweek.com/badass-emperor.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96000" y="1295397"/>
            <a:ext cx="5456279" cy="4242256"/>
          </a:xfrm>
          <a:prstGeom prst="round2DiagRect">
            <a:avLst>
              <a:gd name="adj1" fmla="val 5608"/>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38" name="Group 137">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9"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40"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1"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2"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3"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4"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5"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6"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7"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8"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9"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0"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51"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2"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3"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4"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5"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56"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7"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8"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59"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0"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1"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2"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3"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4"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65"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D04DC1-3F0D-45C7-9651-9222B2695AC4}"/>
              </a:ext>
            </a:extLst>
          </p:cNvPr>
          <p:cNvSpPr txBox="1"/>
          <p:nvPr/>
        </p:nvSpPr>
        <p:spPr>
          <a:xfrm>
            <a:off x="790575" y="891013"/>
            <a:ext cx="11401425" cy="1200329"/>
          </a:xfrm>
          <a:prstGeom prst="rect">
            <a:avLst/>
          </a:prstGeom>
          <a:noFill/>
        </p:spPr>
        <p:txBody>
          <a:bodyPr wrap="square">
            <a:spAutoFit/>
          </a:bodyPr>
          <a:lstStyle/>
          <a:p>
            <a:r>
              <a:rPr lang="en-GB" sz="2400" dirty="0">
                <a:solidFill>
                  <a:schemeClr val="bg1"/>
                </a:solidFill>
                <a:latin typeface="Calibri" panose="020F0502020204030204" pitchFamily="34" charset="0"/>
                <a:cs typeface="Calibri" panose="020F0502020204030204" pitchFamily="34" charset="0"/>
              </a:rPr>
              <a:t>The British Empire is a term used to describe all the places around the world that were once ruled by Britain. It included large areas of North America, Australia, New Zealand, Asia and Africa, as well as small parts of Central and South America, too.</a:t>
            </a:r>
          </a:p>
        </p:txBody>
      </p:sp>
      <p:sp>
        <p:nvSpPr>
          <p:cNvPr id="5" name="TextBox 4">
            <a:extLst>
              <a:ext uri="{FF2B5EF4-FFF2-40B4-BE49-F238E27FC236}">
                <a16:creationId xmlns:a16="http://schemas.microsoft.com/office/drawing/2014/main" id="{21827793-734B-4E0D-8185-31A984965ED7}"/>
              </a:ext>
            </a:extLst>
          </p:cNvPr>
          <p:cNvSpPr txBox="1"/>
          <p:nvPr/>
        </p:nvSpPr>
        <p:spPr>
          <a:xfrm>
            <a:off x="404813" y="2204817"/>
            <a:ext cx="11787187" cy="1200329"/>
          </a:xfrm>
          <a:prstGeom prst="rect">
            <a:avLst/>
          </a:prstGeom>
          <a:noFill/>
        </p:spPr>
        <p:txBody>
          <a:bodyPr wrap="square">
            <a:spAutoFit/>
          </a:bodyPr>
          <a:lstStyle/>
          <a:p>
            <a:r>
              <a:rPr lang="en-GB" sz="2400" dirty="0">
                <a:solidFill>
                  <a:schemeClr val="bg1"/>
                </a:solidFill>
                <a:latin typeface="Calibri" panose="020F0502020204030204" pitchFamily="34" charset="0"/>
                <a:cs typeface="Calibri" panose="020F0502020204030204" pitchFamily="34" charset="0"/>
              </a:rPr>
              <a:t>The British Empire changed in size over the years. At its height in 1922, it was the largest empire the world had ever seen, covering around a quarter of Earth’s land surface and ruling over 458 million people.</a:t>
            </a:r>
          </a:p>
        </p:txBody>
      </p:sp>
      <p:sp>
        <p:nvSpPr>
          <p:cNvPr id="10" name="TextBox 9">
            <a:extLst>
              <a:ext uri="{FF2B5EF4-FFF2-40B4-BE49-F238E27FC236}">
                <a16:creationId xmlns:a16="http://schemas.microsoft.com/office/drawing/2014/main" id="{EC9E627B-0608-41AF-80E0-75B69733F136}"/>
              </a:ext>
            </a:extLst>
          </p:cNvPr>
          <p:cNvSpPr txBox="1"/>
          <p:nvPr/>
        </p:nvSpPr>
        <p:spPr>
          <a:xfrm>
            <a:off x="2143125" y="229969"/>
            <a:ext cx="7191375" cy="461665"/>
          </a:xfrm>
          <a:prstGeom prst="rect">
            <a:avLst/>
          </a:prstGeom>
          <a:noFill/>
        </p:spPr>
        <p:txBody>
          <a:bodyPr wrap="square" rtlCol="0">
            <a:spAutoFit/>
          </a:bodyPr>
          <a:lstStyle/>
          <a:p>
            <a:pPr algn="ctr"/>
            <a:r>
              <a:rPr lang="en-GB" sz="2400" dirty="0">
                <a:solidFill>
                  <a:schemeClr val="bg1"/>
                </a:solidFill>
                <a:latin typeface="Calibri" panose="020F0502020204030204" pitchFamily="34" charset="0"/>
                <a:cs typeface="Calibri" panose="020F0502020204030204" pitchFamily="34" charset="0"/>
              </a:rPr>
              <a:t>What was the British Empire?</a:t>
            </a:r>
          </a:p>
        </p:txBody>
      </p:sp>
      <p:pic>
        <p:nvPicPr>
          <p:cNvPr id="11" name="Picture 10">
            <a:extLst>
              <a:ext uri="{FF2B5EF4-FFF2-40B4-BE49-F238E27FC236}">
                <a16:creationId xmlns:a16="http://schemas.microsoft.com/office/drawing/2014/main" id="{0457CDDD-FBD5-4414-89C7-38D136BE669A}"/>
              </a:ext>
            </a:extLst>
          </p:cNvPr>
          <p:cNvPicPr>
            <a:picLocks noChangeAspect="1"/>
          </p:cNvPicPr>
          <p:nvPr/>
        </p:nvPicPr>
        <p:blipFill>
          <a:blip r:embed="rId2"/>
          <a:stretch>
            <a:fillRect/>
          </a:stretch>
        </p:blipFill>
        <p:spPr>
          <a:xfrm>
            <a:off x="5915025" y="3085937"/>
            <a:ext cx="5543550" cy="3542094"/>
          </a:xfrm>
          <a:prstGeom prst="rect">
            <a:avLst/>
          </a:prstGeom>
        </p:spPr>
      </p:pic>
    </p:spTree>
    <p:extLst>
      <p:ext uri="{BB962C8B-B14F-4D97-AF65-F5344CB8AC3E}">
        <p14:creationId xmlns:p14="http://schemas.microsoft.com/office/powerpoint/2010/main" val="3852680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3B1745-3091-4720-B658-AC985D3B9BD9}"/>
              </a:ext>
            </a:extLst>
          </p:cNvPr>
          <p:cNvSpPr txBox="1"/>
          <p:nvPr/>
        </p:nvSpPr>
        <p:spPr>
          <a:xfrm>
            <a:off x="2143125" y="229969"/>
            <a:ext cx="7191375" cy="1200329"/>
          </a:xfrm>
          <a:prstGeom prst="rect">
            <a:avLst/>
          </a:prstGeom>
          <a:noFill/>
        </p:spPr>
        <p:txBody>
          <a:bodyPr wrap="square" rtlCol="0">
            <a:spAutoFit/>
          </a:bodyPr>
          <a:lstStyle/>
          <a:p>
            <a:pPr algn="ctr"/>
            <a:r>
              <a:rPr lang="en-GB" sz="2400" dirty="0">
                <a:solidFill>
                  <a:schemeClr val="bg1"/>
                </a:solidFill>
                <a:latin typeface="Calibri" panose="020F0502020204030204" pitchFamily="34" charset="0"/>
                <a:cs typeface="Calibri" panose="020F0502020204030204" pitchFamily="34" charset="0"/>
              </a:rPr>
              <a:t>Why was the British Empire created?</a:t>
            </a:r>
          </a:p>
          <a:p>
            <a:pPr algn="ctr"/>
            <a:endParaRPr lang="en-GB" sz="2400" dirty="0">
              <a:solidFill>
                <a:schemeClr val="bg1"/>
              </a:solidFill>
              <a:latin typeface="Calibri" panose="020F0502020204030204" pitchFamily="34" charset="0"/>
              <a:cs typeface="Calibri" panose="020F0502020204030204" pitchFamily="34" charset="0"/>
            </a:endParaRPr>
          </a:p>
          <a:p>
            <a:pPr algn="ctr"/>
            <a:endParaRPr lang="en-GB" sz="240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1B94D18A-18C4-411F-9C2C-25A8A4980AFE}"/>
              </a:ext>
            </a:extLst>
          </p:cNvPr>
          <p:cNvSpPr txBox="1"/>
          <p:nvPr/>
        </p:nvSpPr>
        <p:spPr>
          <a:xfrm>
            <a:off x="814389" y="916574"/>
            <a:ext cx="10768012" cy="2308324"/>
          </a:xfrm>
          <a:prstGeom prst="rect">
            <a:avLst/>
          </a:prstGeom>
          <a:noFill/>
        </p:spPr>
        <p:txBody>
          <a:bodyPr wrap="square">
            <a:spAutoFit/>
          </a:bodyPr>
          <a:lstStyle/>
          <a:p>
            <a:r>
              <a:rPr lang="en-GB" sz="2400" dirty="0">
                <a:solidFill>
                  <a:schemeClr val="bg1"/>
                </a:solidFill>
                <a:latin typeface="Calibri" panose="020F0502020204030204" pitchFamily="34" charset="0"/>
                <a:cs typeface="Calibri" panose="020F0502020204030204" pitchFamily="34" charset="0"/>
              </a:rPr>
              <a:t>England wanted more land overseas where it could build new communities, known as colonies. These colonies would provide England with valuable materials, like metals, sugar and tobacco, which they could trade with other countries.</a:t>
            </a:r>
          </a:p>
          <a:p>
            <a:endParaRPr lang="en-GB" sz="2400" dirty="0">
              <a:solidFill>
                <a:schemeClr val="bg1"/>
              </a:solidFill>
              <a:latin typeface="Calibri" panose="020F0502020204030204" pitchFamily="34" charset="0"/>
              <a:cs typeface="Calibri" panose="020F0502020204030204" pitchFamily="34" charset="0"/>
            </a:endParaRPr>
          </a:p>
          <a:p>
            <a:r>
              <a:rPr lang="en-GB" sz="2400" dirty="0">
                <a:solidFill>
                  <a:schemeClr val="bg1"/>
                </a:solidFill>
                <a:latin typeface="Calibri" panose="020F0502020204030204" pitchFamily="34" charset="0"/>
                <a:cs typeface="Calibri" panose="020F0502020204030204" pitchFamily="34" charset="0"/>
              </a:rPr>
              <a:t>The colonies also offered money-making opportunities for wealthy Englishmen and provided England’s poor and unemployed with new places to live and new jobs</a:t>
            </a:r>
          </a:p>
        </p:txBody>
      </p:sp>
      <p:pic>
        <p:nvPicPr>
          <p:cNvPr id="5" name="Picture 4">
            <a:extLst>
              <a:ext uri="{FF2B5EF4-FFF2-40B4-BE49-F238E27FC236}">
                <a16:creationId xmlns:a16="http://schemas.microsoft.com/office/drawing/2014/main" id="{8C8A7B14-C625-40E9-B9FB-F57F1CFAF1AA}"/>
              </a:ext>
            </a:extLst>
          </p:cNvPr>
          <p:cNvPicPr>
            <a:picLocks noChangeAspect="1"/>
          </p:cNvPicPr>
          <p:nvPr/>
        </p:nvPicPr>
        <p:blipFill>
          <a:blip r:embed="rId2"/>
          <a:stretch>
            <a:fillRect/>
          </a:stretch>
        </p:blipFill>
        <p:spPr>
          <a:xfrm>
            <a:off x="1495424" y="3224898"/>
            <a:ext cx="2333625" cy="3535795"/>
          </a:xfrm>
          <a:prstGeom prst="rect">
            <a:avLst/>
          </a:prstGeom>
        </p:spPr>
      </p:pic>
      <p:pic>
        <p:nvPicPr>
          <p:cNvPr id="6" name="Picture 5">
            <a:extLst>
              <a:ext uri="{FF2B5EF4-FFF2-40B4-BE49-F238E27FC236}">
                <a16:creationId xmlns:a16="http://schemas.microsoft.com/office/drawing/2014/main" id="{E790A2D7-3495-4EB9-8361-4C9BFC2AC303}"/>
              </a:ext>
            </a:extLst>
          </p:cNvPr>
          <p:cNvPicPr>
            <a:picLocks noChangeAspect="1"/>
          </p:cNvPicPr>
          <p:nvPr/>
        </p:nvPicPr>
        <p:blipFill>
          <a:blip r:embed="rId3"/>
          <a:stretch>
            <a:fillRect/>
          </a:stretch>
        </p:blipFill>
        <p:spPr>
          <a:xfrm>
            <a:off x="8810627" y="3224898"/>
            <a:ext cx="2185987" cy="3506931"/>
          </a:xfrm>
          <a:prstGeom prst="rect">
            <a:avLst/>
          </a:prstGeom>
        </p:spPr>
      </p:pic>
      <p:pic>
        <p:nvPicPr>
          <p:cNvPr id="7" name="Picture 6">
            <a:extLst>
              <a:ext uri="{FF2B5EF4-FFF2-40B4-BE49-F238E27FC236}">
                <a16:creationId xmlns:a16="http://schemas.microsoft.com/office/drawing/2014/main" id="{49D21E3C-8B96-4F0D-8EDE-44DD62D8F9DC}"/>
              </a:ext>
            </a:extLst>
          </p:cNvPr>
          <p:cNvPicPr>
            <a:picLocks noChangeAspect="1"/>
          </p:cNvPicPr>
          <p:nvPr/>
        </p:nvPicPr>
        <p:blipFill>
          <a:blip r:embed="rId4"/>
          <a:stretch>
            <a:fillRect/>
          </a:stretch>
        </p:blipFill>
        <p:spPr>
          <a:xfrm>
            <a:off x="4510084" y="3311159"/>
            <a:ext cx="3352798" cy="3352798"/>
          </a:xfrm>
          <a:prstGeom prst="rect">
            <a:avLst/>
          </a:prstGeom>
        </p:spPr>
      </p:pic>
    </p:spTree>
    <p:extLst>
      <p:ext uri="{BB962C8B-B14F-4D97-AF65-F5344CB8AC3E}">
        <p14:creationId xmlns:p14="http://schemas.microsoft.com/office/powerpoint/2010/main" val="499648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F88AB-E583-4FE8-8494-66C1B5DBE3ED}"/>
              </a:ext>
            </a:extLst>
          </p:cNvPr>
          <p:cNvSpPr txBox="1"/>
          <p:nvPr/>
        </p:nvSpPr>
        <p:spPr>
          <a:xfrm>
            <a:off x="923924" y="1068258"/>
            <a:ext cx="10601325" cy="5170646"/>
          </a:xfrm>
          <a:prstGeom prst="rect">
            <a:avLst/>
          </a:prstGeom>
          <a:noFill/>
        </p:spPr>
        <p:txBody>
          <a:bodyPr wrap="square">
            <a:spAutoFit/>
          </a:bodyPr>
          <a:lstStyle/>
          <a:p>
            <a:pPr algn="l"/>
            <a:r>
              <a:rPr lang="en-GB" sz="2400" b="0" i="0" dirty="0">
                <a:solidFill>
                  <a:schemeClr val="bg1"/>
                </a:solidFill>
                <a:effectLst/>
                <a:latin typeface="Calibri" panose="020F0502020204030204" pitchFamily="34" charset="0"/>
                <a:cs typeface="Calibri" panose="020F0502020204030204" pitchFamily="34" charset="0"/>
              </a:rPr>
              <a:t>Over the course of the 20th century, Britain’s empire broke down in stages. In 1926, Canada, </a:t>
            </a:r>
            <a:r>
              <a:rPr lang="en-GB" sz="2400" i="0" dirty="0">
                <a:solidFill>
                  <a:schemeClr val="bg1"/>
                </a:solidFill>
                <a:effectLst/>
                <a:latin typeface="Calibri" panose="020F0502020204030204" pitchFamily="34" charset="0"/>
                <a:cs typeface="Calibri" panose="020F0502020204030204" pitchFamily="34" charset="0"/>
              </a:rPr>
              <a:t>Australia, New Zealand </a:t>
            </a:r>
            <a:r>
              <a:rPr lang="en-GB" sz="2400" b="0" i="0" dirty="0">
                <a:solidFill>
                  <a:schemeClr val="bg1"/>
                </a:solidFill>
                <a:effectLst/>
                <a:latin typeface="Calibri" panose="020F0502020204030204" pitchFamily="34" charset="0"/>
                <a:cs typeface="Calibri" panose="020F0502020204030204" pitchFamily="34" charset="0"/>
              </a:rPr>
              <a:t>and </a:t>
            </a:r>
            <a:r>
              <a:rPr lang="en-GB" sz="2400" i="0" strike="noStrike" dirty="0">
                <a:solidFill>
                  <a:schemeClr val="bg1"/>
                </a:solidFill>
                <a:effectLst/>
                <a:latin typeface="Calibri" panose="020F0502020204030204" pitchFamily="34" charset="0"/>
                <a:cs typeface="Calibri" panose="020F0502020204030204" pitchFamily="34" charset="0"/>
              </a:rPr>
              <a:t>South Africa </a:t>
            </a:r>
            <a:r>
              <a:rPr lang="en-GB" sz="2400" b="0" i="0" dirty="0">
                <a:solidFill>
                  <a:schemeClr val="bg1"/>
                </a:solidFill>
                <a:effectLst/>
                <a:latin typeface="Calibri" panose="020F0502020204030204" pitchFamily="34" charset="0"/>
                <a:cs typeface="Calibri" panose="020F0502020204030204" pitchFamily="34" charset="0"/>
              </a:rPr>
              <a:t>became independent.</a:t>
            </a:r>
          </a:p>
          <a:p>
            <a:pPr algn="l"/>
            <a:endParaRPr lang="en-GB" sz="2400" b="0" i="0" dirty="0">
              <a:solidFill>
                <a:schemeClr val="bg1"/>
              </a:solidFill>
              <a:effectLst/>
              <a:latin typeface="Calibri" panose="020F0502020204030204" pitchFamily="34" charset="0"/>
              <a:cs typeface="Calibri" panose="020F0502020204030204" pitchFamily="34" charset="0"/>
            </a:endParaRPr>
          </a:p>
          <a:p>
            <a:pPr algn="l"/>
            <a:r>
              <a:rPr lang="en-GB" sz="2400" b="0" i="0" dirty="0">
                <a:solidFill>
                  <a:schemeClr val="bg1"/>
                </a:solidFill>
                <a:effectLst/>
                <a:latin typeface="Calibri" panose="020F0502020204030204" pitchFamily="34" charset="0"/>
                <a:cs typeface="Calibri" panose="020F0502020204030204" pitchFamily="34" charset="0"/>
              </a:rPr>
              <a:t>Over the next decades,</a:t>
            </a:r>
            <a:r>
              <a:rPr lang="en-GB" sz="2400" dirty="0">
                <a:solidFill>
                  <a:schemeClr val="bg1"/>
                </a:solidFill>
                <a:latin typeface="Calibri" panose="020F0502020204030204" pitchFamily="34" charset="0"/>
                <a:cs typeface="Calibri" panose="020F0502020204030204" pitchFamily="34" charset="0"/>
              </a:rPr>
              <a:t> </a:t>
            </a:r>
            <a:r>
              <a:rPr lang="en-GB" sz="2400" b="0" i="0" dirty="0">
                <a:solidFill>
                  <a:schemeClr val="bg1"/>
                </a:solidFill>
                <a:effectLst/>
                <a:latin typeface="Calibri" panose="020F0502020204030204" pitchFamily="34" charset="0"/>
                <a:cs typeface="Calibri" panose="020F0502020204030204" pitchFamily="34" charset="0"/>
              </a:rPr>
              <a:t>the remaining colonies continued to push for independence. After the Second World War, </a:t>
            </a:r>
            <a:r>
              <a:rPr lang="en-GB" sz="2400" i="0" dirty="0">
                <a:solidFill>
                  <a:schemeClr val="bg1"/>
                </a:solidFill>
                <a:effectLst/>
                <a:latin typeface="Calibri" panose="020F0502020204030204" pitchFamily="34" charset="0"/>
                <a:cs typeface="Calibri" panose="020F0502020204030204" pitchFamily="34" charset="0"/>
              </a:rPr>
              <a:t>Britain no longer had the wealth or strength</a:t>
            </a:r>
            <a:r>
              <a:rPr lang="en-GB" sz="2400" b="0" i="0" dirty="0">
                <a:solidFill>
                  <a:schemeClr val="bg1"/>
                </a:solidFill>
                <a:effectLst/>
                <a:latin typeface="Calibri" panose="020F0502020204030204" pitchFamily="34" charset="0"/>
                <a:cs typeface="Calibri" panose="020F0502020204030204" pitchFamily="34" charset="0"/>
              </a:rPr>
              <a:t> to manage an empire overseas. </a:t>
            </a:r>
          </a:p>
          <a:p>
            <a:pPr algn="l"/>
            <a:r>
              <a:rPr lang="en-GB" sz="2400" b="0" i="0" dirty="0">
                <a:solidFill>
                  <a:schemeClr val="bg1"/>
                </a:solidFill>
                <a:effectLst/>
                <a:latin typeface="Calibri" panose="020F0502020204030204" pitchFamily="34" charset="0"/>
                <a:cs typeface="Calibri" panose="020F0502020204030204" pitchFamily="34" charset="0"/>
              </a:rPr>
              <a:t>In 1947, </a:t>
            </a:r>
            <a:r>
              <a:rPr lang="en-GB" sz="2400" i="0" dirty="0">
                <a:solidFill>
                  <a:schemeClr val="bg1"/>
                </a:solidFill>
                <a:effectLst/>
                <a:latin typeface="Calibri" panose="020F0502020204030204" pitchFamily="34" charset="0"/>
                <a:cs typeface="Calibri" panose="020F0502020204030204" pitchFamily="34" charset="0"/>
              </a:rPr>
              <a:t>India won its independence</a:t>
            </a:r>
            <a:r>
              <a:rPr lang="en-GB" sz="2400" b="0" i="0" dirty="0">
                <a:solidFill>
                  <a:schemeClr val="bg1"/>
                </a:solidFill>
                <a:effectLst/>
                <a:latin typeface="Calibri" panose="020F0502020204030204" pitchFamily="34" charset="0"/>
                <a:cs typeface="Calibri" panose="020F0502020204030204" pitchFamily="34" charset="0"/>
              </a:rPr>
              <a:t>, and from the 1950s to 1980s, </a:t>
            </a:r>
            <a:r>
              <a:rPr lang="en-GB" sz="2400" i="0" dirty="0">
                <a:solidFill>
                  <a:schemeClr val="bg1"/>
                </a:solidFill>
                <a:effectLst/>
                <a:latin typeface="Calibri" panose="020F0502020204030204" pitchFamily="34" charset="0"/>
                <a:cs typeface="Calibri" panose="020F0502020204030204" pitchFamily="34" charset="0"/>
              </a:rPr>
              <a:t>African colonies also fought for and won their independence. </a:t>
            </a:r>
          </a:p>
          <a:p>
            <a:pPr algn="l"/>
            <a:endParaRPr lang="en-GB" sz="2400" dirty="0">
              <a:solidFill>
                <a:schemeClr val="bg1"/>
              </a:solidFill>
              <a:latin typeface="Calibri" panose="020F0502020204030204" pitchFamily="34" charset="0"/>
              <a:cs typeface="Calibri" panose="020F0502020204030204" pitchFamily="34" charset="0"/>
            </a:endParaRPr>
          </a:p>
          <a:p>
            <a:pPr algn="l"/>
            <a:r>
              <a:rPr lang="en-GB" sz="2400" b="0" i="0" dirty="0">
                <a:solidFill>
                  <a:schemeClr val="bg1"/>
                </a:solidFill>
                <a:effectLst/>
                <a:latin typeface="Calibri" panose="020F0502020204030204" pitchFamily="34" charset="0"/>
                <a:cs typeface="Calibri" panose="020F0502020204030204" pitchFamily="34" charset="0"/>
              </a:rPr>
              <a:t>There are some small fragments of the British Empire that still exist today. These are self-governing countries that continue to share a bond with Britain. They include Anguilla, Bermuda, British Virgin Islands, Cayman Islands, Falkland Islands, Gibraltar</a:t>
            </a:r>
            <a:r>
              <a:rPr lang="en-GB" sz="2400" dirty="0">
                <a:solidFill>
                  <a:schemeClr val="bg1"/>
                </a:solidFill>
                <a:latin typeface="Calibri" panose="020F0502020204030204" pitchFamily="34" charset="0"/>
                <a:cs typeface="Calibri" panose="020F0502020204030204" pitchFamily="34" charset="0"/>
              </a:rPr>
              <a:t> and many more.</a:t>
            </a:r>
            <a:br>
              <a:rPr lang="en-GB" dirty="0"/>
            </a:br>
            <a:endParaRPr lang="en-GB" dirty="0"/>
          </a:p>
        </p:txBody>
      </p:sp>
      <p:sp>
        <p:nvSpPr>
          <p:cNvPr id="5" name="TextBox 4">
            <a:extLst>
              <a:ext uri="{FF2B5EF4-FFF2-40B4-BE49-F238E27FC236}">
                <a16:creationId xmlns:a16="http://schemas.microsoft.com/office/drawing/2014/main" id="{DFD9EF0A-40CF-4A31-917B-DFC20B5EADF1}"/>
              </a:ext>
            </a:extLst>
          </p:cNvPr>
          <p:cNvSpPr txBox="1"/>
          <p:nvPr/>
        </p:nvSpPr>
        <p:spPr>
          <a:xfrm>
            <a:off x="2105025" y="306169"/>
            <a:ext cx="7191375" cy="1200329"/>
          </a:xfrm>
          <a:prstGeom prst="rect">
            <a:avLst/>
          </a:prstGeom>
          <a:noFill/>
        </p:spPr>
        <p:txBody>
          <a:bodyPr wrap="square" rtlCol="0">
            <a:spAutoFit/>
          </a:bodyPr>
          <a:lstStyle/>
          <a:p>
            <a:pPr algn="ctr"/>
            <a:r>
              <a:rPr lang="en-GB" sz="2400" dirty="0">
                <a:solidFill>
                  <a:schemeClr val="bg1"/>
                </a:solidFill>
                <a:latin typeface="Calibri" panose="020F0502020204030204" pitchFamily="34" charset="0"/>
                <a:cs typeface="Calibri" panose="020F0502020204030204" pitchFamily="34" charset="0"/>
              </a:rPr>
              <a:t>Why did the British Empire collapse?</a:t>
            </a:r>
          </a:p>
          <a:p>
            <a:pPr algn="ctr"/>
            <a:endParaRPr lang="en-GB" sz="2400" dirty="0">
              <a:solidFill>
                <a:schemeClr val="bg1"/>
              </a:solidFill>
              <a:latin typeface="Calibri" panose="020F0502020204030204" pitchFamily="34" charset="0"/>
              <a:cs typeface="Calibri" panose="020F0502020204030204" pitchFamily="34" charset="0"/>
            </a:endParaRPr>
          </a:p>
          <a:p>
            <a:pPr algn="ctr"/>
            <a:endParaRPr lang="en-GB" sz="24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04518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152650" y="513743"/>
            <a:ext cx="8050212" cy="1478570"/>
          </a:xfrm>
        </p:spPr>
        <p:style>
          <a:lnRef idx="1">
            <a:schemeClr val="accent6"/>
          </a:lnRef>
          <a:fillRef idx="2">
            <a:schemeClr val="accent6"/>
          </a:fillRef>
          <a:effectRef idx="1">
            <a:schemeClr val="accent6"/>
          </a:effectRef>
          <a:fontRef idx="minor">
            <a:schemeClr val="dk1"/>
          </a:fontRef>
        </p:style>
        <p:txBody>
          <a:bodyPr/>
          <a:lstStyle/>
          <a:p>
            <a:pPr eaLnBrk="1" hangingPunct="1"/>
            <a:r>
              <a:rPr lang="en-GB" sz="4000" dirty="0">
                <a:latin typeface="Calibri" panose="020F0502020204030204" pitchFamily="34" charset="0"/>
                <a:cs typeface="Calibri" panose="020F0502020204030204" pitchFamily="34" charset="0"/>
              </a:rPr>
              <a:t>The British Empire; Good or Bad?</a:t>
            </a:r>
          </a:p>
        </p:txBody>
      </p:sp>
      <p:sp>
        <p:nvSpPr>
          <p:cNvPr id="6147" name="Rectangle 3"/>
          <p:cNvSpPr>
            <a:spLocks noGrp="1" noChangeArrowheads="1"/>
          </p:cNvSpPr>
          <p:nvPr>
            <p:ph type="body" idx="1"/>
          </p:nvPr>
        </p:nvSpPr>
        <p:spPr>
          <a:xfrm>
            <a:off x="376402" y="2223854"/>
            <a:ext cx="8229600" cy="1875258"/>
          </a:xfrm>
          <a:ln w="76200"/>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eaLnBrk="1" hangingPunct="1"/>
            <a:r>
              <a:rPr lang="en-GB" sz="2600" dirty="0">
                <a:latin typeface="Calibri" panose="020F0502020204030204" pitchFamily="34" charset="0"/>
                <a:cs typeface="Calibri" panose="020F0502020204030204" pitchFamily="34" charset="0"/>
              </a:rPr>
              <a:t>Some support the argument that the British Empire was </a:t>
            </a:r>
            <a:r>
              <a:rPr lang="en-GB" sz="2600" b="1" u="sng" dirty="0">
                <a:latin typeface="Calibri" panose="020F0502020204030204" pitchFamily="34" charset="0"/>
                <a:cs typeface="Calibri" panose="020F0502020204030204" pitchFamily="34" charset="0"/>
              </a:rPr>
              <a:t>GOOD</a:t>
            </a:r>
            <a:r>
              <a:rPr lang="en-GB" sz="2600" dirty="0">
                <a:latin typeface="Calibri" panose="020F0502020204030204" pitchFamily="34" charset="0"/>
                <a:cs typeface="Calibri" panose="020F0502020204030204" pitchFamily="34" charset="0"/>
              </a:rPr>
              <a:t>.</a:t>
            </a:r>
          </a:p>
          <a:p>
            <a:pPr eaLnBrk="1" hangingPunct="1"/>
            <a:r>
              <a:rPr lang="en-GB" sz="2600" dirty="0">
                <a:latin typeface="Calibri" panose="020F0502020204030204" pitchFamily="34" charset="0"/>
                <a:cs typeface="Calibri" panose="020F0502020204030204" pitchFamily="34" charset="0"/>
              </a:rPr>
              <a:t>Some support the argument that the British Empire was </a:t>
            </a:r>
            <a:r>
              <a:rPr lang="en-GB" sz="2600" b="1" u="sng" dirty="0">
                <a:latin typeface="Calibri" panose="020F0502020204030204" pitchFamily="34" charset="0"/>
                <a:cs typeface="Calibri" panose="020F0502020204030204" pitchFamily="34" charset="0"/>
              </a:rPr>
              <a:t>BAD</a:t>
            </a:r>
            <a:r>
              <a:rPr lang="en-GB" sz="2600" dirty="0">
                <a:latin typeface="Calibri" panose="020F0502020204030204" pitchFamily="34" charset="0"/>
                <a:cs typeface="Calibri" panose="020F0502020204030204" pitchFamily="34" charset="0"/>
              </a:rPr>
              <a:t>.</a:t>
            </a:r>
          </a:p>
          <a:p>
            <a:pPr eaLnBrk="1" hangingPunct="1"/>
            <a:r>
              <a:rPr lang="en-GB" sz="2600" b="0" i="0" dirty="0">
                <a:solidFill>
                  <a:srgbClr val="000000"/>
                </a:solidFill>
                <a:effectLst/>
                <a:latin typeface="Calibri" panose="020F0502020204030204" pitchFamily="34" charset="0"/>
                <a:cs typeface="Calibri" panose="020F0502020204030204" pitchFamily="34" charset="0"/>
              </a:rPr>
              <a:t>What do the different viewpoints depend on? </a:t>
            </a:r>
            <a:r>
              <a:rPr lang="en-GB" sz="1800" b="0" i="0" dirty="0">
                <a:solidFill>
                  <a:srgbClr val="000000"/>
                </a:solidFill>
                <a:effectLst/>
                <a:latin typeface="Maiandra GD" panose="020E0502030308020204" pitchFamily="34" charset="0"/>
              </a:rPr>
              <a:t> </a:t>
            </a:r>
            <a:endParaRPr lang="en-GB" dirty="0">
              <a:latin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0100561B-FE50-4998-914B-744E98C9560D}"/>
              </a:ext>
            </a:extLst>
          </p:cNvPr>
          <p:cNvPicPr>
            <a:picLocks noChangeAspect="1"/>
          </p:cNvPicPr>
          <p:nvPr/>
        </p:nvPicPr>
        <p:blipFill>
          <a:blip r:embed="rId2"/>
          <a:stretch>
            <a:fillRect/>
          </a:stretch>
        </p:blipFill>
        <p:spPr>
          <a:xfrm>
            <a:off x="7052773" y="3687264"/>
            <a:ext cx="4914404" cy="314259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142558" y="112986"/>
            <a:ext cx="8229600" cy="1143000"/>
          </a:xfrm>
        </p:spPr>
        <p:style>
          <a:lnRef idx="1">
            <a:schemeClr val="accent6"/>
          </a:lnRef>
          <a:fillRef idx="2">
            <a:schemeClr val="accent6"/>
          </a:fillRef>
          <a:effectRef idx="1">
            <a:schemeClr val="accent6"/>
          </a:effectRef>
          <a:fontRef idx="minor">
            <a:schemeClr val="dk1"/>
          </a:fontRef>
        </p:style>
        <p:txBody>
          <a:bodyPr>
            <a:normAutofit fontScale="90000"/>
          </a:bodyPr>
          <a:lstStyle/>
          <a:p>
            <a:pPr eaLnBrk="1" hangingPunct="1"/>
            <a:r>
              <a:rPr lang="en-GB" dirty="0">
                <a:latin typeface="Calibri" panose="020F0502020204030204" pitchFamily="34" charset="0"/>
                <a:cs typeface="Calibri" panose="020F0502020204030204" pitchFamily="34" charset="0"/>
              </a:rPr>
              <a:t>Talk to your partner and decide if the following statements are good or bad</a:t>
            </a:r>
          </a:p>
        </p:txBody>
      </p:sp>
      <p:pic>
        <p:nvPicPr>
          <p:cNvPr id="6" name="Content Placeholder 5" descr="A screenshot of a computer&#10;&#10;Description automatically generated with medium confidence">
            <a:extLst>
              <a:ext uri="{FF2B5EF4-FFF2-40B4-BE49-F238E27FC236}">
                <a16:creationId xmlns:a16="http://schemas.microsoft.com/office/drawing/2014/main" id="{190D68BD-870B-4266-AC26-219BF35A0C87}"/>
              </a:ext>
            </a:extLst>
          </p:cNvPr>
          <p:cNvPicPr>
            <a:picLocks noGrp="1" noChangeAspect="1"/>
          </p:cNvPicPr>
          <p:nvPr>
            <p:ph idx="1"/>
          </p:nvPr>
        </p:nvPicPr>
        <p:blipFill>
          <a:blip r:embed="rId2"/>
          <a:stretch>
            <a:fillRect/>
          </a:stretch>
        </p:blipFill>
        <p:spPr>
          <a:xfrm>
            <a:off x="2242181" y="1303988"/>
            <a:ext cx="3534342" cy="5382812"/>
          </a:xfrm>
          <a:prstGeom prst="rect">
            <a:avLst/>
          </a:prstGeom>
        </p:spPr>
      </p:pic>
      <p:pic>
        <p:nvPicPr>
          <p:cNvPr id="4" name="Picture 3">
            <a:extLst>
              <a:ext uri="{FF2B5EF4-FFF2-40B4-BE49-F238E27FC236}">
                <a16:creationId xmlns:a16="http://schemas.microsoft.com/office/drawing/2014/main" id="{39A46187-4A83-47DA-9E71-71B326D1DEC3}"/>
              </a:ext>
            </a:extLst>
          </p:cNvPr>
          <p:cNvPicPr>
            <a:picLocks noChangeAspect="1"/>
          </p:cNvPicPr>
          <p:nvPr/>
        </p:nvPicPr>
        <p:blipFill>
          <a:blip r:embed="rId3"/>
          <a:stretch>
            <a:fillRect/>
          </a:stretch>
        </p:blipFill>
        <p:spPr>
          <a:xfrm>
            <a:off x="6800850" y="1298234"/>
            <a:ext cx="3399869" cy="538856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9EAFC5-BD62-47D7-A8E3-8669466F38E2}"/>
              </a:ext>
            </a:extLst>
          </p:cNvPr>
          <p:cNvSpPr txBox="1"/>
          <p:nvPr/>
        </p:nvSpPr>
        <p:spPr>
          <a:xfrm>
            <a:off x="1133475" y="215872"/>
            <a:ext cx="10797598" cy="3785652"/>
          </a:xfrm>
          <a:prstGeom prst="rect">
            <a:avLst/>
          </a:prstGeom>
          <a:noFill/>
        </p:spPr>
        <p:txBody>
          <a:bodyPr wrap="square">
            <a:spAutoFit/>
          </a:bodyPr>
          <a:lstStyle/>
          <a:p>
            <a:r>
              <a:rPr lang="en-GB" sz="2400" dirty="0">
                <a:solidFill>
                  <a:srgbClr val="231F20"/>
                </a:solidFill>
                <a:latin typeface="Calibri" panose="020F0502020204030204" pitchFamily="34" charset="0"/>
                <a:cs typeface="Calibri" panose="020F0502020204030204" pitchFamily="34" charset="0"/>
              </a:rPr>
              <a:t>Talk to your partner:</a:t>
            </a:r>
          </a:p>
          <a:p>
            <a:endParaRPr lang="en-GB" sz="2400" dirty="0">
              <a:solidFill>
                <a:srgbClr val="231F20"/>
              </a:solidFill>
              <a:latin typeface="Calibri" panose="020F0502020204030204" pitchFamily="34" charset="0"/>
              <a:cs typeface="Calibri" panose="020F0502020204030204" pitchFamily="34" charset="0"/>
            </a:endParaRPr>
          </a:p>
          <a:p>
            <a:r>
              <a:rPr lang="en-GB" sz="2400" dirty="0">
                <a:solidFill>
                  <a:srgbClr val="231F20"/>
                </a:solidFill>
                <a:latin typeface="Calibri" panose="020F0502020204030204" pitchFamily="34" charset="0"/>
                <a:cs typeface="Calibri" panose="020F0502020204030204" pitchFamily="34" charset="0"/>
              </a:rPr>
              <a:t>Can we make a simple good or bad decision regarding the empire? Why/why not?</a:t>
            </a:r>
          </a:p>
          <a:p>
            <a:endParaRPr lang="en-GB" sz="2400" dirty="0">
              <a:solidFill>
                <a:srgbClr val="231F20"/>
              </a:solidFill>
              <a:latin typeface="Calibri" panose="020F0502020204030204" pitchFamily="34" charset="0"/>
              <a:cs typeface="Calibri" panose="020F0502020204030204" pitchFamily="34" charset="0"/>
            </a:endParaRPr>
          </a:p>
          <a:p>
            <a:r>
              <a:rPr lang="en-GB" sz="2400" dirty="0">
                <a:solidFill>
                  <a:srgbClr val="231F20"/>
                </a:solidFill>
                <a:latin typeface="Calibri" panose="020F0502020204030204" pitchFamily="34" charset="0"/>
                <a:cs typeface="Calibri" panose="020F0502020204030204" pitchFamily="34" charset="0"/>
              </a:rPr>
              <a:t>Can you think of any lasting impacts of the empire? </a:t>
            </a:r>
          </a:p>
          <a:p>
            <a:endParaRPr lang="en-GB" sz="2400" dirty="0">
              <a:solidFill>
                <a:srgbClr val="231F20"/>
              </a:solidFill>
              <a:latin typeface="Calibri" panose="020F0502020204030204" pitchFamily="34" charset="0"/>
              <a:cs typeface="Calibri" panose="020F0502020204030204" pitchFamily="34" charset="0"/>
            </a:endParaRPr>
          </a:p>
          <a:p>
            <a:r>
              <a:rPr lang="en-GB" sz="2400" dirty="0">
                <a:solidFill>
                  <a:srgbClr val="231F20"/>
                </a:solidFill>
                <a:latin typeface="Calibri" panose="020F0502020204030204" pitchFamily="34" charset="0"/>
                <a:cs typeface="Calibri" panose="020F0502020204030204" pitchFamily="34" charset="0"/>
              </a:rPr>
              <a:t>How different would Britain be today if the empire had never existed? </a:t>
            </a:r>
          </a:p>
          <a:p>
            <a:endParaRPr lang="en-GB" sz="2400" dirty="0">
              <a:solidFill>
                <a:srgbClr val="231F20"/>
              </a:solidFill>
              <a:latin typeface="Calibri" panose="020F0502020204030204" pitchFamily="34" charset="0"/>
              <a:cs typeface="Calibri" panose="020F0502020204030204" pitchFamily="34" charset="0"/>
            </a:endParaRPr>
          </a:p>
          <a:p>
            <a:r>
              <a:rPr lang="en-GB" sz="2400" dirty="0">
                <a:solidFill>
                  <a:srgbClr val="231F20"/>
                </a:solidFill>
                <a:latin typeface="Calibri" panose="020F0502020204030204" pitchFamily="34" charset="0"/>
                <a:cs typeface="Calibri" panose="020F0502020204030204" pitchFamily="34" charset="0"/>
                <a:hlinkClick r:id="rId2"/>
              </a:rPr>
              <a:t>https://www.bbc.co.uk/teach/class-clips-video/history-gcse-what-legacy-has-the-british-empire-left-behind/zmyvrj6</a:t>
            </a:r>
            <a:r>
              <a:rPr lang="en-GB" sz="2400" dirty="0">
                <a:solidFill>
                  <a:srgbClr val="231F20"/>
                </a:solidFill>
                <a:latin typeface="Calibri" panose="020F0502020204030204" pitchFamily="34" charset="0"/>
                <a:cs typeface="Calibri" panose="020F0502020204030204" pitchFamily="34" charset="0"/>
              </a:rPr>
              <a:t> </a:t>
            </a:r>
            <a:endParaRPr lang="en-GB" sz="2400" b="0" i="0" dirty="0">
              <a:solidFill>
                <a:srgbClr val="231F20"/>
              </a:solidFill>
              <a:effectLst/>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9B0C6636-E3D7-4F84-B2B5-CFF2F9C1DC98}"/>
              </a:ext>
            </a:extLst>
          </p:cNvPr>
          <p:cNvPicPr>
            <a:picLocks noChangeAspect="1"/>
          </p:cNvPicPr>
          <p:nvPr/>
        </p:nvPicPr>
        <p:blipFill>
          <a:blip r:embed="rId3"/>
          <a:stretch>
            <a:fillRect/>
          </a:stretch>
        </p:blipFill>
        <p:spPr>
          <a:xfrm>
            <a:off x="7096124" y="3683111"/>
            <a:ext cx="4834949" cy="2959017"/>
          </a:xfrm>
          <a:prstGeom prst="rect">
            <a:avLst/>
          </a:prstGeom>
        </p:spPr>
      </p:pic>
    </p:spTree>
    <p:extLst>
      <p:ext uri="{BB962C8B-B14F-4D97-AF65-F5344CB8AC3E}">
        <p14:creationId xmlns:p14="http://schemas.microsoft.com/office/powerpoint/2010/main" val="2768253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FE3F6-C9FE-45E2-ABE1-510A97F5BEE8}"/>
              </a:ext>
            </a:extLst>
          </p:cNvPr>
          <p:cNvSpPr>
            <a:spLocks noGrp="1"/>
          </p:cNvSpPr>
          <p:nvPr>
            <p:ph type="title"/>
          </p:nvPr>
        </p:nvSpPr>
        <p:spPr>
          <a:xfrm>
            <a:off x="1005802" y="0"/>
            <a:ext cx="9905998" cy="1478570"/>
          </a:xfrm>
        </p:spPr>
        <p:txBody>
          <a:bodyPr/>
          <a:lstStyle/>
          <a:p>
            <a:pPr algn="ctr"/>
            <a:r>
              <a:rPr lang="en-GB" dirty="0">
                <a:solidFill>
                  <a:schemeClr val="bg1"/>
                </a:solidFill>
                <a:latin typeface="Calibri"/>
                <a:cs typeface="Calibri"/>
              </a:rPr>
              <a:t>Activity</a:t>
            </a:r>
            <a:endParaRPr lang="en-US" dirty="0">
              <a:solidFill>
                <a:schemeClr val="bg1"/>
              </a:solidFill>
              <a:latin typeface="Calibri"/>
              <a:cs typeface="Calibri"/>
            </a:endParaRPr>
          </a:p>
        </p:txBody>
      </p:sp>
      <p:sp>
        <p:nvSpPr>
          <p:cNvPr id="3" name="Content Placeholder 2">
            <a:extLst>
              <a:ext uri="{FF2B5EF4-FFF2-40B4-BE49-F238E27FC236}">
                <a16:creationId xmlns:a16="http://schemas.microsoft.com/office/drawing/2014/main" id="{54570CBF-1EC3-4E0F-9F18-CE02CAD01981}"/>
              </a:ext>
            </a:extLst>
          </p:cNvPr>
          <p:cNvSpPr>
            <a:spLocks noGrp="1"/>
          </p:cNvSpPr>
          <p:nvPr>
            <p:ph idx="1"/>
          </p:nvPr>
        </p:nvSpPr>
        <p:spPr>
          <a:xfrm>
            <a:off x="762000" y="1032513"/>
            <a:ext cx="11201399" cy="4482461"/>
          </a:xfrm>
        </p:spPr>
        <p:txBody>
          <a:bodyPr vert="horz" lIns="91440" tIns="45720" rIns="91440" bIns="45720" rtlCol="0" anchor="t">
            <a:normAutofit/>
          </a:bodyPr>
          <a:lstStyle/>
          <a:p>
            <a:pPr marL="0" indent="0">
              <a:buNone/>
            </a:pPr>
            <a:endParaRPr lang="en-US" b="1" u="sng" dirty="0">
              <a:ea typeface="+mn-lt"/>
              <a:cs typeface="+mn-lt"/>
            </a:endParaRPr>
          </a:p>
          <a:p>
            <a:r>
              <a:rPr lang="en-GB" dirty="0">
                <a:solidFill>
                  <a:schemeClr val="bg1"/>
                </a:solidFill>
                <a:latin typeface="Calibri" panose="020F0502020204030204" pitchFamily="34" charset="0"/>
                <a:cs typeface="Calibri" panose="020F0502020204030204" pitchFamily="34" charset="0"/>
              </a:rPr>
              <a:t>Paddlers: </a:t>
            </a:r>
            <a:r>
              <a:rPr lang="en-GB" b="0" i="0" dirty="0">
                <a:solidFill>
                  <a:srgbClr val="000000"/>
                </a:solidFill>
                <a:effectLst/>
                <a:latin typeface="Calibri" panose="020F0502020204030204" pitchFamily="34" charset="0"/>
                <a:cs typeface="Calibri" panose="020F0502020204030204" pitchFamily="34" charset="0"/>
              </a:rPr>
              <a:t>Sort information from fact sheets into positive and negative consequences of the British Empire. </a:t>
            </a:r>
          </a:p>
          <a:p>
            <a:endParaRPr lang="en-GB" b="0" i="0" dirty="0">
              <a:solidFill>
                <a:srgbClr val="000000"/>
              </a:solidFill>
              <a:effectLst/>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Snorkellers: Write two paragraphs - for and against the British Empire. </a:t>
            </a:r>
          </a:p>
          <a:p>
            <a:endParaRPr lang="en-GB" dirty="0">
              <a:solidFill>
                <a:srgbClr val="000000"/>
              </a:solidFill>
              <a:latin typeface="Calibri" panose="020F0502020204030204" pitchFamily="34" charset="0"/>
              <a:cs typeface="Calibri" panose="020F0502020204030204" pitchFamily="34" charset="0"/>
            </a:endParaRPr>
          </a:p>
          <a:p>
            <a:r>
              <a:rPr lang="en-GB" dirty="0">
                <a:solidFill>
                  <a:srgbClr val="000000"/>
                </a:solidFill>
                <a:latin typeface="Calibri" panose="020F0502020204030204" pitchFamily="34" charset="0"/>
                <a:cs typeface="Calibri" panose="020F0502020204030204" pitchFamily="34" charset="0"/>
              </a:rPr>
              <a:t>Divers: Write two paragraphs - for and against the British Empire - and finish with a balanced conclusion. </a:t>
            </a:r>
          </a:p>
        </p:txBody>
      </p:sp>
      <p:sp>
        <p:nvSpPr>
          <p:cNvPr id="5" name="TextBox 4">
            <a:extLst>
              <a:ext uri="{FF2B5EF4-FFF2-40B4-BE49-F238E27FC236}">
                <a16:creationId xmlns:a16="http://schemas.microsoft.com/office/drawing/2014/main" id="{5384FB2C-D448-4487-90D2-5581DA522507}"/>
              </a:ext>
            </a:extLst>
          </p:cNvPr>
          <p:cNvSpPr txBox="1"/>
          <p:nvPr/>
        </p:nvSpPr>
        <p:spPr>
          <a:xfrm>
            <a:off x="1266178" y="5515521"/>
            <a:ext cx="11582401" cy="830997"/>
          </a:xfrm>
          <a:prstGeom prst="rect">
            <a:avLst/>
          </a:prstGeom>
          <a:noFill/>
        </p:spPr>
        <p:txBody>
          <a:bodyPr wrap="square" lIns="91440" tIns="45720" rIns="91440" bIns="45720" rtlCol="0" anchor="t">
            <a:spAutoFit/>
          </a:bodyPr>
          <a:lstStyle/>
          <a:p>
            <a:r>
              <a:rPr lang="en-GB" sz="2400" dirty="0">
                <a:solidFill>
                  <a:srgbClr val="FF0000"/>
                </a:solidFill>
                <a:latin typeface="Calibri"/>
                <a:cs typeface="Calibri"/>
              </a:rPr>
              <a:t>Red Pen: Should Britain apologise for the Empire or should Britain be proud of its achievements? </a:t>
            </a:r>
          </a:p>
        </p:txBody>
      </p:sp>
    </p:spTree>
    <p:extLst>
      <p:ext uri="{BB962C8B-B14F-4D97-AF65-F5344CB8AC3E}">
        <p14:creationId xmlns:p14="http://schemas.microsoft.com/office/powerpoint/2010/main" val="4114565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79487" y="365314"/>
            <a:ext cx="10926763" cy="1478570"/>
          </a:xfrm>
        </p:spPr>
        <p:txBody>
          <a:bodyPr>
            <a:normAutofit/>
          </a:bodyPr>
          <a:lstStyle/>
          <a:p>
            <a:pPr eaLnBrk="1" hangingPunct="1"/>
            <a:r>
              <a:rPr lang="en-GB" sz="3200" dirty="0">
                <a:solidFill>
                  <a:schemeClr val="bg1"/>
                </a:solidFill>
                <a:latin typeface="Comic Sans MS" pitchFamily="66" charset="0"/>
              </a:rPr>
              <a:t>Should Britain apologise for its Empire?</a:t>
            </a:r>
          </a:p>
        </p:txBody>
      </p:sp>
      <p:sp>
        <p:nvSpPr>
          <p:cNvPr id="12291" name="Rectangle 3"/>
          <p:cNvSpPr>
            <a:spLocks noGrp="1" noChangeArrowheads="1"/>
          </p:cNvSpPr>
          <p:nvPr>
            <p:ph type="body" idx="1"/>
          </p:nvPr>
        </p:nvSpPr>
        <p:spPr>
          <a:xfrm>
            <a:off x="433388" y="2135984"/>
            <a:ext cx="3178175" cy="1397000"/>
          </a:xfrm>
        </p:spPr>
        <p:txBody>
          <a:bodyPr/>
          <a:lstStyle/>
          <a:p>
            <a:pPr eaLnBrk="1" hangingPunct="1">
              <a:lnSpc>
                <a:spcPct val="80000"/>
              </a:lnSpc>
              <a:buFontTx/>
              <a:buNone/>
            </a:pPr>
            <a:r>
              <a:rPr lang="en-GB" sz="1600" b="1" dirty="0">
                <a:solidFill>
                  <a:schemeClr val="bg1"/>
                </a:solidFill>
                <a:latin typeface="Comic Sans MS" pitchFamily="66" charset="0"/>
              </a:rPr>
              <a:t>	I think the days of Britain having to apologise for our history are over; I think we should move forward</a:t>
            </a:r>
            <a:r>
              <a:rPr lang="en-GB" sz="1600" dirty="0">
                <a:solidFill>
                  <a:schemeClr val="bg1"/>
                </a:solidFill>
                <a:latin typeface="Comic Sans MS" pitchFamily="66" charset="0"/>
              </a:rPr>
              <a:t>  </a:t>
            </a:r>
            <a:br>
              <a:rPr lang="en-GB" sz="1600" dirty="0">
                <a:solidFill>
                  <a:schemeClr val="bg1"/>
                </a:solidFill>
                <a:latin typeface="Comic Sans MS" pitchFamily="66" charset="0"/>
              </a:rPr>
            </a:br>
            <a:endParaRPr lang="en-GB" sz="1600" dirty="0">
              <a:solidFill>
                <a:schemeClr val="bg1"/>
              </a:solidFill>
              <a:latin typeface="Comic Sans MS" pitchFamily="66" charset="0"/>
            </a:endParaRPr>
          </a:p>
          <a:p>
            <a:pPr eaLnBrk="1" hangingPunct="1">
              <a:lnSpc>
                <a:spcPct val="80000"/>
              </a:lnSpc>
              <a:buFontTx/>
              <a:buNone/>
            </a:pPr>
            <a:r>
              <a:rPr lang="en-GB" sz="1600" dirty="0">
                <a:solidFill>
                  <a:schemeClr val="bg1"/>
                </a:solidFill>
                <a:latin typeface="Comic Sans MS" pitchFamily="66" charset="0"/>
              </a:rPr>
              <a:t>	Gordon Brown</a:t>
            </a:r>
          </a:p>
        </p:txBody>
      </p:sp>
      <p:sp>
        <p:nvSpPr>
          <p:cNvPr id="12292" name="Text Box 4"/>
          <p:cNvSpPr txBox="1">
            <a:spLocks noChangeArrowheads="1"/>
          </p:cNvSpPr>
          <p:nvPr/>
        </p:nvSpPr>
        <p:spPr bwMode="auto">
          <a:xfrm>
            <a:off x="4519613" y="1993506"/>
            <a:ext cx="3529012" cy="1436687"/>
          </a:xfrm>
          <a:prstGeom prst="rect">
            <a:avLst/>
          </a:prstGeom>
          <a:noFill/>
          <a:ln w="9525">
            <a:noFill/>
            <a:miter lim="800000"/>
            <a:headEnd/>
            <a:tailEnd/>
          </a:ln>
        </p:spPr>
        <p:txBody>
          <a:bodyPr>
            <a:spAutoFit/>
          </a:bodyPr>
          <a:lstStyle/>
          <a:p>
            <a:pPr>
              <a:spcBef>
                <a:spcPct val="50000"/>
              </a:spcBef>
            </a:pPr>
            <a:r>
              <a:rPr lang="en-GB" sz="1600" b="1" dirty="0">
                <a:solidFill>
                  <a:schemeClr val="bg1"/>
                </a:solidFill>
                <a:latin typeface="Comic Sans MS" pitchFamily="66" charset="0"/>
              </a:rPr>
              <a:t>Britons should stop apologising for their colonial past and be proud of our Empire's achievements.</a:t>
            </a:r>
          </a:p>
          <a:p>
            <a:pPr>
              <a:spcBef>
                <a:spcPct val="50000"/>
              </a:spcBef>
            </a:pPr>
            <a:r>
              <a:rPr lang="en-GB" sz="1600" dirty="0">
                <a:solidFill>
                  <a:schemeClr val="bg1"/>
                </a:solidFill>
                <a:latin typeface="Comic Sans MS" pitchFamily="66" charset="0"/>
              </a:rPr>
              <a:t>Michael Palin</a:t>
            </a:r>
          </a:p>
        </p:txBody>
      </p:sp>
      <p:sp>
        <p:nvSpPr>
          <p:cNvPr id="12293" name="Text Box 5"/>
          <p:cNvSpPr txBox="1">
            <a:spLocks noChangeArrowheads="1"/>
          </p:cNvSpPr>
          <p:nvPr/>
        </p:nvSpPr>
        <p:spPr bwMode="auto">
          <a:xfrm>
            <a:off x="1847851" y="5445126"/>
            <a:ext cx="8569325" cy="1192213"/>
          </a:xfrm>
          <a:prstGeom prst="rect">
            <a:avLst/>
          </a:prstGeom>
          <a:noFill/>
          <a:ln w="9525">
            <a:noFill/>
            <a:miter lim="800000"/>
            <a:headEnd/>
            <a:tailEnd/>
          </a:ln>
        </p:spPr>
        <p:txBody>
          <a:bodyPr>
            <a:spAutoFit/>
          </a:bodyPr>
          <a:lstStyle/>
          <a:p>
            <a:pPr>
              <a:spcBef>
                <a:spcPct val="50000"/>
              </a:spcBef>
            </a:pPr>
            <a:r>
              <a:rPr lang="en-GB" sz="1600" b="1" dirty="0">
                <a:solidFill>
                  <a:schemeClr val="bg1"/>
                </a:solidFill>
                <a:latin typeface="Comic Sans MS" pitchFamily="66" charset="0"/>
              </a:rPr>
              <a:t>It is an opportunity for the United Kingdom to express our deep sorrow and regret for our nation's role in the slave trade and for the unbearable suffering, individually and collectively, it caused.</a:t>
            </a:r>
          </a:p>
          <a:p>
            <a:pPr>
              <a:spcBef>
                <a:spcPct val="50000"/>
              </a:spcBef>
            </a:pPr>
            <a:r>
              <a:rPr lang="en-GB" sz="1600" dirty="0">
                <a:solidFill>
                  <a:schemeClr val="bg1"/>
                </a:solidFill>
                <a:latin typeface="Comic Sans MS" pitchFamily="66" charset="0"/>
              </a:rPr>
              <a:t>Tony Blair</a:t>
            </a:r>
          </a:p>
        </p:txBody>
      </p:sp>
      <p:sp>
        <p:nvSpPr>
          <p:cNvPr id="12294" name="Text Box 6"/>
          <p:cNvSpPr txBox="1">
            <a:spLocks noChangeArrowheads="1"/>
          </p:cNvSpPr>
          <p:nvPr/>
        </p:nvSpPr>
        <p:spPr bwMode="auto">
          <a:xfrm>
            <a:off x="8612189" y="1426369"/>
            <a:ext cx="3455987" cy="1925638"/>
          </a:xfrm>
          <a:prstGeom prst="rect">
            <a:avLst/>
          </a:prstGeom>
          <a:noFill/>
          <a:ln w="9525">
            <a:noFill/>
            <a:miter lim="800000"/>
            <a:headEnd/>
            <a:tailEnd/>
          </a:ln>
        </p:spPr>
        <p:txBody>
          <a:bodyPr>
            <a:spAutoFit/>
          </a:bodyPr>
          <a:lstStyle/>
          <a:p>
            <a:pPr>
              <a:spcBef>
                <a:spcPct val="50000"/>
              </a:spcBef>
            </a:pPr>
            <a:r>
              <a:rPr lang="en-GB" sz="1600" b="1" dirty="0">
                <a:solidFill>
                  <a:schemeClr val="bg1"/>
                </a:solidFill>
                <a:latin typeface="Comic Sans MS" pitchFamily="66" charset="0"/>
              </a:rPr>
              <a:t>Absolutely not! Why should Britain apologise for something that her forefathers have done? I say let it be and work so that nothing of its magnitude happens again.</a:t>
            </a:r>
          </a:p>
          <a:p>
            <a:pPr>
              <a:spcBef>
                <a:spcPct val="50000"/>
              </a:spcBef>
            </a:pPr>
            <a:r>
              <a:rPr lang="en-GB" sz="1600" dirty="0">
                <a:solidFill>
                  <a:schemeClr val="bg1"/>
                </a:solidFill>
                <a:latin typeface="Comic Sans MS" pitchFamily="66" charset="0"/>
              </a:rPr>
              <a:t>P Johnson </a:t>
            </a:r>
          </a:p>
        </p:txBody>
      </p:sp>
      <p:sp>
        <p:nvSpPr>
          <p:cNvPr id="12295" name="Text Box 7"/>
          <p:cNvSpPr txBox="1">
            <a:spLocks noChangeArrowheads="1"/>
          </p:cNvSpPr>
          <p:nvPr/>
        </p:nvSpPr>
        <p:spPr bwMode="auto">
          <a:xfrm>
            <a:off x="5162550" y="3821656"/>
            <a:ext cx="3240088" cy="1192213"/>
          </a:xfrm>
          <a:prstGeom prst="rect">
            <a:avLst/>
          </a:prstGeom>
          <a:noFill/>
          <a:ln w="9525">
            <a:noFill/>
            <a:miter lim="800000"/>
            <a:headEnd/>
            <a:tailEnd/>
          </a:ln>
        </p:spPr>
        <p:txBody>
          <a:bodyPr>
            <a:spAutoFit/>
          </a:bodyPr>
          <a:lstStyle/>
          <a:p>
            <a:pPr>
              <a:spcBef>
                <a:spcPct val="50000"/>
              </a:spcBef>
            </a:pPr>
            <a:r>
              <a:rPr lang="en-GB" sz="1600" b="1" dirty="0">
                <a:solidFill>
                  <a:schemeClr val="bg1"/>
                </a:solidFill>
                <a:latin typeface="Comic Sans MS" pitchFamily="66" charset="0"/>
              </a:rPr>
              <a:t>Present governments should not be held liable for an act that occurred 200 years ago.</a:t>
            </a:r>
          </a:p>
          <a:p>
            <a:pPr>
              <a:spcBef>
                <a:spcPct val="50000"/>
              </a:spcBef>
            </a:pPr>
            <a:r>
              <a:rPr lang="en-GB" sz="1600" dirty="0">
                <a:solidFill>
                  <a:schemeClr val="bg1"/>
                </a:solidFill>
                <a:latin typeface="Comic Sans MS" pitchFamily="66" charset="0"/>
              </a:rPr>
              <a:t>N Rhoads</a:t>
            </a:r>
          </a:p>
        </p:txBody>
      </p:sp>
      <p:sp>
        <p:nvSpPr>
          <p:cNvPr id="12296" name="Text Box 8"/>
          <p:cNvSpPr txBox="1">
            <a:spLocks noChangeArrowheads="1"/>
          </p:cNvSpPr>
          <p:nvPr/>
        </p:nvSpPr>
        <p:spPr bwMode="auto">
          <a:xfrm>
            <a:off x="2279650" y="3716339"/>
            <a:ext cx="2952750" cy="1436687"/>
          </a:xfrm>
          <a:prstGeom prst="rect">
            <a:avLst/>
          </a:prstGeom>
          <a:noFill/>
          <a:ln w="9525">
            <a:noFill/>
            <a:miter lim="800000"/>
            <a:headEnd/>
            <a:tailEnd/>
          </a:ln>
        </p:spPr>
        <p:txBody>
          <a:bodyPr>
            <a:spAutoFit/>
          </a:bodyPr>
          <a:lstStyle/>
          <a:p>
            <a:pPr>
              <a:spcBef>
                <a:spcPct val="50000"/>
              </a:spcBef>
            </a:pPr>
            <a:r>
              <a:rPr lang="en-GB" sz="1600" b="1" dirty="0">
                <a:solidFill>
                  <a:schemeClr val="bg1"/>
                </a:solidFill>
                <a:latin typeface="Comic Sans MS" pitchFamily="66" charset="0"/>
              </a:rPr>
              <a:t>No apology is necessary! Britain gave her colonies independence, surely that is enough?</a:t>
            </a:r>
          </a:p>
          <a:p>
            <a:pPr>
              <a:spcBef>
                <a:spcPct val="50000"/>
              </a:spcBef>
            </a:pPr>
            <a:r>
              <a:rPr lang="en-GB" sz="1600" dirty="0">
                <a:solidFill>
                  <a:schemeClr val="bg1"/>
                </a:solidFill>
                <a:latin typeface="Comic Sans MS" pitchFamily="66" charset="0"/>
              </a:rPr>
              <a:t>P Isaac</a:t>
            </a:r>
          </a:p>
        </p:txBody>
      </p:sp>
      <p:sp>
        <p:nvSpPr>
          <p:cNvPr id="12297" name="Text Box 9"/>
          <p:cNvSpPr txBox="1">
            <a:spLocks noChangeArrowheads="1"/>
          </p:cNvSpPr>
          <p:nvPr/>
        </p:nvSpPr>
        <p:spPr bwMode="auto">
          <a:xfrm>
            <a:off x="8578057" y="3571378"/>
            <a:ext cx="3600450" cy="1692771"/>
          </a:xfrm>
          <a:prstGeom prst="rect">
            <a:avLst/>
          </a:prstGeom>
          <a:noFill/>
          <a:ln w="9525">
            <a:noFill/>
            <a:miter lim="800000"/>
            <a:headEnd/>
            <a:tailEnd/>
          </a:ln>
        </p:spPr>
        <p:txBody>
          <a:bodyPr>
            <a:spAutoFit/>
          </a:bodyPr>
          <a:lstStyle/>
          <a:p>
            <a:pPr>
              <a:spcBef>
                <a:spcPct val="50000"/>
              </a:spcBef>
            </a:pPr>
            <a:r>
              <a:rPr lang="en-GB" sz="1600" b="1" dirty="0">
                <a:solidFill>
                  <a:schemeClr val="bg1"/>
                </a:solidFill>
                <a:latin typeface="Comic Sans MS" pitchFamily="66" charset="0"/>
              </a:rPr>
              <a:t>After all the atrocities that the British Empire brought, what harm can a simple apology in words do, except heal old wounds?</a:t>
            </a:r>
          </a:p>
          <a:p>
            <a:pPr>
              <a:spcBef>
                <a:spcPct val="50000"/>
              </a:spcBef>
            </a:pPr>
            <a:r>
              <a:rPr lang="en-GB" sz="1600" dirty="0">
                <a:solidFill>
                  <a:schemeClr val="bg1"/>
                </a:solidFill>
                <a:latin typeface="Comic Sans MS" pitchFamily="66" charset="0"/>
              </a:rPr>
              <a:t>J Crew</a:t>
            </a:r>
          </a:p>
        </p:txBody>
      </p:sp>
      <p:sp>
        <p:nvSpPr>
          <p:cNvPr id="10" name="TextBox 9">
            <a:extLst>
              <a:ext uri="{FF2B5EF4-FFF2-40B4-BE49-F238E27FC236}">
                <a16:creationId xmlns:a16="http://schemas.microsoft.com/office/drawing/2014/main" id="{F1C3D7C9-940A-4E60-BD98-1FFC4906804D}"/>
              </a:ext>
            </a:extLst>
          </p:cNvPr>
          <p:cNvSpPr txBox="1"/>
          <p:nvPr/>
        </p:nvSpPr>
        <p:spPr>
          <a:xfrm>
            <a:off x="2022475" y="111997"/>
            <a:ext cx="7361382" cy="646331"/>
          </a:xfrm>
          <a:prstGeom prst="rect">
            <a:avLst/>
          </a:prstGeom>
          <a:noFill/>
        </p:spPr>
        <p:txBody>
          <a:bodyPr wrap="square" rtlCol="0">
            <a:spAutoFit/>
          </a:bodyPr>
          <a:lstStyle/>
          <a:p>
            <a:pPr algn="ctr"/>
            <a:r>
              <a:rPr lang="en-GB" sz="3600" dirty="0">
                <a:solidFill>
                  <a:schemeClr val="bg1"/>
                </a:solidFill>
                <a:latin typeface="Calibri" panose="020F0502020204030204" pitchFamily="34" charset="0"/>
                <a:cs typeface="Calibri" panose="020F0502020204030204" pitchFamily="34" charset="0"/>
              </a:rPr>
              <a:t>Plenary</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B0F959-9F7C-493B-89C8-24ACA1B25D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28DD839-3A51-428A-8739-F7588066D4C6}">
  <ds:schemaRefs>
    <ds:schemaRef ds:uri="http://purl.org/dc/elements/1.1/"/>
    <ds:schemaRef ds:uri="http://schemas.microsoft.com/office/2006/documentManagement/types"/>
    <ds:schemaRef ds:uri="933c73ff-1f47-478d-836a-52d41c4c8390"/>
    <ds:schemaRef ds:uri="http://purl.org/dc/terms/"/>
    <ds:schemaRef ds:uri="http://schemas.openxmlformats.org/package/2006/metadata/core-properties"/>
    <ds:schemaRef ds:uri="http://purl.org/dc/dcmitype/"/>
    <ds:schemaRef ds:uri="http://schemas.microsoft.com/office/infopath/2007/PartnerControls"/>
    <ds:schemaRef ds:uri="b7193443-4924-4c98-83f1-322a08f1315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2E57273E-ED2C-4285-8B1C-F62329C05E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Circuit</Template>
  <TotalTime>295</TotalTime>
  <Words>849</Words>
  <Application>Microsoft Office PowerPoint</Application>
  <PresentationFormat>Widescreen</PresentationFormat>
  <Paragraphs>70</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Circuit</vt:lpstr>
      <vt:lpstr>PowerPoint Presentation</vt:lpstr>
      <vt:lpstr>PowerPoint Presentation</vt:lpstr>
      <vt:lpstr>Key Words</vt:lpstr>
      <vt:lpstr>Starter</vt:lpstr>
      <vt:lpstr>PowerPoint Presentation</vt:lpstr>
      <vt:lpstr>PowerPoint Presentation</vt:lpstr>
      <vt:lpstr>PowerPoint Presentation</vt:lpstr>
      <vt:lpstr>The British Empire; Good or Bad?</vt:lpstr>
      <vt:lpstr>Talk to your partner and decide if the following statements are good or bad</vt:lpstr>
      <vt:lpstr>PowerPoint Presentation</vt:lpstr>
      <vt:lpstr>Activity</vt:lpstr>
      <vt:lpstr>Should Britain apologise for its Empire?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levens</dc:creator>
  <cp:lastModifiedBy>richard levens</cp:lastModifiedBy>
  <cp:revision>327</cp:revision>
  <dcterms:created xsi:type="dcterms:W3CDTF">2021-09-24T19:11:42Z</dcterms:created>
  <dcterms:modified xsi:type="dcterms:W3CDTF">2021-10-26T14:39:34Z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