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4" r:id="rId11"/>
  </p:sldMasterIdLst>
  <p:notesMasterIdLst>
    <p:notesMasterId r:id="rId28"/>
  </p:notesMasterIdLst>
  <p:sldIdLst>
    <p:sldId id="321" r:id="rId12"/>
    <p:sldId id="320" r:id="rId13"/>
    <p:sldId id="552" r:id="rId14"/>
    <p:sldId id="553" r:id="rId15"/>
    <p:sldId id="296" r:id="rId16"/>
    <p:sldId id="298" r:id="rId17"/>
    <p:sldId id="303" r:id="rId18"/>
    <p:sldId id="306" r:id="rId19"/>
    <p:sldId id="316" r:id="rId20"/>
    <p:sldId id="315" r:id="rId21"/>
    <p:sldId id="313" r:id="rId22"/>
    <p:sldId id="318" r:id="rId23"/>
    <p:sldId id="319" r:id="rId24"/>
    <p:sldId id="556" r:id="rId25"/>
    <p:sldId id="324" r:id="rId26"/>
    <p:sldId id="325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560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3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presProps" Target="presProp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09/09/2021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219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338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3389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51818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8247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7611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945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4977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3357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96628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9731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36406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6026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08764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49689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8799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988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18" Type="http://schemas.openxmlformats.org/officeDocument/2006/relationships/theme" Target="../theme/theme8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6013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6" Type="http://schemas.openxmlformats.org/officeDocument/2006/relationships/image" Target="../media/image19.png"/><Relationship Id="rId5" Type="http://schemas.openxmlformats.org/officeDocument/2006/relationships/image" Target="../media/image16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7" Type="http://schemas.openxmlformats.org/officeDocument/2006/relationships/image" Target="../media/image19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180.png"/><Relationship Id="rId5" Type="http://schemas.openxmlformats.org/officeDocument/2006/relationships/image" Target="../media/image17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C60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screenshot of a cell phone&#10;&#10;Description automatically generated">
            <a:extLst>
              <a:ext uri="{FF2B5EF4-FFF2-40B4-BE49-F238E27FC236}">
                <a16:creationId xmlns:a16="http://schemas.microsoft.com/office/drawing/2014/main" id="{B3CD7003-46B2-483A-8D3F-3FD3C15A84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60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C60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B6DB519-21B1-4EBE-A80A-24D29A71DB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0" y="0"/>
            <a:ext cx="91426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258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2C0EBE7-D26F-4693-91FE-49F841E69C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9087" y="1033463"/>
            <a:ext cx="2471738" cy="5614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0" y="2524251"/>
            <a:ext cx="5950424" cy="1787857"/>
          </a:xfrm>
        </p:spPr>
        <p:txBody>
          <a:bodyPr>
            <a:normAutofit fontScale="90000"/>
          </a:bodyPr>
          <a:lstStyle/>
          <a:p>
            <a:r>
              <a:rPr lang="en-GB" dirty="0"/>
              <a:t>ROUND ANY NUMBER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  <a:r>
              <a:rPr lang="en-GB" sz="2800" dirty="0">
                <a:latin typeface="Calibri" panose="020F0502020204030204" pitchFamily="34" charset="0"/>
              </a:rPr>
              <a:t>Round 3,404 to the nearest 10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</a:t>
            </a:r>
            <a:r>
              <a:rPr lang="en-GB" sz="2800" dirty="0">
                <a:latin typeface="Calibri" panose="020F0502020204030204" pitchFamily="34" charset="0"/>
              </a:rPr>
              <a:t>Round 3,404 to nearest 100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</a:t>
            </a:r>
            <a:r>
              <a:rPr lang="en-GB" sz="2800" dirty="0">
                <a:latin typeface="Calibri" panose="020F0502020204030204" pitchFamily="34" charset="0"/>
              </a:rPr>
              <a:t>Which multiple of 1,000 is 5,770 closest to?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95550" y="562572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  <a:r>
              <a:rPr lang="en-GB" sz="2800" dirty="0">
                <a:latin typeface="Calibri" panose="020F0502020204030204" pitchFamily="34" charset="0"/>
              </a:rPr>
              <a:t>Round 3,404 to the nearest 10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</a:t>
            </a:r>
            <a:r>
              <a:rPr lang="en-GB" sz="2800" dirty="0">
                <a:latin typeface="Calibri" panose="020F0502020204030204" pitchFamily="34" charset="0"/>
              </a:rPr>
              <a:t>Round 3,404 to nearest 100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</a:t>
            </a:r>
            <a:r>
              <a:rPr lang="en-GB" sz="2800" dirty="0">
                <a:latin typeface="Calibri" panose="020F0502020204030204" pitchFamily="34" charset="0"/>
              </a:rPr>
              <a:t>Which multiple of 1,000 is 5,770 closest to?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698123" y="1085792"/>
            <a:ext cx="2421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3,400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50441" y="3693267"/>
            <a:ext cx="1116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6,000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698123" y="2389529"/>
            <a:ext cx="2421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3,400</a:t>
            </a:r>
          </a:p>
        </p:txBody>
      </p:sp>
      <p:sp>
        <p:nvSpPr>
          <p:cNvPr id="17" name="Oval 16"/>
          <p:cNvSpPr/>
          <p:nvPr/>
        </p:nvSpPr>
        <p:spPr>
          <a:xfrm>
            <a:off x="5224965" y="3080336"/>
            <a:ext cx="253812" cy="660888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6" grpId="0"/>
      <p:bldP spid="17" grpId="0" animBg="1"/>
      <p:bldP spid="1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Table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8553217"/>
              </p:ext>
            </p:extLst>
          </p:nvPr>
        </p:nvGraphicFramePr>
        <p:xfrm>
          <a:off x="1002982" y="787811"/>
          <a:ext cx="6387740" cy="38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77548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TTh</a:t>
                      </a: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342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125" y="1448900"/>
            <a:ext cx="602924" cy="58807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125" y="2020224"/>
            <a:ext cx="602924" cy="588074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125" y="2563519"/>
            <a:ext cx="602924" cy="588074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765" y="1448900"/>
            <a:ext cx="602924" cy="58807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934" y="1448900"/>
            <a:ext cx="602924" cy="588074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292" y="1448900"/>
            <a:ext cx="561662" cy="547827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382" y="1448900"/>
            <a:ext cx="561662" cy="547827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292" y="2020224"/>
            <a:ext cx="561662" cy="547827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382" y="2020224"/>
            <a:ext cx="561662" cy="547827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154" y="1448900"/>
            <a:ext cx="585751" cy="571324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905" y="1448900"/>
            <a:ext cx="585751" cy="571324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154" y="2020224"/>
            <a:ext cx="585751" cy="571324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905" y="2020224"/>
            <a:ext cx="585751" cy="571324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227" y="1448900"/>
            <a:ext cx="564684" cy="550776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822" y="1448900"/>
            <a:ext cx="564684" cy="550776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227" y="2020224"/>
            <a:ext cx="564684" cy="550776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822" y="2020224"/>
            <a:ext cx="564684" cy="550776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227" y="2563519"/>
            <a:ext cx="564684" cy="550776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822" y="2563519"/>
            <a:ext cx="564684" cy="550776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227" y="3123802"/>
            <a:ext cx="564684" cy="550776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292" y="2563519"/>
            <a:ext cx="561662" cy="547827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382" y="2563519"/>
            <a:ext cx="561662" cy="547827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292" y="3150922"/>
            <a:ext cx="561662" cy="547827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382" y="3150922"/>
            <a:ext cx="561662" cy="547827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9550" y="5007569"/>
            <a:ext cx="1250012" cy="875008"/>
          </a:xfrm>
          <a:prstGeom prst="rect">
            <a:avLst/>
          </a:prstGeom>
        </p:spPr>
      </p:pic>
      <p:sp>
        <p:nvSpPr>
          <p:cNvPr id="113" name="Rounded Rectangular Callout 112"/>
          <p:cNvSpPr/>
          <p:nvPr/>
        </p:nvSpPr>
        <p:spPr>
          <a:xfrm>
            <a:off x="955344" y="4815985"/>
            <a:ext cx="4817818" cy="1086350"/>
          </a:xfrm>
          <a:prstGeom prst="wedgeRoundRectCallout">
            <a:avLst>
              <a:gd name="adj1" fmla="val 65177"/>
              <a:gd name="adj2" fmla="val 71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</a:rPr>
              <a:t>When rounding to the nearest 1,000 you look at the 1,000 column.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790114" y="217836"/>
            <a:ext cx="27723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32,847</a:t>
            </a:r>
          </a:p>
        </p:txBody>
      </p:sp>
      <p:pic>
        <p:nvPicPr>
          <p:cNvPr id="115" name="Picture 1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16039" y="227042"/>
            <a:ext cx="747045" cy="747045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5704946" y="34987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3213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Straight Connector 33"/>
          <p:cNvCxnSpPr/>
          <p:nvPr/>
        </p:nvCxnSpPr>
        <p:spPr>
          <a:xfrm>
            <a:off x="1000441" y="5301712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992548" y="498660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1657688" y="498660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7643952" y="498660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2322828" y="498660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3653108" y="498660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2987968" y="498660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4318248" y="498660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4983388" y="498660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5648528" y="498660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6313668" y="498660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6978808" y="498660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-140023" y="5602943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32,000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30811" y="5631152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33,000</a:t>
            </a:r>
          </a:p>
        </p:txBody>
      </p:sp>
      <p:cxnSp>
        <p:nvCxnSpPr>
          <p:cNvPr id="48" name="Straight Arrow Connector 47"/>
          <p:cNvCxnSpPr/>
          <p:nvPr/>
        </p:nvCxnSpPr>
        <p:spPr>
          <a:xfrm flipV="1">
            <a:off x="6589783" y="5386135"/>
            <a:ext cx="0" cy="433616"/>
          </a:xfrm>
          <a:prstGeom prst="straightConnector1">
            <a:avLst/>
          </a:prstGeom>
          <a:ln w="381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76485" y="5752996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32,847</a:t>
            </a:r>
          </a:p>
        </p:txBody>
      </p:sp>
      <p:cxnSp>
        <p:nvCxnSpPr>
          <p:cNvPr id="50" name="Straight Arrow Connector 49"/>
          <p:cNvCxnSpPr/>
          <p:nvPr/>
        </p:nvCxnSpPr>
        <p:spPr>
          <a:xfrm>
            <a:off x="992547" y="4804940"/>
            <a:ext cx="5569940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148345" y="217836"/>
            <a:ext cx="24211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33,000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53" name="Table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6445875"/>
              </p:ext>
            </p:extLst>
          </p:nvPr>
        </p:nvGraphicFramePr>
        <p:xfrm>
          <a:off x="1002982" y="787811"/>
          <a:ext cx="6387740" cy="38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77548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7754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TTh</a:t>
                      </a: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342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62" name="Picture 6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125" y="1448900"/>
            <a:ext cx="602924" cy="588074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125" y="2020224"/>
            <a:ext cx="602924" cy="588074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125" y="2563519"/>
            <a:ext cx="602924" cy="588074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765" y="1448900"/>
            <a:ext cx="602924" cy="588074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934" y="1448900"/>
            <a:ext cx="602924" cy="588074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292" y="1448900"/>
            <a:ext cx="561662" cy="54782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382" y="1448900"/>
            <a:ext cx="561662" cy="547827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292" y="2020224"/>
            <a:ext cx="561662" cy="547827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382" y="2020224"/>
            <a:ext cx="561662" cy="547827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154" y="1448900"/>
            <a:ext cx="585751" cy="571324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905" y="1448900"/>
            <a:ext cx="585751" cy="571324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154" y="2020224"/>
            <a:ext cx="585751" cy="571324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905" y="2020224"/>
            <a:ext cx="585751" cy="571324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227" y="1448900"/>
            <a:ext cx="564684" cy="550776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822" y="1448900"/>
            <a:ext cx="564684" cy="550776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227" y="2020224"/>
            <a:ext cx="564684" cy="550776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822" y="2020224"/>
            <a:ext cx="564684" cy="550776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227" y="2563519"/>
            <a:ext cx="564684" cy="550776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822" y="2563519"/>
            <a:ext cx="564684" cy="550776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227" y="3123802"/>
            <a:ext cx="564684" cy="550776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292" y="2563519"/>
            <a:ext cx="561662" cy="547827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382" y="2563519"/>
            <a:ext cx="561662" cy="547827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292" y="3150922"/>
            <a:ext cx="561662" cy="547827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382" y="3150922"/>
            <a:ext cx="561662" cy="547827"/>
          </a:xfrm>
          <a:prstGeom prst="rect">
            <a:avLst/>
          </a:prstGeom>
        </p:spPr>
      </p:pic>
      <p:sp>
        <p:nvSpPr>
          <p:cNvPr id="59" name="Oval 58"/>
          <p:cNvSpPr/>
          <p:nvPr/>
        </p:nvSpPr>
        <p:spPr>
          <a:xfrm>
            <a:off x="3459753" y="1152431"/>
            <a:ext cx="1492741" cy="2725671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2162039" y="563146"/>
            <a:ext cx="1492741" cy="2725671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3790114" y="217836"/>
            <a:ext cx="27723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32,847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1299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9" grpId="0"/>
      <p:bldP spid="61" grpId="0"/>
      <p:bldP spid="59" grpId="0" animBg="1"/>
      <p:bldP spid="52" grpId="0" animBg="1"/>
      <p:bldP spid="5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008334" y="1960116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1000441" y="163920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665581" y="163920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51845" y="163920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330721" y="163920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661001" y="163920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995861" y="163920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326141" y="163920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991281" y="163920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656421" y="163920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321561" y="163920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986701" y="163920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-39388" y="2289556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420,000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394686" y="2289556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430,000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22967" y="583157"/>
            <a:ext cx="69426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Round 427,241 to the nearest 10,000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5869133" y="2024609"/>
            <a:ext cx="0" cy="433616"/>
          </a:xfrm>
          <a:prstGeom prst="straightConnector1">
            <a:avLst/>
          </a:prstGeom>
          <a:ln w="381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770581" y="2490428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427,241</a:t>
            </a:r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1000440" y="1422400"/>
            <a:ext cx="4868693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>
            <a:off x="5869133" y="1422400"/>
            <a:ext cx="1760392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1000441" y="4809621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992548" y="449451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1657688" y="449451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7643952" y="449451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2322828" y="449451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3653108" y="449451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2987968" y="449451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4318248" y="449451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4983388" y="449451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5648528" y="449451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6313668" y="449451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6978808" y="449451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6" name="TextBox 7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9620" y="5148177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400,000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313668" y="5139061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500,000</a:t>
            </a:r>
          </a:p>
        </p:txBody>
      </p:sp>
      <p:cxnSp>
        <p:nvCxnSpPr>
          <p:cNvPr id="79" name="Straight Arrow Connector 78"/>
          <p:cNvCxnSpPr/>
          <p:nvPr/>
        </p:nvCxnSpPr>
        <p:spPr>
          <a:xfrm flipV="1">
            <a:off x="2737130" y="4870404"/>
            <a:ext cx="0" cy="433616"/>
          </a:xfrm>
          <a:prstGeom prst="straightConnector1">
            <a:avLst/>
          </a:prstGeom>
          <a:ln w="381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519170" y="5308997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427,241</a:t>
            </a:r>
          </a:p>
        </p:txBody>
      </p:sp>
      <p:cxnSp>
        <p:nvCxnSpPr>
          <p:cNvPr id="81" name="Straight Arrow Connector 80"/>
          <p:cNvCxnSpPr/>
          <p:nvPr/>
        </p:nvCxnSpPr>
        <p:spPr>
          <a:xfrm>
            <a:off x="992547" y="4271905"/>
            <a:ext cx="1758231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>
            <a:off x="2750778" y="4271905"/>
            <a:ext cx="4870854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Oval 55"/>
          <p:cNvSpPr/>
          <p:nvPr/>
        </p:nvSpPr>
        <p:spPr>
          <a:xfrm>
            <a:off x="5779957" y="2471873"/>
            <a:ext cx="177376" cy="524067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093499" y="2581057"/>
            <a:ext cx="24652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430,000</a:t>
            </a:r>
            <a:endParaRPr lang="en-GB" sz="40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82721" y="3482613"/>
            <a:ext cx="69426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Round 427,241 to the nearest 100,000</a:t>
            </a:r>
          </a:p>
        </p:txBody>
      </p:sp>
      <p:sp>
        <p:nvSpPr>
          <p:cNvPr id="78" name="Oval 77"/>
          <p:cNvSpPr/>
          <p:nvPr/>
        </p:nvSpPr>
        <p:spPr>
          <a:xfrm>
            <a:off x="2383034" y="5207366"/>
            <a:ext cx="171499" cy="660888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032350" y="5509052"/>
            <a:ext cx="24652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400,000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5247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53" grpId="0"/>
      <p:bldP spid="76" grpId="0"/>
      <p:bldP spid="77" grpId="0"/>
      <p:bldP spid="80" grpId="0"/>
      <p:bldP spid="56" grpId="0" animBg="1"/>
      <p:bldP spid="56" grpId="1" animBg="1"/>
      <p:bldP spid="57" grpId="0"/>
      <p:bldP spid="59" grpId="0"/>
      <p:bldP spid="78" grpId="0" animBg="1"/>
      <p:bldP spid="78" grpId="1" animBg="1"/>
      <p:bldP spid="9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702134" y="4376735"/>
            <a:ext cx="7292399" cy="618497"/>
            <a:chOff x="210370" y="3533999"/>
            <a:chExt cx="7769347" cy="658949"/>
          </a:xfrm>
        </p:grpSpPr>
        <p:cxnSp>
          <p:nvCxnSpPr>
            <p:cNvPr id="4" name="Straight Connector 3"/>
            <p:cNvCxnSpPr/>
            <p:nvPr/>
          </p:nvCxnSpPr>
          <p:spPr>
            <a:xfrm>
              <a:off x="210370" y="3850153"/>
              <a:ext cx="7769347" cy="28014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210370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985759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7964258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1761148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311926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2536537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4087315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4862704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5638093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6413482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7188871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760730" y="5010629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alibri" panose="020F0502020204030204" pitchFamily="34" charset="0"/>
              </a:rPr>
              <a:t>14,000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442400" y="3949703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14,100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192933" y="5010629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14,200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01914" y="3949703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14,300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50029" y="5010629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14,400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113904" y="3949703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14,500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995824" y="3949703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13,900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298237" y="5010629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13,800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559756" y="3949703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13,700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839693" y="5010629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13,600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33131" y="3949703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13,500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85026" y="667875"/>
            <a:ext cx="788511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What could the missing digits be if each number rounds to 14,000 when rounded to the nearest 1,000?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113646" y="2644019"/>
            <a:ext cx="1451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14,   52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1800922" y="3089094"/>
            <a:ext cx="20998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6093522" y="3130188"/>
            <a:ext cx="20998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777410" y="2644019"/>
            <a:ext cx="1451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1   ,643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699785" y="2617097"/>
            <a:ext cx="4886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0</a:t>
            </a:r>
            <a:endParaRPr lang="en-GB" dirty="0">
              <a:solidFill>
                <a:schemeClr val="accent1"/>
              </a:solidFill>
            </a:endParaRPr>
          </a:p>
        </p:txBody>
      </p:sp>
      <p:cxnSp>
        <p:nvCxnSpPr>
          <p:cNvPr id="46" name="Straight Arrow Connector 45"/>
          <p:cNvCxnSpPr/>
          <p:nvPr/>
        </p:nvCxnSpPr>
        <p:spPr>
          <a:xfrm>
            <a:off x="4396680" y="3815277"/>
            <a:ext cx="3632846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1703433" y="2617096"/>
            <a:ext cx="4886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1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07081" y="2639670"/>
            <a:ext cx="4886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2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703433" y="2606640"/>
            <a:ext cx="4886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3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699784" y="2628382"/>
            <a:ext cx="4886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4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077071" y="2196602"/>
            <a:ext cx="29752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0,1,2,3,4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029964" y="2657480"/>
            <a:ext cx="4886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3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999946" y="2644019"/>
            <a:ext cx="4886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4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008504" y="2650749"/>
            <a:ext cx="29752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3</a:t>
            </a:r>
            <a:endParaRPr lang="en-GB" dirty="0">
              <a:solidFill>
                <a:schemeClr val="accent1"/>
              </a:solidFill>
            </a:endParaRPr>
          </a:p>
        </p:txBody>
      </p:sp>
      <p:cxnSp>
        <p:nvCxnSpPr>
          <p:cNvPr id="57" name="Straight Connector 56"/>
          <p:cNvCxnSpPr/>
          <p:nvPr/>
        </p:nvCxnSpPr>
        <p:spPr>
          <a:xfrm>
            <a:off x="4348487" y="5389772"/>
            <a:ext cx="30439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5071020" y="4303985"/>
            <a:ext cx="30439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5804066" y="5356644"/>
            <a:ext cx="30439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6510356" y="4296257"/>
            <a:ext cx="30439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7259644" y="5348916"/>
            <a:ext cx="30439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017859" y="4694206"/>
            <a:ext cx="12168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</a:rPr>
              <a:t>14,499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3011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6" grpId="0"/>
      <p:bldP spid="45" grpId="0"/>
      <p:bldP spid="19" grpId="0"/>
      <p:bldP spid="19" grpId="1"/>
      <p:bldP spid="47" grpId="0"/>
      <p:bldP spid="47" grpId="1"/>
      <p:bldP spid="48" grpId="0"/>
      <p:bldP spid="48" grpId="1"/>
      <p:bldP spid="49" grpId="0"/>
      <p:bldP spid="49" grpId="1"/>
      <p:bldP spid="50" grpId="0"/>
      <p:bldP spid="50" grpId="1"/>
      <p:bldP spid="53" grpId="0"/>
      <p:bldP spid="54" grpId="0"/>
      <p:bldP spid="54" grpId="1"/>
      <p:bldP spid="55" grpId="0"/>
      <p:bldP spid="55" grpId="1"/>
      <p:bldP spid="56" grpId="0"/>
      <p:bldP spid="5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694726" y="3574561"/>
            <a:ext cx="7292399" cy="618497"/>
            <a:chOff x="210370" y="3533999"/>
            <a:chExt cx="7769347" cy="658949"/>
          </a:xfrm>
        </p:grpSpPr>
        <p:cxnSp>
          <p:nvCxnSpPr>
            <p:cNvPr id="4" name="Straight Connector 3"/>
            <p:cNvCxnSpPr/>
            <p:nvPr/>
          </p:nvCxnSpPr>
          <p:spPr>
            <a:xfrm>
              <a:off x="210370" y="3850153"/>
              <a:ext cx="7769347" cy="28014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210370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985759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7964258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1761148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311926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2536537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4087315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4862704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5638093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6413482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7188871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753322" y="4208455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alibri" panose="020F0502020204030204" pitchFamily="34" charset="0"/>
              </a:rPr>
              <a:t>20,000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30816" y="713914"/>
            <a:ext cx="788511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A and B are integers.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434992" y="3147529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21,000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185525" y="4208455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22,000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894506" y="3147529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23,000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42621" y="4208455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24,000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26860" y="4928565"/>
                <a:ext cx="54961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latin typeface="Calibri" panose="020F0502020204030204" pitchFamily="34" charset="0"/>
                  </a:rPr>
                  <a:t>Greatest integer for A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24,999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860" y="4928565"/>
                <a:ext cx="5496143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988416" y="3147529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19,000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290829" y="4208455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18,000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552348" y="3147529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17,000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832285" y="4208455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16,000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25723" y="3147529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15,000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258885" y="2420780"/>
            <a:ext cx="633571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What is the greatest possible value of A + B?</a:t>
            </a:r>
          </a:p>
          <a:p>
            <a:endParaRPr lang="en-GB" sz="2600" dirty="0">
              <a:latin typeface="Calibri" panose="020F0502020204030204" pitchFamily="34" charset="0"/>
            </a:endParaRP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21077" y="572627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496143" y="715317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30815" y="1282869"/>
            <a:ext cx="788511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A = 20,000 when rounded to the nearest 10,000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30816" y="1851824"/>
            <a:ext cx="788511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B = 20,000 when rounded to the nearest 1,000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53115" y="2848487"/>
            <a:ext cx="46314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A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121509" y="3147529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25,000</a:t>
            </a:r>
          </a:p>
        </p:txBody>
      </p:sp>
      <p:sp>
        <p:nvSpPr>
          <p:cNvPr id="95" name="Oval 94"/>
          <p:cNvSpPr/>
          <p:nvPr/>
        </p:nvSpPr>
        <p:spPr>
          <a:xfrm>
            <a:off x="7307502" y="3078149"/>
            <a:ext cx="826324" cy="50425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7165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9" grpId="0"/>
      <p:bldP spid="42" grpId="0"/>
      <p:bldP spid="93" grpId="0"/>
      <p:bldP spid="95" grpId="0" animBg="1"/>
      <p:bldP spid="9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694726" y="3096886"/>
            <a:ext cx="7292399" cy="618497"/>
            <a:chOff x="210370" y="3533999"/>
            <a:chExt cx="7769347" cy="658949"/>
          </a:xfrm>
        </p:grpSpPr>
        <p:cxnSp>
          <p:nvCxnSpPr>
            <p:cNvPr id="4" name="Straight Connector 3"/>
            <p:cNvCxnSpPr/>
            <p:nvPr/>
          </p:nvCxnSpPr>
          <p:spPr>
            <a:xfrm>
              <a:off x="210370" y="3850153"/>
              <a:ext cx="7769347" cy="28014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210370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985759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7964258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1761148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311926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2536537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4087315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4862704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5638093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6413482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7188871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753322" y="3730780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alibri" panose="020F0502020204030204" pitchFamily="34" charset="0"/>
              </a:rPr>
              <a:t>20,000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30816" y="618380"/>
            <a:ext cx="788511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A and B are integers.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434992" y="2669854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20,100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185525" y="3730780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20,200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894506" y="2669854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20,300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42621" y="3730780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20,400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25723" y="4894262"/>
                <a:ext cx="54961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latin typeface="Calibri" panose="020F0502020204030204" pitchFamily="34" charset="0"/>
                  </a:rPr>
                  <a:t>Greatest integer for B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20,499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723" y="4894262"/>
                <a:ext cx="5496143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988416" y="2669854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19,900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290829" y="3730780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19,800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552348" y="2669854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19,700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832285" y="3730780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19,600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25723" y="2669854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19,500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258885" y="1943105"/>
                <a:ext cx="6335715" cy="892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latin typeface="Calibri" panose="020F0502020204030204" pitchFamily="34" charset="0"/>
                  </a:rPr>
                  <a:t>What is the greatest possible value of A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600" dirty="0">
                    <a:latin typeface="Calibri" panose="020F0502020204030204" pitchFamily="34" charset="0"/>
                  </a:rPr>
                  <a:t> B?</a:t>
                </a:r>
              </a:p>
              <a:p>
                <a:endParaRPr lang="en-GB" sz="2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8885" y="1943105"/>
                <a:ext cx="6335715" cy="892552"/>
              </a:xfrm>
              <a:prstGeom prst="rect">
                <a:avLst/>
              </a:prstGeom>
              <a:blipFill>
                <a:blip r:embed="rId6"/>
                <a:stretch>
                  <a:fillRect l="-1732" t="-54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30816" y="1280742"/>
            <a:ext cx="788511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B = 20,000 when rounded to the nearest 1,000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53115" y="2370812"/>
            <a:ext cx="46314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121509" y="2669854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20,500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25723" y="4371295"/>
                <a:ext cx="54961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latin typeface="Calibri" panose="020F0502020204030204" pitchFamily="34" charset="0"/>
                  </a:rPr>
                  <a:t>Greatest integer for A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24,999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723" y="4371295"/>
                <a:ext cx="5496143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542608" y="5417229"/>
                <a:ext cx="54961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latin typeface="Calibri" panose="020F0502020204030204" pitchFamily="34" charset="0"/>
                  </a:rPr>
                  <a:t>24,999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20,499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2608" y="5417229"/>
                <a:ext cx="5496143" cy="461665"/>
              </a:xfrm>
              <a:prstGeom prst="rect">
                <a:avLst/>
              </a:prstGeom>
              <a:blipFill>
                <a:blip r:embed="rId8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34226" y="5429635"/>
            <a:ext cx="121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45,498</a:t>
            </a:r>
            <a:endParaRPr lang="en-GB" sz="20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7307502" y="2601614"/>
            <a:ext cx="826324" cy="504259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0067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93" grpId="0"/>
      <p:bldP spid="40" grpId="0"/>
      <p:bldP spid="43" grpId="0"/>
      <p:bldP spid="44" grpId="0"/>
      <p:bldP spid="46" grpId="0" animBg="1"/>
      <p:bldP spid="4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45C3A5-FC02-47B7-9FDA-35E3C59112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067" y="901769"/>
            <a:ext cx="2616896" cy="55340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627945A-BABE-478B-9270-7A564B98F1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38" y="877396"/>
            <a:ext cx="3100388" cy="577525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67B2F5F-942D-4EEF-8F69-2460C907E5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8169" y="996886"/>
            <a:ext cx="2844764" cy="535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0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243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ED928D-EB3C-454E-8EE0-CA01BD1F06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569" y="643467"/>
            <a:ext cx="8044861" cy="557106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08BF0AB-2579-4263-8254-7EDD178D74DD}"/>
              </a:ext>
            </a:extLst>
          </p:cNvPr>
          <p:cNvSpPr txBox="1"/>
          <p:nvPr/>
        </p:nvSpPr>
        <p:spPr>
          <a:xfrm>
            <a:off x="2217458" y="1567934"/>
            <a:ext cx="46767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srgbClr val="052F61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Plenary</a:t>
            </a:r>
          </a:p>
        </p:txBody>
      </p:sp>
    </p:spTree>
    <p:extLst>
      <p:ext uri="{BB962C8B-B14F-4D97-AF65-F5344CB8AC3E}">
        <p14:creationId xmlns:p14="http://schemas.microsoft.com/office/powerpoint/2010/main" val="40169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748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024766-AA14-44F6-A2CB-2532447A43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666" y="643467"/>
            <a:ext cx="7958666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97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1.3|18.1|3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|2|13.1|9.1|8.3|2|7.2|10.8|5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2.1|6.5|2.7|1.8|8.9|5.4|3.6|11.4|2|7.4|6.5|1.7|7.9|4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3|20.6|2.5|28.5|5.7|9.4|6.9|2.8|6|1.2|1.2|1.5|7.9|4.3|13.6|7.3|1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8|13.7|13.5|3|16.4|9.4|8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11.9|1.2|9.5|3.7|5.8|7.4|1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5D6B359-3263-4278-A885-1F5C74A0E6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terms/"/>
    <ds:schemaRef ds:uri="http://schemas.microsoft.com/office/2006/documentManagement/types"/>
    <ds:schemaRef ds:uri="http://purl.org/dc/elements/1.1/"/>
    <ds:schemaRef ds:uri="522d4c35-b548-4432-90ae-af4376e1c4b4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281</Words>
  <Application>Microsoft Office PowerPoint</Application>
  <PresentationFormat>On-screen Show (4:3)</PresentationFormat>
  <Paragraphs>114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16</vt:i4>
      </vt:variant>
    </vt:vector>
  </HeadingPairs>
  <TitlesOfParts>
    <vt:vector size="34" baseType="lpstr">
      <vt:lpstr>Arial</vt:lpstr>
      <vt:lpstr>Berlin Sans FB</vt:lpstr>
      <vt:lpstr>Calibri</vt:lpstr>
      <vt:lpstr>Cambria Math</vt:lpstr>
      <vt:lpstr>Century Gothic</vt:lpstr>
      <vt:lpstr>Comic Sans MS</vt:lpstr>
      <vt:lpstr>Comic Sans MS - 48</vt:lpstr>
      <vt:lpstr>KG Primary Penmanship</vt:lpstr>
      <vt:lpstr>Segoe Print</vt:lpstr>
      <vt:lpstr>Wingdings 3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Slice</vt:lpstr>
      <vt:lpstr>PowerPoint Presentation</vt:lpstr>
      <vt:lpstr>PowerPoint Presentation</vt:lpstr>
      <vt:lpstr>PowerPoint Presentation</vt:lpstr>
      <vt:lpstr>PowerPoint Presentation</vt:lpstr>
      <vt:lpstr>ROUND ANY NUMBER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levens</dc:creator>
  <cp:lastModifiedBy>richard levens</cp:lastModifiedBy>
  <cp:revision>4</cp:revision>
  <dcterms:created xsi:type="dcterms:W3CDTF">2020-09-11T19:38:34Z</dcterms:created>
  <dcterms:modified xsi:type="dcterms:W3CDTF">2021-09-09T20:13:29Z</dcterms:modified>
</cp:coreProperties>
</file>