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69" r:id="rId5"/>
    <p:sldId id="257" r:id="rId6"/>
    <p:sldId id="270" r:id="rId7"/>
    <p:sldId id="272" r:id="rId8"/>
    <p:sldId id="261" r:id="rId9"/>
    <p:sldId id="267" r:id="rId10"/>
    <p:sldId id="268" r:id="rId1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6600"/>
    <a:srgbClr val="FF006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A1C882-20C6-4B90-84F8-82308FDC90E9}" v="2" dt="2021-06-20T10:25:38.7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ED93E1-7E52-4194-B2AB-D33A4DE64849}" type="datetimeFigureOut">
              <a:rPr lang="en-GB" smtClean="0"/>
              <a:pPr/>
              <a:t>20/06/2021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3220AF-FCE4-40D4-928C-E3359023E80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E95C2B-1018-44E5-9EDA-8775C4809CBA}" type="slidenum">
              <a:rPr lang="en-US"/>
              <a:pPr/>
              <a:t>2</a:t>
            </a:fld>
            <a:endParaRPr lang="en-US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GB" dirty="0"/>
              <a:t>Tell pupils that </a:t>
            </a:r>
            <a:r>
              <a:rPr lang="en-GB" dirty="0" err="1"/>
              <a:t>Caliban</a:t>
            </a:r>
            <a:r>
              <a:rPr lang="en-GB" dirty="0"/>
              <a:t> has been portrayed in a range of ways – both as an exploited native, forced to learn a new language, adapt to new customs and to give up the riches of his island to a colonial exploiter and as brutish, evil monster – capable of rape and without remorse.</a:t>
            </a:r>
          </a:p>
          <a:p>
            <a:pPr eaLnBrk="1" hangingPunct="1"/>
            <a:r>
              <a:rPr lang="en-GB" dirty="0"/>
              <a:t>Ask pupils, in pairs, to decide how they would present the character if they were staging the play and which of the above images they would therefore choose.</a:t>
            </a: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3220AF-FCE4-40D4-928C-E3359023E804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3220AF-FCE4-40D4-928C-E3359023E804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3220AF-FCE4-40D4-928C-E3359023E804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D742B-94A6-4A73-AD3D-C70576C01CF1}" type="datetimeFigureOut">
              <a:rPr lang="en-GB" smtClean="0"/>
              <a:pPr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26B0BD00-2570-4899-A0DE-D6DE14A58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34000"/>
          </a:blip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BDB9F7-4B39-4725-9CA8-493734FA9A61}"/>
              </a:ext>
            </a:extLst>
          </p:cNvPr>
          <p:cNvSpPr txBox="1"/>
          <p:nvPr/>
        </p:nvSpPr>
        <p:spPr>
          <a:xfrm>
            <a:off x="971600" y="1268760"/>
            <a:ext cx="612068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/>
              <a:t>L.O- To understand texts.</a:t>
            </a:r>
          </a:p>
          <a:p>
            <a:r>
              <a:rPr lang="en-GB" sz="4400" b="1" u="sng" dirty="0"/>
              <a:t>C: 2a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558E3E-6268-43BF-930F-AFEE5BC61563}"/>
              </a:ext>
            </a:extLst>
          </p:cNvPr>
          <p:cNvSpPr txBox="1"/>
          <p:nvPr/>
        </p:nvSpPr>
        <p:spPr>
          <a:xfrm>
            <a:off x="539552" y="26064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Monday </a:t>
            </a:r>
          </a:p>
        </p:txBody>
      </p:sp>
    </p:spTree>
    <p:extLst>
      <p:ext uri="{BB962C8B-B14F-4D97-AF65-F5344CB8AC3E}">
        <p14:creationId xmlns:p14="http://schemas.microsoft.com/office/powerpoint/2010/main" val="1753144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caliban 5"/>
          <p:cNvPicPr>
            <a:picLocks noChangeAspect="1" noChangeArrowheads="1"/>
          </p:cNvPicPr>
          <p:nvPr/>
        </p:nvPicPr>
        <p:blipFill>
          <a:blip r:embed="rId3" cstate="print"/>
          <a:srcRect r="5198" b="44078"/>
          <a:stretch>
            <a:fillRect/>
          </a:stretch>
        </p:blipFill>
        <p:spPr bwMode="auto">
          <a:xfrm>
            <a:off x="5003800" y="3357563"/>
            <a:ext cx="4140200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5" descr="caliba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00" y="0"/>
            <a:ext cx="5651500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6" descr="tempest_caliba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563938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 descr="caliban 3"/>
          <p:cNvPicPr>
            <a:picLocks noChangeAspect="1" noChangeArrowheads="1"/>
          </p:cNvPicPr>
          <p:nvPr/>
        </p:nvPicPr>
        <p:blipFill>
          <a:blip r:embed="rId6" cstate="print"/>
          <a:srcRect b="25594"/>
          <a:stretch>
            <a:fillRect/>
          </a:stretch>
        </p:blipFill>
        <p:spPr bwMode="auto">
          <a:xfrm>
            <a:off x="2555875" y="3429000"/>
            <a:ext cx="263683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8" descr="caliban 2"/>
          <p:cNvPicPr>
            <a:picLocks noChangeAspect="1" noChangeArrowheads="1"/>
          </p:cNvPicPr>
          <p:nvPr/>
        </p:nvPicPr>
        <p:blipFill>
          <a:blip r:embed="rId7" cstate="print"/>
          <a:srcRect b="15196"/>
          <a:stretch>
            <a:fillRect/>
          </a:stretch>
        </p:blipFill>
        <p:spPr bwMode="auto">
          <a:xfrm>
            <a:off x="0" y="3500438"/>
            <a:ext cx="256540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043608" y="1988840"/>
            <a:ext cx="7272808" cy="212365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22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GB" sz="22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Imagine you are putting on a stage production of The Tempest at school. Which of the images is closest to how you would portray </a:t>
            </a:r>
            <a:r>
              <a:rPr lang="en-GB" sz="2200" b="1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Caliban</a:t>
            </a:r>
            <a:r>
              <a:rPr lang="en-GB" sz="22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, and why?</a:t>
            </a:r>
          </a:p>
          <a:p>
            <a:pPr algn="ctr"/>
            <a:endParaRPr lang="en-GB" sz="2200" b="1" u="sng" dirty="0">
              <a:solidFill>
                <a:srgbClr val="FF0066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GB" sz="2200" b="1" u="sng" dirty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Rank the pictures from most to least!</a:t>
            </a:r>
            <a:endParaRPr lang="en-US" sz="2200" b="1" u="sng" dirty="0">
              <a:solidFill>
                <a:srgbClr val="FF0066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aliban">
            <a:extLst>
              <a:ext uri="{FF2B5EF4-FFF2-40B4-BE49-F238E27FC236}">
                <a16:creationId xmlns:a16="http://schemas.microsoft.com/office/drawing/2014/main" id="{BA404C4B-1DD1-4D4C-A624-2B1BCBC86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720" y="4149080"/>
            <a:ext cx="3744416" cy="2518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tempest_caliban">
            <a:extLst>
              <a:ext uri="{FF2B5EF4-FFF2-40B4-BE49-F238E27FC236}">
                <a16:creationId xmlns:a16="http://schemas.microsoft.com/office/drawing/2014/main" id="{0BEF1426-4D20-4E55-9F77-313348DE7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97352" y="4133510"/>
            <a:ext cx="2438896" cy="2444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 descr="caliban 2">
            <a:extLst>
              <a:ext uri="{FF2B5EF4-FFF2-40B4-BE49-F238E27FC236}">
                <a16:creationId xmlns:a16="http://schemas.microsoft.com/office/drawing/2014/main" id="{87ACE0E2-0F17-4ADD-ACBB-1BE855727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b="15196"/>
          <a:stretch>
            <a:fillRect/>
          </a:stretch>
        </p:blipFill>
        <p:spPr bwMode="auto">
          <a:xfrm>
            <a:off x="6534252" y="412160"/>
            <a:ext cx="2235287" cy="2925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aliban 5">
            <a:extLst>
              <a:ext uri="{FF2B5EF4-FFF2-40B4-BE49-F238E27FC236}">
                <a16:creationId xmlns:a16="http://schemas.microsoft.com/office/drawing/2014/main" id="{57151F98-790F-46F3-8BDA-F562EF757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r="5198" b="44078"/>
          <a:stretch>
            <a:fillRect/>
          </a:stretch>
        </p:blipFill>
        <p:spPr bwMode="auto">
          <a:xfrm>
            <a:off x="3568154" y="1275648"/>
            <a:ext cx="2438896" cy="2062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C4D0407-A59A-4AB8-A9DC-67277588F9E3}"/>
              </a:ext>
            </a:extLst>
          </p:cNvPr>
          <p:cNvSpPr txBox="1"/>
          <p:nvPr/>
        </p:nvSpPr>
        <p:spPr>
          <a:xfrm>
            <a:off x="539552" y="364014"/>
            <a:ext cx="2565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TASK</a:t>
            </a:r>
          </a:p>
          <a:p>
            <a:endParaRPr lang="en-GB" b="1" u="sng" dirty="0"/>
          </a:p>
          <a:p>
            <a:r>
              <a:rPr lang="en-GB" dirty="0"/>
              <a:t>Now, select a picture that you think represents Caliban.</a:t>
            </a:r>
          </a:p>
          <a:p>
            <a:r>
              <a:rPr lang="en-GB" dirty="0"/>
              <a:t>Write adjectives to describe Caliban and what Prospero thinks of him. </a:t>
            </a:r>
          </a:p>
        </p:txBody>
      </p:sp>
      <p:pic>
        <p:nvPicPr>
          <p:cNvPr id="8" name="Picture 7" descr="caliban 3">
            <a:extLst>
              <a:ext uri="{FF2B5EF4-FFF2-40B4-BE49-F238E27FC236}">
                <a16:creationId xmlns:a16="http://schemas.microsoft.com/office/drawing/2014/main" id="{934520A2-9DA4-40BB-BCB7-64AD5A943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b="25594"/>
          <a:stretch>
            <a:fillRect/>
          </a:stretch>
        </p:blipFill>
        <p:spPr bwMode="auto">
          <a:xfrm>
            <a:off x="4242393" y="3670249"/>
            <a:ext cx="2206702" cy="286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40139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26B0BD00-2570-4899-A0DE-D6DE14A58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34000"/>
          </a:blip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BDB9F7-4B39-4725-9CA8-493734FA9A61}"/>
              </a:ext>
            </a:extLst>
          </p:cNvPr>
          <p:cNvSpPr txBox="1"/>
          <p:nvPr/>
        </p:nvSpPr>
        <p:spPr>
          <a:xfrm>
            <a:off x="971600" y="1268760"/>
            <a:ext cx="612068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/>
              <a:t>L.O- To understand texts.</a:t>
            </a:r>
          </a:p>
          <a:p>
            <a:r>
              <a:rPr lang="en-GB" sz="4400" b="1" u="sng" dirty="0"/>
              <a:t>C: 2d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558E3E-6268-43BF-930F-AFEE5BC61563}"/>
              </a:ext>
            </a:extLst>
          </p:cNvPr>
          <p:cNvSpPr txBox="1"/>
          <p:nvPr/>
        </p:nvSpPr>
        <p:spPr>
          <a:xfrm>
            <a:off x="539552" y="26064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Tuesday</a:t>
            </a:r>
          </a:p>
        </p:txBody>
      </p:sp>
    </p:spTree>
    <p:extLst>
      <p:ext uri="{BB962C8B-B14F-4D97-AF65-F5344CB8AC3E}">
        <p14:creationId xmlns:p14="http://schemas.microsoft.com/office/powerpoint/2010/main" val="4026379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shakespeare2006.net/wp-content/uploads/2009/11/shakespear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764704"/>
            <a:ext cx="4619625" cy="5286375"/>
          </a:xfrm>
          <a:prstGeom prst="rect">
            <a:avLst/>
          </a:prstGeom>
          <a:noFill/>
        </p:spPr>
      </p:pic>
      <p:sp>
        <p:nvSpPr>
          <p:cNvPr id="5" name="Rounded Rectangular Callout 4"/>
          <p:cNvSpPr/>
          <p:nvPr/>
        </p:nvSpPr>
        <p:spPr>
          <a:xfrm>
            <a:off x="5148064" y="548680"/>
            <a:ext cx="3744416" cy="3672408"/>
          </a:xfrm>
          <a:prstGeom prst="wedgeRoundRectCallout">
            <a:avLst>
              <a:gd name="adj1" fmla="val -112815"/>
              <a:gd name="adj2" fmla="val 37659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Arial" pitchFamily="34" charset="0"/>
                <a:cs typeface="Arial" pitchFamily="34" charset="0"/>
              </a:rPr>
              <a:t>How does Shakespeare use language to portray the relationship between </a:t>
            </a:r>
            <a:r>
              <a:rPr lang="en-GB" sz="2800" dirty="0" err="1">
                <a:latin typeface="Arial" pitchFamily="34" charset="0"/>
                <a:cs typeface="Arial" pitchFamily="34" charset="0"/>
              </a:rPr>
              <a:t>Caliban</a:t>
            </a:r>
            <a:r>
              <a:rPr lang="en-GB" sz="2800" dirty="0">
                <a:latin typeface="Arial" pitchFamily="34" charset="0"/>
                <a:cs typeface="Arial" pitchFamily="34" charset="0"/>
              </a:rPr>
              <a:t> and his master, Prospero?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6600"/>
                </a:solidFill>
              </a:rPr>
              <a:t>Model Answer</a:t>
            </a:r>
            <a:endParaRPr lang="en-US" b="1" dirty="0">
              <a:solidFill>
                <a:srgbClr val="0066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GB" i="1" dirty="0"/>
              <a:t>One way in which Shakespeare portrays the relationship between Prospero and </a:t>
            </a:r>
            <a:r>
              <a:rPr lang="en-GB" i="1" dirty="0" err="1"/>
              <a:t>Caliban</a:t>
            </a:r>
            <a:r>
              <a:rPr lang="en-GB" i="1" dirty="0"/>
              <a:t> is through the use of derogatory language towards </a:t>
            </a:r>
            <a:r>
              <a:rPr lang="en-GB" i="1" dirty="0" err="1"/>
              <a:t>Caliban</a:t>
            </a:r>
            <a:r>
              <a:rPr lang="en-GB" i="1" dirty="0"/>
              <a:t>, ’thou most lying slave’. This shows Prospero’s hatred for </a:t>
            </a:r>
            <a:r>
              <a:rPr lang="en-GB" i="1" dirty="0" err="1"/>
              <a:t>Caliban</a:t>
            </a:r>
            <a:r>
              <a:rPr lang="en-GB" i="1" dirty="0"/>
              <a:t>. Furthermore, the repeated use of the word ‘slave’ in place of </a:t>
            </a:r>
            <a:r>
              <a:rPr lang="en-GB" i="1" dirty="0" err="1"/>
              <a:t>Caliban’s</a:t>
            </a:r>
            <a:r>
              <a:rPr lang="en-GB" i="1" dirty="0"/>
              <a:t> name emphasises the hierarchy between these two characters and the possible disdain Prospero feels towards </a:t>
            </a:r>
            <a:r>
              <a:rPr lang="en-GB" i="1" dirty="0" err="1"/>
              <a:t>Caliban</a:t>
            </a:r>
            <a:r>
              <a:rPr lang="en-GB" i="1" dirty="0"/>
              <a:t>.</a:t>
            </a:r>
            <a:endParaRPr lang="en-US" dirty="0"/>
          </a:p>
        </p:txBody>
      </p:sp>
      <p:pic>
        <p:nvPicPr>
          <p:cNvPr id="4098" name="Picture 2" descr="http://t2.gstatic.com/images?q=tbn:ANd9GcRAoonlbOy3Al0PTaF2b4vlDPmLITfajwH1deNChBajvIdem4pqEzxB2Gf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44216" cy="1731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http://t2.gstatic.com/images?q=tbn:ANd9GcRAoonlbOy3Al0PTaF2b4vlDPmLITfajwH1deNChBajvIdem4pqEzxB2Gf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784" y="0"/>
            <a:ext cx="1944216" cy="1731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7704" y="620688"/>
            <a:ext cx="5256584" cy="1143000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Arial" pitchFamily="34" charset="0"/>
                <a:cs typeface="Arial" pitchFamily="34" charset="0"/>
              </a:rPr>
              <a:t>How does Shakespeare use language to portray the relationship between </a:t>
            </a:r>
            <a:r>
              <a:rPr lang="en-GB" sz="2800" b="1" dirty="0" err="1">
                <a:latin typeface="Arial" pitchFamily="34" charset="0"/>
                <a:cs typeface="Arial" pitchFamily="34" charset="0"/>
              </a:rPr>
              <a:t>Caliban</a:t>
            </a:r>
            <a:r>
              <a:rPr lang="en-GB" sz="2800" b="1" dirty="0">
                <a:latin typeface="Arial" pitchFamily="34" charset="0"/>
                <a:cs typeface="Arial" pitchFamily="34" charset="0"/>
              </a:rPr>
              <a:t> and his master, Prospero?</a:t>
            </a:r>
            <a:br>
              <a:rPr lang="en-GB" sz="3200" dirty="0">
                <a:latin typeface="Arial" pitchFamily="34" charset="0"/>
                <a:cs typeface="Arial" pitchFamily="34" charset="0"/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348880"/>
            <a:ext cx="8229600" cy="291318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6600"/>
                </a:solidFill>
              </a:rPr>
              <a:t>Think about what Prospero calls Caliban and link this with the hierarchy work we </a:t>
            </a:r>
            <a:r>
              <a:rPr lang="en-GB">
                <a:solidFill>
                  <a:srgbClr val="006600"/>
                </a:solidFill>
              </a:rPr>
              <a:t>have completed. </a:t>
            </a:r>
            <a:endParaRPr lang="en-US" dirty="0">
              <a:solidFill>
                <a:srgbClr val="006600"/>
              </a:solidFill>
            </a:endParaRPr>
          </a:p>
        </p:txBody>
      </p:sp>
      <p:pic>
        <p:nvPicPr>
          <p:cNvPr id="7" name="Picture 2" descr="http://t2.gstatic.com/images?q=tbn:ANd9GcRAoonlbOy3Al0PTaF2b4vlDPmLITfajwH1deNChBajvIdem4pqEzxB2Gf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44216" cy="1731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http://t2.gstatic.com/images?q=tbn:ANd9GcRAoonlbOy3Al0PTaF2b4vlDPmLITfajwH1deNChBajvIdem4pqEzxB2Gf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784" y="0"/>
            <a:ext cx="1944216" cy="1731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ams_Channel_Section_Location xmlns="b35d852d-e68f-4799-b1d8-e0dc4642f4be" xsi:nil="true"/>
    <LMS_Mappings xmlns="b35d852d-e68f-4799-b1d8-e0dc4642f4be" xsi:nil="true"/>
    <CultureName xmlns="b35d852d-e68f-4799-b1d8-e0dc4642f4be" xsi:nil="true"/>
    <Owner xmlns="b35d852d-e68f-4799-b1d8-e0dc4642f4be">
      <UserInfo>
        <DisplayName/>
        <AccountId xsi:nil="true"/>
        <AccountType/>
      </UserInfo>
    </Owner>
    <Students xmlns="b35d852d-e68f-4799-b1d8-e0dc4642f4be">
      <UserInfo>
        <DisplayName/>
        <AccountId xsi:nil="true"/>
        <AccountType/>
      </UserInfo>
    </Students>
    <Student_Groups xmlns="b35d852d-e68f-4799-b1d8-e0dc4642f4be">
      <UserInfo>
        <DisplayName/>
        <AccountId xsi:nil="true"/>
        <AccountType/>
      </UserInfo>
    </Student_Groups>
    <AppVersion xmlns="b35d852d-e68f-4799-b1d8-e0dc4642f4be" xsi:nil="true"/>
    <IsNotebookLocked xmlns="b35d852d-e68f-4799-b1d8-e0dc4642f4be" xsi:nil="true"/>
    <NotebookType xmlns="b35d852d-e68f-4799-b1d8-e0dc4642f4be" xsi:nil="true"/>
    <TeamsChannelId xmlns="b35d852d-e68f-4799-b1d8-e0dc4642f4be" xsi:nil="true"/>
    <FolderType xmlns="b35d852d-e68f-4799-b1d8-e0dc4642f4be" xsi:nil="true"/>
    <Teachers xmlns="b35d852d-e68f-4799-b1d8-e0dc4642f4be">
      <UserInfo>
        <DisplayName/>
        <AccountId xsi:nil="true"/>
        <AccountType/>
      </UserInfo>
    </Teachers>
    <Distribution_Groups xmlns="b35d852d-e68f-4799-b1d8-e0dc4642f4be" xsi:nil="true"/>
    <Templates xmlns="b35d852d-e68f-4799-b1d8-e0dc4642f4be" xsi:nil="true"/>
    <Self_Registration_Enabled xmlns="b35d852d-e68f-4799-b1d8-e0dc4642f4be" xsi:nil="true"/>
    <Has_Teacher_Only_SectionGroup xmlns="b35d852d-e68f-4799-b1d8-e0dc4642f4be" xsi:nil="true"/>
    <DefaultSectionNames xmlns="b35d852d-e68f-4799-b1d8-e0dc4642f4be" xsi:nil="true"/>
    <Is_Collaboration_Space_Locked xmlns="b35d852d-e68f-4799-b1d8-e0dc4642f4be" xsi:nil="true"/>
    <Invited_Students xmlns="b35d852d-e68f-4799-b1d8-e0dc4642f4be" xsi:nil="true"/>
    <Math_Settings xmlns="b35d852d-e68f-4799-b1d8-e0dc4642f4be" xsi:nil="true"/>
    <Invited_Teachers xmlns="b35d852d-e68f-4799-b1d8-e0dc4642f4b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33" ma:contentTypeDescription="Create a new document." ma:contentTypeScope="" ma:versionID="d2837f560fdd8c18fe0b4f84f89ec473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a10687da0a0eb4ca2ac0f56e994a0384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BF94DB4-04BE-45B8-880A-04EE087849FB}">
  <ds:schemaRefs>
    <ds:schemaRef ds:uri="http://schemas.microsoft.com/office/2006/metadata/properties"/>
    <ds:schemaRef ds:uri="1287378b-fa1e-4e4c-a4fc-4ccf83d67a30"/>
    <ds:schemaRef ds:uri="http://schemas.microsoft.com/office/2006/documentManagement/types"/>
    <ds:schemaRef ds:uri="b35d852d-e68f-4799-b1d8-e0dc4642f4be"/>
    <ds:schemaRef ds:uri="http://purl.org/dc/terms/"/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4E7DDAA-33D1-4DC5-983E-F4303E33D57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0FE19D2-0C7E-4EFA-8C8B-B045AF8E1E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1675</TotalTime>
  <Words>296</Words>
  <Application>Microsoft Office PowerPoint</Application>
  <PresentationFormat>On-screen Show (4:3)</PresentationFormat>
  <Paragraphs>25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Model Answer</vt:lpstr>
      <vt:lpstr>How does Shakespeare use language to portray the relationship between Caliban and his master, Prospero?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Taiyibha Ahmed</cp:lastModifiedBy>
  <cp:revision>14</cp:revision>
  <dcterms:created xsi:type="dcterms:W3CDTF">2012-02-05T13:21:04Z</dcterms:created>
  <dcterms:modified xsi:type="dcterms:W3CDTF">2021-06-20T12:05:12Z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