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8"/>
  </p:notesMasterIdLst>
  <p:handoutMasterIdLst>
    <p:handoutMasterId r:id="rId19"/>
  </p:handoutMasterIdLst>
  <p:sldIdLst>
    <p:sldId id="256" r:id="rId5"/>
    <p:sldId id="263" r:id="rId6"/>
    <p:sldId id="264" r:id="rId7"/>
    <p:sldId id="265" r:id="rId8"/>
    <p:sldId id="266" r:id="rId9"/>
    <p:sldId id="267" r:id="rId10"/>
    <p:sldId id="268" r:id="rId11"/>
    <p:sldId id="270" r:id="rId12"/>
    <p:sldId id="269" r:id="rId13"/>
    <p:sldId id="271" r:id="rId14"/>
    <p:sldId id="272" r:id="rId15"/>
    <p:sldId id="273" r:id="rId16"/>
    <p:sldId id="274" r:id="rId17"/>
  </p:sldIdLst>
  <p:sldSz cx="12188825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6A20D1-FF49-6954-BFC4-367DC47ED95D}" v="1" dt="2022-02-07T15:12:53.756"/>
  </p1510:revLst>
</p1510:revInfo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599" autoAdjust="0"/>
  </p:normalViewPr>
  <p:slideViewPr>
    <p:cSldViewPr>
      <p:cViewPr varScale="1">
        <p:scale>
          <a:sx n="69" d="100"/>
          <a:sy n="69" d="100"/>
        </p:scale>
        <p:origin x="564" y="52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02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George" userId="S::sophie.george@binfieldschool.com::4f28b023-62da-4b6d-b7ef-1a072026c160" providerId="AD" clId="Web-{F06A20D1-FF49-6954-BFC4-367DC47ED95D}"/>
    <pc:docChg chg="modSld">
      <pc:chgData name="Sophie George" userId="S::sophie.george@binfieldschool.com::4f28b023-62da-4b6d-b7ef-1a072026c160" providerId="AD" clId="Web-{F06A20D1-FF49-6954-BFC4-367DC47ED95D}" dt="2022-02-07T15:12:53.756" v="0" actId="1076"/>
      <pc:docMkLst>
        <pc:docMk/>
      </pc:docMkLst>
      <pc:sldChg chg="modSp">
        <pc:chgData name="Sophie George" userId="S::sophie.george@binfieldschool.com::4f28b023-62da-4b6d-b7ef-1a072026c160" providerId="AD" clId="Web-{F06A20D1-FF49-6954-BFC4-367DC47ED95D}" dt="2022-02-07T15:12:53.756" v="0" actId="1076"/>
        <pc:sldMkLst>
          <pc:docMk/>
          <pc:sldMk cId="66907557" sldId="263"/>
        </pc:sldMkLst>
        <pc:spChg chg="mod">
          <ac:chgData name="Sophie George" userId="S::sophie.george@binfieldschool.com::4f28b023-62da-4b6d-b7ef-1a072026c160" providerId="AD" clId="Web-{F06A20D1-FF49-6954-BFC4-367DC47ED95D}" dt="2022-02-07T15:12:53.756" v="0" actId="1076"/>
          <ac:spMkLst>
            <pc:docMk/>
            <pc:sldMk cId="66907557" sldId="263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96DEEBB-8103-4905-BFA7-1AABD791E139}" type="datetime1">
              <a:rPr lang="en-GB" smtClean="0"/>
              <a:t>07/02/2022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9FB856-3FCA-4EC2-AB16-994754ED6FD3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7188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4C2B27-CDC4-4488-B4F8-08B7920E8965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>
              <a:defRPr sz="4400" b="0" cap="none" baseline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77E428-61DC-401C-9C5A-7D8110D5B815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E4A326-1B2F-4DFD-B6CF-B7D121B9D37C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4C2D23-B5DD-433B-AF9B-C46AEEBA1205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DCADDC3-2727-4063-BB81-E3F3203602F5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772DB9-C9B8-44AB-B475-8FBE6654A9DF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6015E44-3F42-42C6-ABAA-208DD0AA14FA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677632-CA4B-4713-9C71-8235A90B37CA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9A6065-5E4F-4300-9D6C-C2C56B44B0CF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39ABCB-B213-48A2-AE44-D574A85F055F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BE58C63-4303-4FBA-9190-6BCFBC223E4B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GB" dirty="0">
                <a:latin typeface="HfW cursive" panose="00000500000000000000" pitchFamily="2" charset="0"/>
              </a:rPr>
              <a:t>News report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en-GB" dirty="0"/>
              <a:t>First News</a:t>
            </a:r>
          </a:p>
        </p:txBody>
      </p:sp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133972" y="404664"/>
            <a:ext cx="8712968" cy="587896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u="sng" dirty="0">
                <a:latin typeface="HfW cursive" panose="00000500000000000000" pitchFamily="2" charset="0"/>
              </a:rPr>
              <a:t>Why do we have news report?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56218" y="1954833"/>
            <a:ext cx="9721080" cy="587896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HfW cursive" panose="00000500000000000000" pitchFamily="2" charset="0"/>
              </a:rPr>
              <a:t>News reports, which are used to inform people of events, discoveries and information which may be of interest to their reader. </a:t>
            </a:r>
          </a:p>
          <a:p>
            <a:endParaRPr lang="en-GB" dirty="0">
              <a:latin typeface="HfW cursive" panose="00000500000000000000" pitchFamily="2" charset="0"/>
            </a:endParaRPr>
          </a:p>
          <a:p>
            <a:r>
              <a:rPr lang="en-GB" dirty="0">
                <a:latin typeface="HfW cursive" panose="00000500000000000000" pitchFamily="2" charset="0"/>
              </a:rPr>
              <a:t>Newspapers are traditional type of this type of writing. However, news reports have now moved online or are told by news reports on the TV.</a:t>
            </a:r>
          </a:p>
          <a:p>
            <a:endParaRPr lang="en-GB" sz="4000" dirty="0">
              <a:latin typeface="HfW cursive" panose="00000500000000000000" pitchFamily="2" charset="0"/>
            </a:endParaRPr>
          </a:p>
          <a:p>
            <a:endParaRPr lang="en-GB" sz="40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0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125860" y="476672"/>
            <a:ext cx="10153128" cy="587896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u="sng" dirty="0">
                <a:latin typeface="HfW cursive" panose="00000500000000000000" pitchFamily="2" charset="0"/>
              </a:rPr>
              <a:t>Let’s look a newspaper and practise the kills required to write one!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133972" y="1700808"/>
            <a:ext cx="8712968" cy="587896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000" dirty="0">
              <a:latin typeface="HfW cursive" panose="00000500000000000000" pitchFamily="2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7198097" y="2732074"/>
            <a:ext cx="952501" cy="970756"/>
          </a:xfrm>
          <a:prstGeom prst="rect">
            <a:avLst/>
          </a:prstGeom>
          <a:solidFill>
            <a:schemeClr val="tx1"/>
          </a:solidFill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1945542" y="1484784"/>
            <a:ext cx="8324850" cy="4706937"/>
            <a:chOff x="257175" y="1027113"/>
            <a:chExt cx="8324850" cy="4706937"/>
          </a:xfrm>
        </p:grpSpPr>
        <p:sp>
          <p:nvSpPr>
            <p:cNvPr id="6" name="Text Box 11"/>
            <p:cNvSpPr txBox="1">
              <a:spLocks noChangeArrowheads="1" noChangeShapeType="1"/>
            </p:cNvSpPr>
            <p:nvPr/>
          </p:nvSpPr>
          <p:spPr bwMode="auto">
            <a:xfrm>
              <a:off x="2770188" y="1027113"/>
              <a:ext cx="3621087" cy="5334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195" tIns="36195" rIns="36195" bIns="36195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3000">
                  <a:solidFill>
                    <a:srgbClr val="000000"/>
                  </a:solidFill>
                  <a:latin typeface="Century Schoolbook" panose="02040604050505020304" pitchFamily="18" charset="0"/>
                </a:rPr>
                <a:t>The Daily Mirror</a:t>
              </a:r>
              <a:endParaRPr lang="en-GB" altLang="en-US"/>
            </a:p>
          </p:txBody>
        </p:sp>
        <p:sp>
          <p:nvSpPr>
            <p:cNvPr id="7" name="Text Box 12"/>
            <p:cNvSpPr txBox="1">
              <a:spLocks noChangeArrowheads="1" noChangeShapeType="1"/>
            </p:cNvSpPr>
            <p:nvPr/>
          </p:nvSpPr>
          <p:spPr bwMode="auto">
            <a:xfrm>
              <a:off x="2820988" y="2332038"/>
              <a:ext cx="831850" cy="34020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195" tIns="36195" rIns="36195" bIns="36195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Aft>
                  <a:spcPts val="800"/>
                </a:spcAft>
              </a:pPr>
              <a:r>
                <a:rPr lang="en-US" altLang="en-US" sz="900" b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An opening paragraph is usually written in bold font and tells the reader briefly about the details of the story. </a:t>
              </a:r>
            </a:p>
            <a:p>
              <a:pPr eaLnBrk="1" hangingPunct="1">
                <a:spcAft>
                  <a:spcPts val="800"/>
                </a:spcAft>
              </a:pPr>
              <a:r>
                <a:rPr lang="en-US" altLang="en-US" sz="900">
                  <a:solidFill>
                    <a:srgbClr val="000000"/>
                  </a:solidFill>
                  <a:latin typeface="Century Schoolbook" panose="02040604050505020304" pitchFamily="18" charset="0"/>
                </a:rPr>
                <a:t>The rest of the article provides a more detailed report of the event.</a:t>
              </a:r>
            </a:p>
            <a:p>
              <a:pPr eaLnBrk="1" hangingPunct="1"/>
              <a:r>
                <a:rPr lang="en-US" altLang="en-US" sz="900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Xxxxx xxxxx xxxxxxxx xx xxxx x x x x x xxxxxxxxxxx</a:t>
              </a:r>
              <a:endParaRPr lang="en-GB" altLang="en-US"/>
            </a:p>
          </p:txBody>
        </p:sp>
        <p:sp>
          <p:nvSpPr>
            <p:cNvPr id="8" name="Text Box 13"/>
            <p:cNvSpPr txBox="1">
              <a:spLocks noChangeArrowheads="1" noChangeShapeType="1"/>
            </p:cNvSpPr>
            <p:nvPr/>
          </p:nvSpPr>
          <p:spPr bwMode="auto">
            <a:xfrm>
              <a:off x="4679950" y="2332038"/>
              <a:ext cx="830263" cy="2184400"/>
            </a:xfrm>
            <a:prstGeom prst="rect">
              <a:avLst/>
            </a:prstGeom>
            <a:solidFill>
              <a:srgbClr val="FFFFFF"/>
            </a:solidFill>
            <a:ln w="0" algn="in">
              <a:solidFill>
                <a:srgbClr val="336666"/>
              </a:solidFill>
              <a:miter lim="800000"/>
              <a:headEnd/>
              <a:tailEnd/>
            </a:ln>
          </p:spPr>
          <p:txBody>
            <a:bodyPr lIns="36195" tIns="36195" rIns="36195" bIns="36195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Aft>
                  <a:spcPts val="800"/>
                </a:spcAft>
              </a:pPr>
              <a:r>
                <a:rPr lang="en-US" altLang="en-US" sz="900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xxxxxxx xx xxxxxx xxxxxxxx xxxxxx x x xxx xxx x    xxxxxxx xxxxxxxx xxxxxxx xxx xxxxxxx xxxx xxx xxx xxxxxxx xxxx.</a:t>
              </a:r>
            </a:p>
            <a:p>
              <a:pPr eaLnBrk="1" hangingPunct="1">
                <a:spcAft>
                  <a:spcPts val="800"/>
                </a:spcAft>
              </a:pPr>
              <a:r>
                <a:rPr lang="en-US" altLang="en-US" sz="900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Xxxxxxxxx xxx xx xxxxx xxxxxx xxxx xxxxx.</a:t>
              </a:r>
              <a:endParaRPr lang="en-GB" altLang="en-US"/>
            </a:p>
          </p:txBody>
        </p:sp>
        <p:sp>
          <p:nvSpPr>
            <p:cNvPr id="9" name="Text Box 14"/>
            <p:cNvSpPr txBox="1">
              <a:spLocks noChangeArrowheads="1" noChangeShapeType="1"/>
            </p:cNvSpPr>
            <p:nvPr/>
          </p:nvSpPr>
          <p:spPr bwMode="auto">
            <a:xfrm>
              <a:off x="5608638" y="3516313"/>
              <a:ext cx="831850" cy="1000125"/>
            </a:xfrm>
            <a:prstGeom prst="rect">
              <a:avLst/>
            </a:prstGeom>
            <a:solidFill>
              <a:srgbClr val="FFFFFF"/>
            </a:solidFill>
            <a:ln w="0" algn="in">
              <a:solidFill>
                <a:srgbClr val="336666"/>
              </a:solidFill>
              <a:miter lim="800000"/>
              <a:headEnd/>
              <a:tailEnd/>
            </a:ln>
          </p:spPr>
          <p:txBody>
            <a:bodyPr lIns="36195" tIns="36195" rIns="36195" bIns="36195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Aft>
                  <a:spcPts val="800"/>
                </a:spcAft>
              </a:pPr>
              <a:r>
                <a:rPr lang="en-US" altLang="en-US" sz="900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 xxxx x x x x x xxxxxxxxxx xxxx xxxxxxxxxxxxxxx xx xxxxxx.</a:t>
              </a:r>
              <a:endParaRPr lang="en-GB" altLang="en-US"/>
            </a:p>
          </p:txBody>
        </p:sp>
        <p:sp>
          <p:nvSpPr>
            <p:cNvPr id="10" name="Text Box 15"/>
            <p:cNvSpPr txBox="1">
              <a:spLocks noChangeArrowheads="1" noChangeShapeType="1"/>
            </p:cNvSpPr>
            <p:nvPr/>
          </p:nvSpPr>
          <p:spPr bwMode="auto">
            <a:xfrm>
              <a:off x="2770188" y="1793875"/>
              <a:ext cx="3719512" cy="538163"/>
            </a:xfrm>
            <a:prstGeom prst="rect">
              <a:avLst/>
            </a:prstGeom>
            <a:solidFill>
              <a:srgbClr val="FFFFFF"/>
            </a:solidFill>
            <a:ln w="0" algn="in">
              <a:solidFill>
                <a:srgbClr val="336666"/>
              </a:solidFill>
              <a:miter lim="800000"/>
              <a:headEnd/>
              <a:tailEnd/>
            </a:ln>
          </p:spPr>
          <p:txBody>
            <a:bodyPr lIns="36195" tIns="36195" rIns="36195" bIns="36195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 b="1">
                  <a:solidFill>
                    <a:srgbClr val="000000"/>
                  </a:solidFill>
                  <a:latin typeface="Gill Sans MT" panose="020B0502020104020203" pitchFamily="34" charset="0"/>
                </a:rPr>
                <a:t>DOG SAVES THE DAY!</a:t>
              </a:r>
            </a:p>
            <a:p>
              <a:pPr algn="ctr" eaLnBrk="1" hangingPunct="1"/>
              <a:r>
                <a:rPr lang="en-US" altLang="en-US" sz="1100" b="1">
                  <a:solidFill>
                    <a:srgbClr val="000000"/>
                  </a:solidFill>
                  <a:latin typeface="Gill Sans MT" panose="020B0502020104020203" pitchFamily="34" charset="0"/>
                </a:rPr>
                <a:t>Heroic action of dog saves owner from certain death</a:t>
              </a:r>
            </a:p>
            <a:p>
              <a:pPr eaLnBrk="1" hangingPunct="1"/>
              <a:endParaRPr lang="en-GB" altLang="en-US"/>
            </a:p>
          </p:txBody>
        </p:sp>
        <p:grpSp>
          <p:nvGrpSpPr>
            <p:cNvPr id="11" name="Group 17"/>
            <p:cNvGrpSpPr>
              <a:grpSpLocks/>
            </p:cNvGrpSpPr>
            <p:nvPr/>
          </p:nvGrpSpPr>
          <p:grpSpPr bwMode="auto">
            <a:xfrm>
              <a:off x="5299072" y="2461681"/>
              <a:ext cx="1184810" cy="1037167"/>
              <a:chOff x="27834783" y="20934510"/>
              <a:chExt cx="2116661" cy="2081920"/>
            </a:xfrm>
          </p:grpSpPr>
          <p:sp>
            <p:nvSpPr>
              <p:cNvPr id="31" name="Text Box 18"/>
              <p:cNvSpPr txBox="1">
                <a:spLocks noChangeArrowheads="1" noChangeShapeType="1"/>
              </p:cNvSpPr>
              <p:nvPr/>
            </p:nvSpPr>
            <p:spPr bwMode="auto">
              <a:xfrm>
                <a:off x="27834783" y="22719734"/>
                <a:ext cx="2078837" cy="29669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 algn="in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36195" tIns="36195" rIns="36195" bIns="36195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n-GB" altLang="en-US" sz="800">
                    <a:solidFill>
                      <a:srgbClr val="000000"/>
                    </a:solidFill>
                  </a:rPr>
                  <a:t>The condemned gate</a:t>
                </a:r>
              </a:p>
            </p:txBody>
          </p:sp>
          <p:pic>
            <p:nvPicPr>
              <p:cNvPr id="32" name="Picture 19"/>
              <p:cNvPicPr preferRelativeResize="0">
                <a:picLocks noChangeArrowheads="1" noChangeShapeType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174159" y="20934510"/>
                <a:ext cx="1777285" cy="15469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0" algn="in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2" name="Text Box 20"/>
            <p:cNvSpPr txBox="1">
              <a:spLocks noChangeArrowheads="1" noChangeShapeType="1"/>
            </p:cNvSpPr>
            <p:nvPr/>
          </p:nvSpPr>
          <p:spPr bwMode="auto">
            <a:xfrm>
              <a:off x="3749675" y="4638675"/>
              <a:ext cx="2690813" cy="3222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195" tIns="36195" rIns="36195" bIns="36195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2000" b="1">
                  <a:solidFill>
                    <a:srgbClr val="000000"/>
                  </a:solidFill>
                  <a:latin typeface="Gill Sans MT" panose="020B0502020104020203" pitchFamily="34" charset="0"/>
                </a:rPr>
                <a:t>Secondary Story</a:t>
              </a:r>
              <a:endParaRPr lang="en-GB" altLang="en-US"/>
            </a:p>
          </p:txBody>
        </p:sp>
        <p:sp>
          <p:nvSpPr>
            <p:cNvPr id="13" name="Text Box 21"/>
            <p:cNvSpPr txBox="1">
              <a:spLocks noChangeArrowheads="1" noChangeShapeType="1"/>
            </p:cNvSpPr>
            <p:nvPr/>
          </p:nvSpPr>
          <p:spPr bwMode="auto">
            <a:xfrm>
              <a:off x="3749675" y="4960938"/>
              <a:ext cx="830263" cy="7699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195" tIns="36195" rIns="36195" bIns="36195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900">
                  <a:solidFill>
                    <a:srgbClr val="000000"/>
                  </a:solidFill>
                  <a:latin typeface="Century Schoolbook" panose="02040604050505020304" pitchFamily="18" charset="0"/>
                </a:rPr>
                <a:t>This story may or may not be related in some </a:t>
              </a:r>
              <a:endParaRPr lang="en-GB" altLang="en-US"/>
            </a:p>
          </p:txBody>
        </p:sp>
        <p:sp>
          <p:nvSpPr>
            <p:cNvPr id="14" name="Text Box 22"/>
            <p:cNvSpPr txBox="1">
              <a:spLocks noChangeArrowheads="1" noChangeShapeType="1"/>
            </p:cNvSpPr>
            <p:nvPr/>
          </p:nvSpPr>
          <p:spPr bwMode="auto">
            <a:xfrm>
              <a:off x="4679950" y="4960938"/>
              <a:ext cx="830263" cy="7699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195" tIns="36195" rIns="36195" bIns="36195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900">
                  <a:solidFill>
                    <a:srgbClr val="000000"/>
                  </a:solidFill>
                  <a:latin typeface="Century Schoolbook" panose="02040604050505020304" pitchFamily="18" charset="0"/>
                </a:rPr>
                <a:t>way to the first story. It is an important story </a:t>
              </a:r>
              <a:endParaRPr lang="en-GB" altLang="en-US"/>
            </a:p>
          </p:txBody>
        </p:sp>
        <p:sp>
          <p:nvSpPr>
            <p:cNvPr id="15" name="Text Box 23"/>
            <p:cNvSpPr txBox="1">
              <a:spLocks noChangeArrowheads="1" noChangeShapeType="1"/>
            </p:cNvSpPr>
            <p:nvPr/>
          </p:nvSpPr>
          <p:spPr bwMode="auto">
            <a:xfrm>
              <a:off x="5608638" y="4960938"/>
              <a:ext cx="831850" cy="7699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195" tIns="36195" rIns="36195" bIns="36195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Aft>
                  <a:spcPts val="800"/>
                </a:spcAft>
              </a:pPr>
              <a:r>
                <a:rPr lang="en-US" altLang="en-US" sz="900">
                  <a:solidFill>
                    <a:srgbClr val="000000"/>
                  </a:solidFill>
                  <a:latin typeface="Century Schoolbook" panose="02040604050505020304" pitchFamily="18" charset="0"/>
                </a:rPr>
                <a:t>but it isn’t the ‘top’ story of the issue.</a:t>
              </a:r>
              <a:endParaRPr lang="en-GB" altLang="en-US"/>
            </a:p>
          </p:txBody>
        </p:sp>
        <p:sp>
          <p:nvSpPr>
            <p:cNvPr id="16" name="Text Box 24"/>
            <p:cNvSpPr txBox="1">
              <a:spLocks noChangeArrowheads="1"/>
            </p:cNvSpPr>
            <p:nvPr/>
          </p:nvSpPr>
          <p:spPr bwMode="auto">
            <a:xfrm>
              <a:off x="3722688" y="2332038"/>
              <a:ext cx="927100" cy="2187575"/>
            </a:xfrm>
            <a:prstGeom prst="rect">
              <a:avLst/>
            </a:prstGeom>
            <a:solidFill>
              <a:srgbClr val="FFFFFF"/>
            </a:solidFill>
            <a:ln w="9525" algn="in">
              <a:solidFill>
                <a:srgbClr val="336666"/>
              </a:solidFill>
              <a:miter lim="800000"/>
              <a:headEnd/>
              <a:tailEnd/>
            </a:ln>
          </p:spPr>
          <p:txBody>
            <a:bodyPr lIns="36576" tIns="36576" rIns="36576" bIns="36576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xxxxxxxx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x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xxx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x   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xxxxxxxx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xxx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xxx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.</a:t>
              </a:r>
            </a:p>
            <a:p>
              <a:pPr eaLnBrk="1" hangingPunct="1"/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xxxxxxxx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x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xxx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x   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 </a:t>
              </a:r>
              <a:r>
                <a:rPr lang="en-US" altLang="en-US" sz="900" dirty="0" err="1">
                  <a:solidFill>
                    <a:srgbClr val="000000"/>
                  </a:solidFill>
                  <a:latin typeface="Century Schoolbook" panose="02040604050505020304" pitchFamily="18" charset="0"/>
                </a:rPr>
                <a:t>xxxx</a:t>
              </a:r>
              <a:r>
                <a:rPr lang="en-US" altLang="en-US" sz="900" dirty="0">
                  <a:solidFill>
                    <a:srgbClr val="000000"/>
                  </a:solidFill>
                  <a:latin typeface="Century Schoolbook" panose="02040604050505020304" pitchFamily="18" charset="0"/>
                </a:rPr>
                <a:t>.</a:t>
              </a:r>
              <a:endParaRPr lang="en-GB" altLang="en-US" dirty="0"/>
            </a:p>
          </p:txBody>
        </p:sp>
        <p:sp>
          <p:nvSpPr>
            <p:cNvPr id="17" name="Line 25"/>
            <p:cNvSpPr>
              <a:spLocks noChangeShapeType="1"/>
            </p:cNvSpPr>
            <p:nvPr/>
          </p:nvSpPr>
          <p:spPr bwMode="auto">
            <a:xfrm>
              <a:off x="1670050" y="1427163"/>
              <a:ext cx="1295400" cy="730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Line 26"/>
            <p:cNvSpPr>
              <a:spLocks noChangeShapeType="1"/>
            </p:cNvSpPr>
            <p:nvPr/>
          </p:nvSpPr>
          <p:spPr bwMode="auto">
            <a:xfrm rot="10800000" flipV="1">
              <a:off x="6350000" y="1787525"/>
              <a:ext cx="1439863" cy="360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Line 27"/>
            <p:cNvSpPr>
              <a:spLocks noChangeShapeType="1"/>
            </p:cNvSpPr>
            <p:nvPr/>
          </p:nvSpPr>
          <p:spPr bwMode="auto">
            <a:xfrm flipV="1">
              <a:off x="1812925" y="2435225"/>
              <a:ext cx="1081088" cy="2889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Line 28"/>
            <p:cNvSpPr>
              <a:spLocks noChangeShapeType="1"/>
            </p:cNvSpPr>
            <p:nvPr/>
          </p:nvSpPr>
          <p:spPr bwMode="auto">
            <a:xfrm rot="10800000">
              <a:off x="6565900" y="3082925"/>
              <a:ext cx="7921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Line 29"/>
            <p:cNvSpPr>
              <a:spLocks noChangeShapeType="1"/>
            </p:cNvSpPr>
            <p:nvPr/>
          </p:nvSpPr>
          <p:spPr bwMode="auto">
            <a:xfrm rot="10800000">
              <a:off x="6421438" y="3587750"/>
              <a:ext cx="720725" cy="5048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Line 30"/>
            <p:cNvSpPr>
              <a:spLocks noChangeShapeType="1"/>
            </p:cNvSpPr>
            <p:nvPr/>
          </p:nvSpPr>
          <p:spPr bwMode="auto">
            <a:xfrm flipV="1">
              <a:off x="1885950" y="3516313"/>
              <a:ext cx="935038" cy="71913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Line 31"/>
            <p:cNvSpPr>
              <a:spLocks noChangeShapeType="1"/>
            </p:cNvSpPr>
            <p:nvPr/>
          </p:nvSpPr>
          <p:spPr bwMode="auto">
            <a:xfrm rot="10800000">
              <a:off x="5413375" y="4451350"/>
              <a:ext cx="1944688" cy="720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 Box 32"/>
            <p:cNvSpPr txBox="1">
              <a:spLocks noChangeArrowheads="1"/>
            </p:cNvSpPr>
            <p:nvPr/>
          </p:nvSpPr>
          <p:spPr bwMode="auto">
            <a:xfrm>
              <a:off x="733425" y="1066800"/>
              <a:ext cx="1368425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 dirty="0"/>
                <a:t>Name of Newspaper</a:t>
              </a:r>
            </a:p>
          </p:txBody>
        </p:sp>
        <p:sp>
          <p:nvSpPr>
            <p:cNvPr id="25" name="Text Box 33"/>
            <p:cNvSpPr txBox="1">
              <a:spLocks noChangeArrowheads="1"/>
            </p:cNvSpPr>
            <p:nvPr/>
          </p:nvSpPr>
          <p:spPr bwMode="auto">
            <a:xfrm>
              <a:off x="7213600" y="1284288"/>
              <a:ext cx="1296988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Headline</a:t>
              </a:r>
            </a:p>
          </p:txBody>
        </p:sp>
        <p:sp>
          <p:nvSpPr>
            <p:cNvPr id="26" name="Text Box 34"/>
            <p:cNvSpPr txBox="1">
              <a:spLocks noChangeArrowheads="1"/>
            </p:cNvSpPr>
            <p:nvPr/>
          </p:nvSpPr>
          <p:spPr bwMode="auto">
            <a:xfrm>
              <a:off x="257175" y="2564124"/>
              <a:ext cx="1584325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 dirty="0"/>
                <a:t>Sub-heading</a:t>
              </a:r>
            </a:p>
          </p:txBody>
        </p:sp>
        <p:sp>
          <p:nvSpPr>
            <p:cNvPr id="27" name="Text Box 35"/>
            <p:cNvSpPr txBox="1">
              <a:spLocks noChangeArrowheads="1"/>
            </p:cNvSpPr>
            <p:nvPr/>
          </p:nvSpPr>
          <p:spPr bwMode="auto">
            <a:xfrm>
              <a:off x="7286625" y="2579688"/>
              <a:ext cx="935038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Image</a:t>
              </a:r>
            </a:p>
          </p:txBody>
        </p:sp>
        <p:sp>
          <p:nvSpPr>
            <p:cNvPr id="28" name="Text Box 36"/>
            <p:cNvSpPr txBox="1">
              <a:spLocks noChangeArrowheads="1"/>
            </p:cNvSpPr>
            <p:nvPr/>
          </p:nvSpPr>
          <p:spPr bwMode="auto">
            <a:xfrm>
              <a:off x="887412" y="4195763"/>
              <a:ext cx="1800225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 dirty="0"/>
                <a:t>Opening paragraph</a:t>
              </a:r>
            </a:p>
          </p:txBody>
        </p:sp>
        <p:sp>
          <p:nvSpPr>
            <p:cNvPr id="29" name="Text Box 37"/>
            <p:cNvSpPr txBox="1">
              <a:spLocks noChangeArrowheads="1"/>
            </p:cNvSpPr>
            <p:nvPr/>
          </p:nvSpPr>
          <p:spPr bwMode="auto">
            <a:xfrm>
              <a:off x="7358063" y="3875088"/>
              <a:ext cx="1079500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Caption</a:t>
              </a:r>
            </a:p>
          </p:txBody>
        </p:sp>
        <p:sp>
          <p:nvSpPr>
            <p:cNvPr id="30" name="Text Box 38"/>
            <p:cNvSpPr txBox="1">
              <a:spLocks noChangeArrowheads="1"/>
            </p:cNvSpPr>
            <p:nvPr/>
          </p:nvSpPr>
          <p:spPr bwMode="auto">
            <a:xfrm>
              <a:off x="7429500" y="5100638"/>
              <a:ext cx="1152525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Columns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3164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358108" y="332656"/>
            <a:ext cx="5148063" cy="947936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5400" b="1" u="sng" dirty="0">
                <a:latin typeface="HfW cursive" panose="00000500000000000000" pitchFamily="2" charset="0"/>
              </a:rPr>
              <a:t>Headlines]</a:t>
            </a:r>
          </a:p>
          <a:p>
            <a:pPr algn="ctr"/>
            <a:endParaRPr lang="en-GB" sz="2000" b="1" u="sng" dirty="0">
              <a:latin typeface="HfW cursive" panose="00000500000000000000" pitchFamily="2" charset="0"/>
            </a:endParaRPr>
          </a:p>
          <a:p>
            <a:pPr algn="ctr"/>
            <a:r>
              <a:rPr lang="en-GB" sz="3600" dirty="0">
                <a:latin typeface="HfW cursive" panose="00000500000000000000" pitchFamily="2" charset="0"/>
              </a:rPr>
              <a:t>What is their job?</a:t>
            </a:r>
            <a:endParaRPr lang="en-GB" sz="1800" dirty="0">
              <a:latin typeface="HfW cursive" panose="00000500000000000000" pitchFamily="2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93812" y="2204865"/>
            <a:ext cx="11089232" cy="1130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HfW cursive semibold" panose="00000700000000000000" pitchFamily="2" charset="0"/>
              </a:rPr>
              <a:t>In the </a:t>
            </a:r>
            <a:r>
              <a:rPr lang="en-GB" altLang="en-US" sz="3200" b="1" dirty="0">
                <a:solidFill>
                  <a:schemeClr val="tx1"/>
                </a:solidFill>
                <a:latin typeface="HfW cursive semibold" panose="00000700000000000000" pitchFamily="2" charset="0"/>
              </a:rPr>
              <a:t>media industry</a:t>
            </a:r>
            <a:r>
              <a:rPr lang="en-GB" altLang="en-US" sz="3200" dirty="0">
                <a:solidFill>
                  <a:schemeClr val="tx1"/>
                </a:solidFill>
                <a:latin typeface="HfW cursive semibold" panose="00000700000000000000" pitchFamily="2" charset="0"/>
              </a:rPr>
              <a:t>, people say that headlines “tell and sell.”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2638028" y="3719369"/>
            <a:ext cx="7344815" cy="1080120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HfW cursive semibold" panose="00000700000000000000" pitchFamily="2" charset="0"/>
              </a:rPr>
              <a:t>‘tell’ = telling people what the news story is about.</a:t>
            </a:r>
          </a:p>
        </p:txBody>
      </p:sp>
      <p:sp>
        <p:nvSpPr>
          <p:cNvPr id="9" name="Rectangle 8"/>
          <p:cNvSpPr/>
          <p:nvPr/>
        </p:nvSpPr>
        <p:spPr>
          <a:xfrm>
            <a:off x="2641453" y="5211303"/>
            <a:ext cx="7341390" cy="83099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HfW cursive semibold" panose="00000700000000000000" pitchFamily="2" charset="0"/>
              </a:rPr>
              <a:t>‘sell’ = making people read, watch, click or listen to the news story.</a:t>
            </a:r>
          </a:p>
        </p:txBody>
      </p:sp>
    </p:spTree>
    <p:extLst>
      <p:ext uri="{BB962C8B-B14F-4D97-AF65-F5344CB8AC3E}">
        <p14:creationId xmlns:p14="http://schemas.microsoft.com/office/powerpoint/2010/main" val="82355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621804" y="332656"/>
            <a:ext cx="11567021" cy="947936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5400" b="1" u="sng" dirty="0">
                <a:latin typeface="HfW cursive" panose="00000500000000000000" pitchFamily="2" charset="0"/>
              </a:rPr>
              <a:t>What do headlines need to be?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6308" y="2007530"/>
            <a:ext cx="24048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SHORT</a:t>
            </a:r>
          </a:p>
        </p:txBody>
      </p:sp>
      <p:sp>
        <p:nvSpPr>
          <p:cNvPr id="5" name="Rectangle 4"/>
          <p:cNvSpPr/>
          <p:nvPr/>
        </p:nvSpPr>
        <p:spPr>
          <a:xfrm>
            <a:off x="8758708" y="2145630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</a:rPr>
              <a:t>SNAPPY</a:t>
            </a:r>
          </a:p>
        </p:txBody>
      </p:sp>
      <p:sp>
        <p:nvSpPr>
          <p:cNvPr id="6" name="Rectangle 5"/>
          <p:cNvSpPr/>
          <p:nvPr/>
        </p:nvSpPr>
        <p:spPr>
          <a:xfrm>
            <a:off x="1018093" y="4581128"/>
            <a:ext cx="102776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GRAB THE READERS ATTENTION</a:t>
            </a:r>
          </a:p>
        </p:txBody>
      </p:sp>
    </p:spTree>
    <p:extLst>
      <p:ext uri="{BB962C8B-B14F-4D97-AF65-F5344CB8AC3E}">
        <p14:creationId xmlns:p14="http://schemas.microsoft.com/office/powerpoint/2010/main" val="295786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21804" y="332656"/>
            <a:ext cx="11567021" cy="947936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b="1" u="sng" dirty="0">
                <a:latin typeface="HfW cursive" panose="00000500000000000000" pitchFamily="2" charset="0"/>
              </a:rPr>
              <a:t>What could the story behind the headline be?</a:t>
            </a:r>
          </a:p>
        </p:txBody>
      </p:sp>
      <p:sp>
        <p:nvSpPr>
          <p:cNvPr id="5" name="Rectangle 4"/>
          <p:cNvSpPr/>
          <p:nvPr/>
        </p:nvSpPr>
        <p:spPr>
          <a:xfrm rot="20625254">
            <a:off x="44850" y="1696968"/>
            <a:ext cx="42226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Crocs can kill!</a:t>
            </a:r>
          </a:p>
        </p:txBody>
      </p:sp>
      <p:pic>
        <p:nvPicPr>
          <p:cNvPr id="6" name="Picture 5" descr="Minimalist Kid’s Shoes: What My Children Wear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0362" y1="66768" x2="39833" y2="38415"/>
                        <a14:foregroundMark x1="46936" y1="63110" x2="32173" y2="521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948" y="2515006"/>
            <a:ext cx="2051323" cy="93709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 rot="629333">
            <a:off x="6853388" y="1696968"/>
            <a:ext cx="45768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Miracle Moggy</a:t>
            </a:r>
          </a:p>
        </p:txBody>
      </p:sp>
      <p:pic>
        <p:nvPicPr>
          <p:cNvPr id="1026" name="Picture 2" descr="This Cat Got His Both Back Legs Amputated And Here's How His Life Looks Now  (30 Pics) | Bored Pand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4812" y="980728"/>
            <a:ext cx="1683928" cy="986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5900" y="3631600"/>
            <a:ext cx="3086531" cy="30770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4676" y="3356992"/>
            <a:ext cx="4738852" cy="3236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75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21804" y="332656"/>
            <a:ext cx="11567021" cy="947936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5400" b="1" u="sng" dirty="0">
                <a:latin typeface="HfW cursive" panose="00000500000000000000" pitchFamily="2" charset="0"/>
              </a:rPr>
              <a:t>Headline Techniques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582244" y="1602885"/>
            <a:ext cx="2952328" cy="792088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5400" b="1" u="sng" dirty="0">
                <a:latin typeface="HfW cursive" panose="00000500000000000000" pitchFamily="2" charset="0"/>
              </a:rPr>
              <a:t>Puns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40" y="2351439"/>
            <a:ext cx="42226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Crocs can kill!</a:t>
            </a:r>
          </a:p>
        </p:txBody>
      </p:sp>
      <p:pic>
        <p:nvPicPr>
          <p:cNvPr id="6" name="Picture 5" descr="Minimalist Kid’s Shoes: What My Children Wear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0362" y1="66768" x2="39833" y2="38415"/>
                        <a14:foregroundMark x1="46936" y1="63110" x2="32173" y2="521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884" y="3309813"/>
            <a:ext cx="2051323" cy="93709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1764" y="4210497"/>
            <a:ext cx="40671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Bear with us!</a:t>
            </a:r>
          </a:p>
        </p:txBody>
      </p:sp>
      <p:pic>
        <p:nvPicPr>
          <p:cNvPr id="9" name="Picture 8" descr="Bear - Wikipe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884" y="4984187"/>
            <a:ext cx="1224136" cy="184357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699076" y="2394973"/>
            <a:ext cx="54841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Otter-</a:t>
            </a:r>
            <a:r>
              <a:rPr lang="en-US" sz="5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ly</a:t>
            </a: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amazing!</a:t>
            </a:r>
          </a:p>
        </p:txBody>
      </p:sp>
      <p:pic>
        <p:nvPicPr>
          <p:cNvPr id="10" name="Picture 9" descr="Sea otter - Wikipedi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724" y="3387430"/>
            <a:ext cx="2810256" cy="2569464"/>
          </a:xfrm>
          <a:prstGeom prst="rect">
            <a:avLst/>
          </a:prstGeom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7788" y="3645024"/>
            <a:ext cx="3427541" cy="2409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583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21804" y="332656"/>
            <a:ext cx="11567021" cy="947936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5400" b="1" u="sng" dirty="0">
                <a:latin typeface="HfW cursive" panose="00000500000000000000" pitchFamily="2" charset="0"/>
              </a:rPr>
              <a:t>How about this one?</a:t>
            </a:r>
          </a:p>
        </p:txBody>
      </p:sp>
      <p:sp>
        <p:nvSpPr>
          <p:cNvPr id="5" name="Rectangle 4"/>
          <p:cNvSpPr/>
          <p:nvPr/>
        </p:nvSpPr>
        <p:spPr>
          <a:xfrm rot="19951743">
            <a:off x="-242292" y="1916832"/>
            <a:ext cx="47804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Cracking vocals</a:t>
            </a:r>
          </a:p>
        </p:txBody>
      </p:sp>
      <p:sp>
        <p:nvSpPr>
          <p:cNvPr id="6" name="Rectangle 5"/>
          <p:cNvSpPr/>
          <p:nvPr/>
        </p:nvSpPr>
        <p:spPr>
          <a:xfrm rot="19951743">
            <a:off x="-32188" y="4263536"/>
            <a:ext cx="45352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Eggcellent</a:t>
            </a:r>
            <a:r>
              <a:rPr lang="en-US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vocals</a:t>
            </a:r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2966" y="1492147"/>
            <a:ext cx="6720038" cy="289786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481638" y="4725201"/>
            <a:ext cx="718337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Surely this is some kind of </a:t>
            </a:r>
          </a:p>
          <a:p>
            <a:pPr algn="ctr"/>
            <a:r>
              <a:rPr lang="en-US" sz="4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yolk?</a:t>
            </a:r>
            <a:endParaRPr lang="en-US" sz="4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971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21804" y="332656"/>
            <a:ext cx="11567021" cy="947936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5400" b="1" u="sng" dirty="0">
                <a:latin typeface="HfW cursive" panose="00000500000000000000" pitchFamily="2" charset="0"/>
              </a:rPr>
              <a:t>Can you think of a pun to go with this picture?</a:t>
            </a:r>
          </a:p>
        </p:txBody>
      </p:sp>
      <p:sp>
        <p:nvSpPr>
          <p:cNvPr id="3" name="AutoShape 2" descr="Rangers rescue deer trapped in cemetery fenc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1040" y="2366166"/>
            <a:ext cx="3362794" cy="27435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20625254">
            <a:off x="409437" y="2110527"/>
            <a:ext cx="27622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Oh deer!</a:t>
            </a:r>
          </a:p>
        </p:txBody>
      </p:sp>
      <p:sp>
        <p:nvSpPr>
          <p:cNvPr id="6" name="Rectangle 5"/>
          <p:cNvSpPr/>
          <p:nvPr/>
        </p:nvSpPr>
        <p:spPr>
          <a:xfrm rot="20625254">
            <a:off x="206218" y="3478708"/>
            <a:ext cx="34884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Deer-y me!</a:t>
            </a:r>
          </a:p>
        </p:txBody>
      </p:sp>
      <p:sp>
        <p:nvSpPr>
          <p:cNvPr id="7" name="Rectangle 6"/>
          <p:cNvSpPr/>
          <p:nvPr/>
        </p:nvSpPr>
        <p:spPr>
          <a:xfrm rot="705723">
            <a:off x="7604359" y="2159656"/>
            <a:ext cx="427713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Whose I-deer </a:t>
            </a:r>
          </a:p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was this?</a:t>
            </a:r>
          </a:p>
        </p:txBody>
      </p:sp>
      <p:sp>
        <p:nvSpPr>
          <p:cNvPr id="8" name="Rectangle 7"/>
          <p:cNvSpPr/>
          <p:nvPr/>
        </p:nvSpPr>
        <p:spPr>
          <a:xfrm rot="774606">
            <a:off x="6967514" y="4179073"/>
            <a:ext cx="508966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 doe not believe</a:t>
            </a:r>
          </a:p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It!</a:t>
            </a:r>
          </a:p>
        </p:txBody>
      </p:sp>
      <p:sp>
        <p:nvSpPr>
          <p:cNvPr id="9" name="Rectangle 8"/>
          <p:cNvSpPr/>
          <p:nvPr/>
        </p:nvSpPr>
        <p:spPr>
          <a:xfrm rot="20407728">
            <a:off x="119952" y="5169696"/>
            <a:ext cx="44678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I’m staggered!</a:t>
            </a:r>
          </a:p>
        </p:txBody>
      </p:sp>
      <p:sp>
        <p:nvSpPr>
          <p:cNvPr id="10" name="Rectangle 9"/>
          <p:cNvSpPr/>
          <p:nvPr/>
        </p:nvSpPr>
        <p:spPr>
          <a:xfrm>
            <a:off x="3668195" y="5733658"/>
            <a:ext cx="52924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It’s a deer-</a:t>
            </a:r>
            <a:r>
              <a:rPr lang="en-US" sz="5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saster</a:t>
            </a: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60944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294212" y="332656"/>
            <a:ext cx="4104456" cy="792088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5400" b="1" u="sng" dirty="0">
                <a:latin typeface="HfW cursive" panose="00000500000000000000" pitchFamily="2" charset="0"/>
              </a:rPr>
              <a:t>Alliteration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189756" y="1268760"/>
            <a:ext cx="51796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Friends Find Fish</a:t>
            </a:r>
          </a:p>
        </p:txBody>
      </p:sp>
      <p:sp>
        <p:nvSpPr>
          <p:cNvPr id="4" name="Rectangle 3"/>
          <p:cNvSpPr/>
          <p:nvPr/>
        </p:nvSpPr>
        <p:spPr>
          <a:xfrm>
            <a:off x="3574132" y="2438411"/>
            <a:ext cx="77170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Magic Moggy’s Makeover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03905" y="3789040"/>
            <a:ext cx="76706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Soccer Star Scores Sitter!</a:t>
            </a:r>
          </a:p>
        </p:txBody>
      </p:sp>
      <p:sp>
        <p:nvSpPr>
          <p:cNvPr id="6" name="Rectangle 5"/>
          <p:cNvSpPr/>
          <p:nvPr/>
        </p:nvSpPr>
        <p:spPr>
          <a:xfrm>
            <a:off x="3478186" y="5175219"/>
            <a:ext cx="81506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Tennis Star </a:t>
            </a: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</a:t>
            </a:r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akes </a:t>
            </a: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</a:t>
            </a:r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</a:t>
            </a:r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umble</a:t>
            </a:r>
          </a:p>
        </p:txBody>
      </p:sp>
    </p:spTree>
    <p:extLst>
      <p:ext uri="{BB962C8B-B14F-4D97-AF65-F5344CB8AC3E}">
        <p14:creationId xmlns:p14="http://schemas.microsoft.com/office/powerpoint/2010/main" val="429335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05780" y="332656"/>
            <a:ext cx="11521280" cy="792088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5400" b="1" u="sng" dirty="0">
                <a:latin typeface="HfW cursive" panose="00000500000000000000" pitchFamily="2" charset="0"/>
              </a:rPr>
              <a:t>Create a headline for this picture which uses alliteration</a:t>
            </a:r>
          </a:p>
        </p:txBody>
      </p:sp>
      <p:pic>
        <p:nvPicPr>
          <p:cNvPr id="4" name="Picture 3" descr="In-Sights: Bear story part two - humans living in harmony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236" y="2492896"/>
            <a:ext cx="3096344" cy="260325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21395750">
            <a:off x="-411036" y="2292996"/>
            <a:ext cx="544597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Bear Breaks for Breakfast</a:t>
            </a:r>
          </a:p>
        </p:txBody>
      </p:sp>
      <p:sp>
        <p:nvSpPr>
          <p:cNvPr id="6" name="Rectangle 5"/>
          <p:cNvSpPr/>
          <p:nvPr/>
        </p:nvSpPr>
        <p:spPr>
          <a:xfrm>
            <a:off x="5518348" y="4992095"/>
            <a:ext cx="640871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Brown Bears</a:t>
            </a:r>
          </a:p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Discovers Branches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 rot="21395750">
            <a:off x="-664991" y="4727643"/>
            <a:ext cx="544597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Bear Breaks Boundary </a:t>
            </a:r>
          </a:p>
        </p:txBody>
      </p:sp>
    </p:spTree>
    <p:extLst>
      <p:ext uri="{BB962C8B-B14F-4D97-AF65-F5344CB8AC3E}">
        <p14:creationId xmlns:p14="http://schemas.microsoft.com/office/powerpoint/2010/main" val="166266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78188" y="2132856"/>
            <a:ext cx="2899861" cy="2728290"/>
          </a:xfrm>
          <a:prstGeom prst="rect">
            <a:avLst/>
          </a:prstGeom>
          <a:solidFill>
            <a:schemeClr val="tx1"/>
          </a:solidFill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n>
                  <a:solidFill>
                    <a:schemeClr val="bg1"/>
                  </a:solidFill>
                </a:ln>
              </a:rPr>
              <a:t>My chosen sport is…</a:t>
            </a:r>
          </a:p>
        </p:txBody>
      </p:sp>
      <p:pic>
        <p:nvPicPr>
          <p:cNvPr id="6146" name="Picture 2" descr="Premier League 2020-21 season won't start until this one ends - sour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37" r="19806"/>
          <a:stretch/>
        </p:blipFill>
        <p:spPr bwMode="auto">
          <a:xfrm>
            <a:off x="4024181" y="1937825"/>
            <a:ext cx="3007873" cy="311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 rot="21395750">
            <a:off x="-555052" y="-4021"/>
            <a:ext cx="544597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Harry Kane is</a:t>
            </a:r>
          </a:p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Hat-trick Hero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98268" y="260647"/>
            <a:ext cx="761023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Pompey Play for </a:t>
            </a:r>
          </a:p>
          <a:p>
            <a:pPr algn="ctr"/>
            <a:r>
              <a:rPr lang="en-US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Promotion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-962372" y="4861146"/>
            <a:ext cx="761023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Footbal</a:t>
            </a: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l’s Famous</a:t>
            </a:r>
          </a:p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Foul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46340" y="4902561"/>
            <a:ext cx="761023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Red’s are on</a:t>
            </a:r>
          </a:p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 Rampage!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34372" y="2619838"/>
            <a:ext cx="761023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Ronaldo Rescue</a:t>
            </a:r>
            <a:r>
              <a:rPr lang="en-US" sz="4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’s</a:t>
            </a:r>
          </a:p>
          <a:p>
            <a:pPr algn="ctr"/>
            <a:r>
              <a:rPr lang="en-US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Result</a:t>
            </a:r>
          </a:p>
        </p:txBody>
      </p:sp>
      <p:sp>
        <p:nvSpPr>
          <p:cNvPr id="9" name="Rectangle 8"/>
          <p:cNvSpPr/>
          <p:nvPr/>
        </p:nvSpPr>
        <p:spPr>
          <a:xfrm>
            <a:off x="-1682452" y="2719047"/>
            <a:ext cx="761023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England’s Early </a:t>
            </a:r>
          </a:p>
          <a:p>
            <a:pPr algn="ctr"/>
            <a:r>
              <a:rPr lang="en-US" sz="4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Exit</a:t>
            </a:r>
            <a:endParaRPr lang="en-US" sz="4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328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Iron Man | Robot Supremacy Wiki | Fand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252" y="1988840"/>
            <a:ext cx="2524125" cy="29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 rot="21395750">
            <a:off x="-170341" y="98066"/>
            <a:ext cx="544597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Destructive Demon Destroys Village</a:t>
            </a:r>
          </a:p>
        </p:txBody>
      </p:sp>
      <p:sp>
        <p:nvSpPr>
          <p:cNvPr id="4" name="Rectangle 3"/>
          <p:cNvSpPr/>
          <p:nvPr/>
        </p:nvSpPr>
        <p:spPr>
          <a:xfrm rot="21395750">
            <a:off x="71953" y="3948446"/>
            <a:ext cx="544597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It’s Iron-</a:t>
            </a:r>
            <a:r>
              <a:rPr lang="en-US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ic</a:t>
            </a:r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that no </a:t>
            </a:r>
          </a:p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machinery can stop this breast.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 rot="943387">
            <a:off x="6960103" y="1111676"/>
            <a:ext cx="544597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Metal Monster is</a:t>
            </a:r>
          </a:p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Munching Again!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865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685059_TF02804846.potx" id="{5FC608FB-EB47-41F6-B4AB-C331438455D3}" vid="{8D8D95A3-2BEA-4434-A677-D4343B8F79BF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22D66A4-3A85-434F-BA58-B835B144D4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80E15B1-6974-4DAC-96FB-E5A171F7E738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C7FA2EB1-166B-4A8E-B87A-C01110E25B8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tf02804846_win32</Template>
  <TotalTime>351</TotalTime>
  <Words>494</Words>
  <Application>Microsoft Office PowerPoint</Application>
  <PresentationFormat>Custom</PresentationFormat>
  <Paragraphs>91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Chalkboard 16x9</vt:lpstr>
      <vt:lpstr>News report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Newspaper Reports</dc:title>
  <dc:creator>Sophie George</dc:creator>
  <cp:lastModifiedBy>Sophie George</cp:lastModifiedBy>
  <cp:revision>5</cp:revision>
  <dcterms:created xsi:type="dcterms:W3CDTF">2021-01-29T19:52:37Z</dcterms:created>
  <dcterms:modified xsi:type="dcterms:W3CDTF">2022-02-07T15:12:54Z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