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6" d="100"/>
          <a:sy n="76" d="100"/>
        </p:scale>
        <p:origin x="188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8106BBDC-F3FB-4E3A-A5C6-FC2E06B64D86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04A54806-AA1B-4C61-AC67-CD3E0C43D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4537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BDC-F3FB-4E3A-A5C6-FC2E06B64D86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54806-AA1B-4C61-AC67-CD3E0C43D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9490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106BBDC-F3FB-4E3A-A5C6-FC2E06B64D86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04A54806-AA1B-4C61-AC67-CD3E0C43D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6857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BDC-F3FB-4E3A-A5C6-FC2E06B64D86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54806-AA1B-4C61-AC67-CD3E0C43D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82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BDC-F3FB-4E3A-A5C6-FC2E06B64D86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54806-AA1B-4C61-AC67-CD3E0C43D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4067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BDC-F3FB-4E3A-A5C6-FC2E06B64D86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54806-AA1B-4C61-AC67-CD3E0C43D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05789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BDC-F3FB-4E3A-A5C6-FC2E06B64D86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54806-AA1B-4C61-AC67-CD3E0C43D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506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BDC-F3FB-4E3A-A5C6-FC2E06B64D86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54806-AA1B-4C61-AC67-CD3E0C43D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47541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BDC-F3FB-4E3A-A5C6-FC2E06B64D86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54806-AA1B-4C61-AC67-CD3E0C43D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8272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BDC-F3FB-4E3A-A5C6-FC2E06B64D86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54806-AA1B-4C61-AC67-CD3E0C43D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795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106BBDC-F3FB-4E3A-A5C6-FC2E06B64D86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04A54806-AA1B-4C61-AC67-CD3E0C43D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04198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106BBDC-F3FB-4E3A-A5C6-FC2E06B64D86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04A54806-AA1B-4C61-AC67-CD3E0C43DC79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006056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106BBDC-F3FB-4E3A-A5C6-FC2E06B64D86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04A54806-AA1B-4C61-AC67-CD3E0C43D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1137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BDC-F3FB-4E3A-A5C6-FC2E06B64D86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54806-AA1B-4C61-AC67-CD3E0C43D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4172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BDC-F3FB-4E3A-A5C6-FC2E06B64D86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54806-AA1B-4C61-AC67-CD3E0C43D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41266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BBDC-F3FB-4E3A-A5C6-FC2E06B64D86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54806-AA1B-4C61-AC67-CD3E0C43D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9758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106BBDC-F3FB-4E3A-A5C6-FC2E06B64D86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04A54806-AA1B-4C61-AC67-CD3E0C43D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3295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06BBDC-F3FB-4E3A-A5C6-FC2E06B64D86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A54806-AA1B-4C61-AC67-CD3E0C43DC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252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clips/zkynvcw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clips/z6vfb9q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clips/z6vfb9q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9489F3F1-A25A-4777-9142-A6994F6CDD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89045" y="1384184"/>
            <a:ext cx="9878037" cy="1767748"/>
          </a:xfrm>
        </p:spPr>
        <p:txBody>
          <a:bodyPr>
            <a:normAutofit/>
          </a:bodyPr>
          <a:lstStyle/>
          <a:p>
            <a:r>
              <a:rPr lang="en-GB" sz="4800" u="sng" dirty="0">
                <a:latin typeface="Twinkl Cursive Looped" panose="02000000000000000000" pitchFamily="2" charset="0"/>
              </a:rPr>
              <a:t>Tuesday 9</a:t>
            </a:r>
            <a:r>
              <a:rPr lang="en-GB" sz="4800" u="sng" baseline="30000" dirty="0">
                <a:latin typeface="Twinkl Cursive Looped" panose="02000000000000000000" pitchFamily="2" charset="0"/>
              </a:rPr>
              <a:t>th</a:t>
            </a:r>
            <a:r>
              <a:rPr lang="en-GB" sz="4800" u="sng" dirty="0">
                <a:latin typeface="Twinkl Cursive Looped" panose="02000000000000000000" pitchFamily="2" charset="0"/>
              </a:rPr>
              <a:t> March 2021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CF015BA5-BBDB-45E3-AB01-6E5A92F26609}"/>
              </a:ext>
            </a:extLst>
          </p:cNvPr>
          <p:cNvSpPr txBox="1">
            <a:spLocks/>
          </p:cNvSpPr>
          <p:nvPr/>
        </p:nvSpPr>
        <p:spPr>
          <a:xfrm>
            <a:off x="1489045" y="2526486"/>
            <a:ext cx="9878037" cy="271663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 fontAlgn="base"/>
            <a:r>
              <a:rPr lang="en-GB" sz="3600" b="0" i="0" u="sng" dirty="0">
                <a:effectLst/>
                <a:latin typeface="Twinkl Cursive Looped" panose="02000000000000000000" pitchFamily="2" charset="0"/>
              </a:rPr>
              <a:t>L.O: To understand the Earth’s movement in space  </a:t>
            </a:r>
          </a:p>
          <a:p>
            <a:pPr algn="l" rtl="0" fontAlgn="base"/>
            <a:endParaRPr lang="en-GB" sz="7200" b="0" i="0" u="sng" dirty="0">
              <a:effectLst/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3600" b="0" i="0" u="sng" dirty="0">
                <a:effectLst/>
                <a:latin typeface="Twinkl Cursive Looped" panose="02000000000000000000" pitchFamily="2" charset="0"/>
              </a:rPr>
              <a:t>C: Working Scientifically </a:t>
            </a:r>
            <a:endParaRPr lang="en-GB" sz="7200" b="0" i="0" u="sng" dirty="0">
              <a:effectLst/>
              <a:latin typeface="Twinkl Cursive Looped" panose="02000000000000000000" pitchFamily="2" charset="0"/>
            </a:endParaRPr>
          </a:p>
        </p:txBody>
      </p:sp>
      <p:pic>
        <p:nvPicPr>
          <p:cNvPr id="1026" name="Picture 2" descr="Globe Earth Clip Art - Earth Clipart Png Transparent PNG - 4000x3995 - Free  Download on NicePNG">
            <a:extLst>
              <a:ext uri="{FF2B5EF4-FFF2-40B4-BE49-F238E27FC236}">
                <a16:creationId xmlns:a16="http://schemas.microsoft.com/office/drawing/2014/main" id="{CF5B9ADF-73CD-4A66-AA4E-5276323400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196" b="98485" l="732" r="991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8599" y="291518"/>
            <a:ext cx="2088712" cy="2185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78564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4475957-C8B8-4C10-BA5B-E4370EBED1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947" y="1758867"/>
            <a:ext cx="6780763" cy="4824125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E69B8D49-F22B-4A6A-AD12-90AA5FE6BABF}"/>
              </a:ext>
            </a:extLst>
          </p:cNvPr>
          <p:cNvSpPr txBox="1">
            <a:spLocks/>
          </p:cNvSpPr>
          <p:nvPr/>
        </p:nvSpPr>
        <p:spPr>
          <a:xfrm>
            <a:off x="7197755" y="1694576"/>
            <a:ext cx="4630722" cy="482412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 fontAlgn="base"/>
            <a:r>
              <a:rPr lang="en-GB" sz="3200" dirty="0">
                <a:latin typeface="Twinkl Cursive Looped" panose="02000000000000000000" pitchFamily="2" charset="0"/>
              </a:rPr>
              <a:t>First, I want to see </a:t>
            </a:r>
            <a:r>
              <a:rPr lang="en-GB" sz="3200" dirty="0">
                <a:solidFill>
                  <a:schemeClr val="accent3"/>
                </a:solidFill>
                <a:latin typeface="Twinkl Cursive Looped" panose="02000000000000000000" pitchFamily="2" charset="0"/>
              </a:rPr>
              <a:t>what you already know </a:t>
            </a:r>
            <a:r>
              <a:rPr lang="en-GB" sz="3200" dirty="0">
                <a:latin typeface="Twinkl Cursive Looped" panose="02000000000000000000" pitchFamily="2" charset="0"/>
              </a:rPr>
              <a:t>about the Earth, Sun, Moon and Space! </a:t>
            </a:r>
          </a:p>
          <a:p>
            <a:pPr algn="l" rtl="0" fontAlgn="base"/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3200" dirty="0">
                <a:latin typeface="Twinkl Cursive Looped" panose="02000000000000000000" pitchFamily="2" charset="0"/>
              </a:rPr>
              <a:t>Can you fill in </a:t>
            </a:r>
            <a:r>
              <a:rPr lang="en-GB" sz="3200" dirty="0">
                <a:solidFill>
                  <a:schemeClr val="accent3"/>
                </a:solidFill>
                <a:latin typeface="Twinkl Cursive Looped" panose="02000000000000000000" pitchFamily="2" charset="0"/>
              </a:rPr>
              <a:t>the know box? </a:t>
            </a:r>
          </a:p>
          <a:p>
            <a:pPr algn="l" rtl="0" fontAlgn="base"/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3200" dirty="0">
                <a:latin typeface="Twinkl Cursive Looped" panose="02000000000000000000" pitchFamily="2" charset="0"/>
              </a:rPr>
              <a:t>If you are finished begin to fill in the wonder box. </a:t>
            </a:r>
            <a:endParaRPr lang="en-GB" sz="4400" b="0" i="0" dirty="0">
              <a:effectLst/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45035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>
            <a:extLst>
              <a:ext uri="{FF2B5EF4-FFF2-40B4-BE49-F238E27FC236}">
                <a16:creationId xmlns:a16="http://schemas.microsoft.com/office/drawing/2014/main" id="{E69B8D49-F22B-4A6A-AD12-90AA5FE6BABF}"/>
              </a:ext>
            </a:extLst>
          </p:cNvPr>
          <p:cNvSpPr txBox="1">
            <a:spLocks/>
          </p:cNvSpPr>
          <p:nvPr/>
        </p:nvSpPr>
        <p:spPr>
          <a:xfrm>
            <a:off x="7197755" y="1694576"/>
            <a:ext cx="4630722" cy="48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 fontAlgn="base"/>
            <a:r>
              <a:rPr lang="en-GB" sz="3200" dirty="0">
                <a:latin typeface="Twinkl Cursive Looped" panose="02000000000000000000" pitchFamily="2" charset="0"/>
              </a:rPr>
              <a:t>To begin developing our understanding of space, we are going to watch this video.</a:t>
            </a:r>
          </a:p>
          <a:p>
            <a:pPr algn="l" rtl="0" fontAlgn="base"/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3200" dirty="0">
                <a:latin typeface="Twinkl Cursive Looped" panose="02000000000000000000" pitchFamily="2" charset="0"/>
              </a:rPr>
              <a:t> </a:t>
            </a:r>
            <a:endParaRPr lang="en-GB" sz="4400" b="0" i="0" dirty="0">
              <a:effectLst/>
              <a:latin typeface="Twinkl Cursive Looped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09DA531-9F88-4FC9-A174-445C310C8620}"/>
              </a:ext>
            </a:extLst>
          </p:cNvPr>
          <p:cNvSpPr txBox="1"/>
          <p:nvPr/>
        </p:nvSpPr>
        <p:spPr>
          <a:xfrm>
            <a:off x="770739" y="2531275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https://www.youtube.com/watch?v=libKVRa01L8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A2211E8E-39E8-4373-AC0C-30713ADF0EA7}"/>
              </a:ext>
            </a:extLst>
          </p:cNvPr>
          <p:cNvSpPr txBox="1">
            <a:spLocks/>
          </p:cNvSpPr>
          <p:nvPr/>
        </p:nvSpPr>
        <p:spPr>
          <a:xfrm>
            <a:off x="438325" y="4106638"/>
            <a:ext cx="11910270" cy="32849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 fontAlgn="base"/>
            <a:r>
              <a:rPr lang="en-GB" sz="3200" dirty="0">
                <a:solidFill>
                  <a:schemeClr val="accent3"/>
                </a:solidFill>
                <a:latin typeface="Twinkl Cursive Looped" panose="02000000000000000000" pitchFamily="2" charset="0"/>
              </a:rPr>
              <a:t>It is quite scientific, so we will pause throughout to discuss. </a:t>
            </a:r>
          </a:p>
          <a:p>
            <a:pPr algn="l" rtl="0" fontAlgn="base"/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3200" dirty="0">
                <a:latin typeface="Twinkl Cursive Looped" panose="02000000000000000000" pitchFamily="2" charset="0"/>
              </a:rPr>
              <a:t> </a:t>
            </a:r>
            <a:endParaRPr lang="en-GB" sz="4400" b="0" i="0" dirty="0">
              <a:effectLst/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28964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>
            <a:extLst>
              <a:ext uri="{FF2B5EF4-FFF2-40B4-BE49-F238E27FC236}">
                <a16:creationId xmlns:a16="http://schemas.microsoft.com/office/drawing/2014/main" id="{E69B8D49-F22B-4A6A-AD12-90AA5FE6BABF}"/>
              </a:ext>
            </a:extLst>
          </p:cNvPr>
          <p:cNvSpPr txBox="1">
            <a:spLocks/>
          </p:cNvSpPr>
          <p:nvPr/>
        </p:nvSpPr>
        <p:spPr>
          <a:xfrm>
            <a:off x="4040486" y="685284"/>
            <a:ext cx="4630722" cy="48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 fontAlgn="base"/>
            <a:r>
              <a:rPr lang="en-GB" sz="3200" dirty="0">
                <a:latin typeface="Twinkl Cursive Looped" panose="02000000000000000000" pitchFamily="2" charset="0"/>
              </a:rPr>
              <a:t>What have we learned? </a:t>
            </a:r>
          </a:p>
          <a:p>
            <a:pPr algn="l" rtl="0" fontAlgn="base"/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3200" dirty="0">
                <a:latin typeface="Twinkl Cursive Looped" panose="02000000000000000000" pitchFamily="2" charset="0"/>
              </a:rPr>
              <a:t> </a:t>
            </a:r>
            <a:endParaRPr lang="en-GB" sz="4400" b="0" i="0" dirty="0">
              <a:effectLst/>
              <a:latin typeface="Twinkl Cursive Looped" panose="02000000000000000000" pitchFamily="2" charset="0"/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A2211E8E-39E8-4373-AC0C-30713ADF0EA7}"/>
              </a:ext>
            </a:extLst>
          </p:cNvPr>
          <p:cNvSpPr txBox="1">
            <a:spLocks/>
          </p:cNvSpPr>
          <p:nvPr/>
        </p:nvSpPr>
        <p:spPr>
          <a:xfrm>
            <a:off x="2434905" y="5625045"/>
            <a:ext cx="11910270" cy="32849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 fontAlgn="base"/>
            <a:r>
              <a:rPr lang="en-GB" sz="3200" dirty="0">
                <a:solidFill>
                  <a:schemeClr val="accent3"/>
                </a:solidFill>
                <a:latin typeface="Twinkl Cursive Looped" panose="02000000000000000000" pitchFamily="2" charset="0"/>
              </a:rPr>
              <a:t>Can you add anything into your KWL Grid?</a:t>
            </a:r>
          </a:p>
          <a:p>
            <a:pPr algn="l" rtl="0" fontAlgn="base"/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3200" dirty="0">
                <a:latin typeface="Twinkl Cursive Looped" panose="02000000000000000000" pitchFamily="2" charset="0"/>
              </a:rPr>
              <a:t> </a:t>
            </a:r>
            <a:endParaRPr lang="en-GB" sz="4400" b="0" i="0" dirty="0">
              <a:effectLst/>
              <a:latin typeface="Twinkl Cursive Looped" panose="02000000000000000000" pitchFamily="2" charset="0"/>
            </a:endParaRPr>
          </a:p>
        </p:txBody>
      </p:sp>
      <p:pic>
        <p:nvPicPr>
          <p:cNvPr id="2050" name="Picture 2" descr="Free Learn Cliparts, Download Free Clip Art, Free Clip Art on Clipart  Library">
            <a:extLst>
              <a:ext uri="{FF2B5EF4-FFF2-40B4-BE49-F238E27FC236}">
                <a16:creationId xmlns:a16="http://schemas.microsoft.com/office/drawing/2014/main" id="{9B48A4E1-F360-48ED-B2D1-FE4CD408A9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5685" y="1182325"/>
            <a:ext cx="3740629" cy="4327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63936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>
            <a:extLst>
              <a:ext uri="{FF2B5EF4-FFF2-40B4-BE49-F238E27FC236}">
                <a16:creationId xmlns:a16="http://schemas.microsoft.com/office/drawing/2014/main" id="{E69B8D49-F22B-4A6A-AD12-90AA5FE6BABF}"/>
              </a:ext>
            </a:extLst>
          </p:cNvPr>
          <p:cNvSpPr txBox="1">
            <a:spLocks/>
          </p:cNvSpPr>
          <p:nvPr/>
        </p:nvSpPr>
        <p:spPr>
          <a:xfrm>
            <a:off x="120770" y="1565178"/>
            <a:ext cx="10885586" cy="48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 fontAlgn="base"/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3200" dirty="0">
                <a:latin typeface="Twinkl Cursive Looped" panose="02000000000000000000" pitchFamily="2" charset="0"/>
              </a:rPr>
              <a:t>The earth rotates on its axis every 24 hours. Let’s watch this video for more help. </a:t>
            </a:r>
          </a:p>
          <a:p>
            <a:pPr algn="l" rtl="0" fontAlgn="base"/>
            <a:r>
              <a:rPr lang="en-GB" sz="3200" dirty="0">
                <a:latin typeface="Twinkl Cursive Looped" panose="02000000000000000000" pitchFamily="2" charset="0"/>
                <a:hlinkClick r:id="rId2"/>
              </a:rPr>
              <a:t>https://www.bbc.co.uk/bitesize/clips/zkynvcw</a:t>
            </a:r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3200" dirty="0">
                <a:latin typeface="Twinkl Cursive Looped" panose="02000000000000000000" pitchFamily="2" charset="0"/>
              </a:rPr>
              <a:t>Can you complete your sheet to explain how we get day and night?</a:t>
            </a:r>
          </a:p>
          <a:p>
            <a:pPr algn="l" rtl="0" fontAlgn="base"/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3200" dirty="0">
                <a:latin typeface="Twinkl Cursive Looped" panose="02000000000000000000" pitchFamily="2" charset="0"/>
              </a:rPr>
              <a:t> </a:t>
            </a:r>
            <a:endParaRPr lang="en-GB" sz="4400" b="0" i="0" dirty="0">
              <a:effectLst/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22693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>
            <a:extLst>
              <a:ext uri="{FF2B5EF4-FFF2-40B4-BE49-F238E27FC236}">
                <a16:creationId xmlns:a16="http://schemas.microsoft.com/office/drawing/2014/main" id="{E69B8D49-F22B-4A6A-AD12-90AA5FE6BABF}"/>
              </a:ext>
            </a:extLst>
          </p:cNvPr>
          <p:cNvSpPr txBox="1">
            <a:spLocks/>
          </p:cNvSpPr>
          <p:nvPr/>
        </p:nvSpPr>
        <p:spPr>
          <a:xfrm>
            <a:off x="120770" y="1565178"/>
            <a:ext cx="10885586" cy="48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 fontAlgn="base"/>
            <a:r>
              <a:rPr lang="en-GB" sz="3200" dirty="0">
                <a:latin typeface="Twinkl Cursive Looped" panose="02000000000000000000" pitchFamily="2" charset="0"/>
              </a:rPr>
              <a:t>Let’s explore our planet a bit further… </a:t>
            </a:r>
          </a:p>
          <a:p>
            <a:pPr algn="l" rtl="0" fontAlgn="base"/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3200" dirty="0">
                <a:latin typeface="Twinkl Cursive Looped" panose="02000000000000000000" pitchFamily="2" charset="0"/>
                <a:hlinkClick r:id="rId2"/>
              </a:rPr>
              <a:t>https://www.bbc.co.uk/bitesize/clips/z6vfb9q</a:t>
            </a:r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3200" dirty="0">
                <a:latin typeface="Twinkl Cursive Looped" panose="02000000000000000000" pitchFamily="2" charset="0"/>
              </a:rPr>
              <a:t> </a:t>
            </a:r>
            <a:endParaRPr lang="en-GB" sz="4400" b="0" i="0" dirty="0">
              <a:effectLst/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6606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>
            <a:extLst>
              <a:ext uri="{FF2B5EF4-FFF2-40B4-BE49-F238E27FC236}">
                <a16:creationId xmlns:a16="http://schemas.microsoft.com/office/drawing/2014/main" id="{E69B8D49-F22B-4A6A-AD12-90AA5FE6BABF}"/>
              </a:ext>
            </a:extLst>
          </p:cNvPr>
          <p:cNvSpPr txBox="1">
            <a:spLocks/>
          </p:cNvSpPr>
          <p:nvPr/>
        </p:nvSpPr>
        <p:spPr>
          <a:xfrm>
            <a:off x="120770" y="1565178"/>
            <a:ext cx="10885586" cy="482412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 fontAlgn="base"/>
            <a:r>
              <a:rPr lang="en-GB" sz="3200" dirty="0">
                <a:latin typeface="Twinkl Cursive Looped" panose="02000000000000000000" pitchFamily="2" charset="0"/>
              </a:rPr>
              <a:t>Let’s explore our planet a bit further… </a:t>
            </a:r>
          </a:p>
          <a:p>
            <a:pPr algn="l" rtl="0" fontAlgn="base"/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3200" dirty="0">
                <a:latin typeface="Twinkl Cursive Looped" panose="02000000000000000000" pitchFamily="2" charset="0"/>
                <a:hlinkClick r:id="rId2"/>
              </a:rPr>
              <a:t>https://www.bbc.co.uk/bitesize/clips/z6vfb9q</a:t>
            </a:r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3200" dirty="0">
                <a:latin typeface="Twinkl Cursive Looped" panose="02000000000000000000" pitchFamily="2" charset="0"/>
              </a:rPr>
              <a:t>Can you draw a diagram showing the earth orbiting the Sun? </a:t>
            </a:r>
          </a:p>
          <a:p>
            <a:pPr algn="l" rtl="0" fontAlgn="base"/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3200" dirty="0">
                <a:latin typeface="Twinkl Cursive Looped" panose="02000000000000000000" pitchFamily="2" charset="0"/>
              </a:rPr>
              <a:t>Can you write a sentence to explain how we get years </a:t>
            </a:r>
            <a:r>
              <a:rPr lang="en-GB" sz="3200">
                <a:latin typeface="Twinkl Cursive Looped" panose="02000000000000000000" pitchFamily="2" charset="0"/>
              </a:rPr>
              <a:t>and seasons? </a:t>
            </a:r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endParaRPr lang="en-GB" sz="3200" dirty="0"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3200" dirty="0">
                <a:latin typeface="Twinkl Cursive Looped" panose="02000000000000000000" pitchFamily="2" charset="0"/>
              </a:rPr>
              <a:t> </a:t>
            </a:r>
            <a:endParaRPr lang="en-GB" sz="4400" b="0" i="0" dirty="0">
              <a:effectLst/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10938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>
            <a:extLst>
              <a:ext uri="{FF2B5EF4-FFF2-40B4-BE49-F238E27FC236}">
                <a16:creationId xmlns:a16="http://schemas.microsoft.com/office/drawing/2014/main" id="{E69B8D49-F22B-4A6A-AD12-90AA5FE6BABF}"/>
              </a:ext>
            </a:extLst>
          </p:cNvPr>
          <p:cNvSpPr txBox="1">
            <a:spLocks/>
          </p:cNvSpPr>
          <p:nvPr/>
        </p:nvSpPr>
        <p:spPr>
          <a:xfrm>
            <a:off x="120770" y="1565178"/>
            <a:ext cx="10885586" cy="48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 fontAlgn="base"/>
            <a:r>
              <a:rPr lang="en-GB" sz="4400" b="0" i="0" dirty="0">
                <a:solidFill>
                  <a:srgbClr val="FF0000"/>
                </a:solidFill>
                <a:effectLst/>
                <a:latin typeface="Twinkl Cursive Looped" panose="02000000000000000000" pitchFamily="2" charset="0"/>
              </a:rPr>
              <a:t>Red Pen Challenge: BOOK ON BOOK</a:t>
            </a:r>
          </a:p>
          <a:p>
            <a:pPr algn="l" rtl="0" fontAlgn="base"/>
            <a:endParaRPr lang="en-GB" sz="4400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4400" b="0" i="0" dirty="0">
                <a:solidFill>
                  <a:srgbClr val="FF0000"/>
                </a:solidFill>
                <a:effectLst/>
                <a:latin typeface="Twinkl Cursive Looped" panose="02000000000000000000" pitchFamily="2" charset="0"/>
              </a:rPr>
              <a:t>Look at your peer</a:t>
            </a:r>
            <a:r>
              <a:rPr lang="en-GB" sz="4400" dirty="0">
                <a:solidFill>
                  <a:srgbClr val="FF0000"/>
                </a:solidFill>
                <a:latin typeface="Twinkl Cursive Looped" panose="02000000000000000000" pitchFamily="2" charset="0"/>
              </a:rPr>
              <a:t>’s work. What do you like about their work? How could they edit and improve?</a:t>
            </a:r>
            <a:endParaRPr lang="en-GB" sz="8800" b="0" i="0" dirty="0">
              <a:solidFill>
                <a:srgbClr val="FF0000"/>
              </a:solidFill>
              <a:effectLst/>
              <a:latin typeface="Twinkl Cursive Looped" panose="02000000000000000000" pitchFamily="2" charset="0"/>
            </a:endParaRPr>
          </a:p>
        </p:txBody>
      </p:sp>
      <p:pic>
        <p:nvPicPr>
          <p:cNvPr id="4098" name="Picture 2" descr="Red Pen Png Image Clipart - Clip Art Red Pen, Transparent Png , Transparent  Png Image - PNGitem">
            <a:extLst>
              <a:ext uri="{FF2B5EF4-FFF2-40B4-BE49-F238E27FC236}">
                <a16:creationId xmlns:a16="http://schemas.microsoft.com/office/drawing/2014/main" id="{15AA295D-0519-4007-A30A-02B6F280F4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5033" y="962856"/>
            <a:ext cx="2409825" cy="1895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179779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681D7BB-4B21-4E12-B300-612A9085951F}"/>
</file>

<file path=customXml/itemProps2.xml><?xml version="1.0" encoding="utf-8"?>
<ds:datastoreItem xmlns:ds="http://schemas.openxmlformats.org/officeDocument/2006/customXml" ds:itemID="{9212E47B-6306-4806-B843-2FD6B1FED8C0}"/>
</file>

<file path=customXml/itemProps3.xml><?xml version="1.0" encoding="utf-8"?>
<ds:datastoreItem xmlns:ds="http://schemas.openxmlformats.org/officeDocument/2006/customXml" ds:itemID="{E5A67B8F-2E09-4E05-8068-B5976E4AF48F}"/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45</TotalTime>
  <Words>269</Words>
  <Application>Microsoft Office PowerPoint</Application>
  <PresentationFormat>Widescreen</PresentationFormat>
  <Paragraphs>48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Century Gothic</vt:lpstr>
      <vt:lpstr>Twinkl Cursive Looped</vt:lpstr>
      <vt:lpstr>Vapor Trail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6</cp:revision>
  <dcterms:created xsi:type="dcterms:W3CDTF">2021-03-07T12:52:59Z</dcterms:created>
  <dcterms:modified xsi:type="dcterms:W3CDTF">2021-03-07T13:38:58Z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