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8"/>
  </p:notesMasterIdLst>
  <p:sldIdLst>
    <p:sldId id="296" r:id="rId12"/>
    <p:sldId id="318" r:id="rId13"/>
    <p:sldId id="297" r:id="rId14"/>
    <p:sldId id="298" r:id="rId15"/>
    <p:sldId id="311" r:id="rId16"/>
    <p:sldId id="299" r:id="rId17"/>
    <p:sldId id="306" r:id="rId18"/>
    <p:sldId id="308" r:id="rId19"/>
    <p:sldId id="309" r:id="rId20"/>
    <p:sldId id="310" r:id="rId21"/>
    <p:sldId id="301" r:id="rId22"/>
    <p:sldId id="300" r:id="rId23"/>
    <p:sldId id="313" r:id="rId24"/>
    <p:sldId id="315" r:id="rId25"/>
    <p:sldId id="317" r:id="rId26"/>
    <p:sldId id="31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8402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66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4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0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2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5" Type="http://schemas.openxmlformats.org/officeDocument/2006/relationships/image" Target="../media/image1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2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9.png"/><Relationship Id="rId5" Type="http://schemas.openxmlformats.org/officeDocument/2006/relationships/image" Target="../media/image32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1068" y="2320120"/>
            <a:ext cx="59777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HfW cursive" panose="00000500000000000000" pitchFamily="2" charset="0"/>
              </a:rPr>
              <a:t>1.3.2022</a:t>
            </a:r>
          </a:p>
          <a:p>
            <a:r>
              <a:rPr lang="en-GB" sz="4000" u="sng" dirty="0" smtClean="0">
                <a:latin typeface="HfW cursive" panose="00000500000000000000" pitchFamily="2" charset="0"/>
              </a:rPr>
              <a:t>L.O: To use measures.</a:t>
            </a:r>
          </a:p>
          <a:p>
            <a:r>
              <a:rPr lang="en-GB" sz="4000" u="sng" dirty="0" smtClean="0">
                <a:latin typeface="HfW cursive" panose="00000500000000000000" pitchFamily="2" charset="0"/>
              </a:rPr>
              <a:t>C: Subtract money</a:t>
            </a:r>
            <a:endParaRPr lang="en-GB" sz="40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319F92-A540-44C6-9CD4-BDC44FD11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739" y="1308804"/>
            <a:ext cx="6736194" cy="514922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7494244" y="1670539"/>
            <a:ext cx="434819" cy="28624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7938764" y="1760060"/>
            <a:ext cx="220497" cy="19672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D8D7FA3C-6730-4E3F-8AAD-36AFABACA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645" y="1729727"/>
            <a:ext cx="2386087" cy="7934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CDE17F6-3C15-427F-9D74-13A44FE9B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39" y="3212773"/>
            <a:ext cx="2391715" cy="7934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42556A2-C151-49DF-A0C1-7C47E1631F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6721" y="4446981"/>
            <a:ext cx="2802527" cy="7934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B3F92F-7CE4-46AB-A091-7A0A726B82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9732" y="5284444"/>
            <a:ext cx="239171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6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58189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799220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87642" y="5510461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41493" y="551848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073" y="1172186"/>
            <a:ext cx="1414455" cy="14100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10" y="1309129"/>
            <a:ext cx="1260231" cy="11588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877" y="1309129"/>
            <a:ext cx="1260231" cy="12470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33" y="1086605"/>
            <a:ext cx="1414455" cy="16039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45" y="1325837"/>
            <a:ext cx="1260231" cy="12602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Ron has these coins. He spends 52p.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How much does he have left?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	 What is £1 subtract 20p?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£1 subtract 25p?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Complete the additions to make £1 each time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60p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£1         70p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£1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£1                      p + 85p = £1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9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Ron has these coins. He spends 52p.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How much does he have left?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	 What is £1 subtract 20p?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£1 subtract 25p?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Complete the additions to make £1 each time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60p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£1         70p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£1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£1                      p + 85p = £1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358189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799220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87642" y="5510461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41493" y="551848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073" y="1172186"/>
            <a:ext cx="1414455" cy="14100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10" y="1309129"/>
            <a:ext cx="1260231" cy="11588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877" y="1309129"/>
            <a:ext cx="1260231" cy="12470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33" y="1086605"/>
            <a:ext cx="1414455" cy="16039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45" y="1325837"/>
            <a:ext cx="1260231" cy="126023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72226" y="1272878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£2 and 21p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38299" y="2468013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80p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51394" y="3307758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96014" y="479967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47346" y="4782719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72851" y="5560760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18681" y="5572689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2305459" y="1336819"/>
            <a:ext cx="711152" cy="10807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474721" y="1410839"/>
            <a:ext cx="711152" cy="10807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1375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5956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part-whole model.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" y="1008224"/>
            <a:ext cx="3924134" cy="3840327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83096" y="5057139"/>
            <a:ext cx="2912655" cy="838912"/>
            <a:chOff x="3523360" y="2193062"/>
            <a:chExt cx="3135654" cy="137349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1373499"/>
            </a:xfrm>
            <a:prstGeom prst="wedgeRoundRectCallout">
              <a:avLst>
                <a:gd name="adj1" fmla="val 67376"/>
                <a:gd name="adj2" fmla="val 6487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exchange the £5 and 50p </a:t>
              </a:r>
              <a:endParaRPr lang="en-GB" sz="24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156447" y="3524346"/>
            <a:ext cx="430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56447" y="4039818"/>
            <a:ext cx="67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504" y="4903549"/>
            <a:ext cx="1353520" cy="93471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149" y="2366395"/>
            <a:ext cx="864010" cy="86131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641" y="1387666"/>
            <a:ext cx="1880560" cy="96495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259" y="1587500"/>
            <a:ext cx="834254" cy="7350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641" y="1587500"/>
            <a:ext cx="834254" cy="7350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023" y="1587500"/>
            <a:ext cx="834254" cy="73507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405" y="1587500"/>
            <a:ext cx="834254" cy="73507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87" y="1587500"/>
            <a:ext cx="834254" cy="7350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388" y="2350189"/>
            <a:ext cx="969510" cy="8638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395" y="2354764"/>
            <a:ext cx="969510" cy="8638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402" y="2359339"/>
            <a:ext cx="969510" cy="8638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409" y="2363914"/>
            <a:ext cx="969510" cy="8638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416" y="2368489"/>
            <a:ext cx="969510" cy="863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026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185 L -0.12865 0.26412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1328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0.00185 L -0.16753 0.3523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" y="17708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0.00186 L -0.0342 0.14027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" y="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12112" y="5027357"/>
                <a:ext cx="46378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£5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50p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£2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£3 and 50p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112" y="5027357"/>
                <a:ext cx="4637838" cy="523220"/>
              </a:xfrm>
              <a:prstGeom prst="rect">
                <a:avLst/>
              </a:prstGeom>
              <a:blipFill>
                <a:blip r:embed="rId5"/>
                <a:stretch>
                  <a:fillRect l="-2760" t="-11628" r="-2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512" y="1008224"/>
            <a:ext cx="3924134" cy="3840327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713" y="1001709"/>
            <a:ext cx="1123404" cy="1754315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959064" y="1547781"/>
            <a:ext cx="2812230" cy="1208244"/>
            <a:chOff x="3523360" y="2193062"/>
            <a:chExt cx="3135654" cy="137349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1373499"/>
            </a:xfrm>
            <a:prstGeom prst="wedgeRoundRectCallout">
              <a:avLst>
                <a:gd name="adj1" fmla="val 67376"/>
                <a:gd name="adj2" fmla="val 6487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subtract the pounds then subtract the pence.</a:t>
              </a:r>
              <a:endParaRPr lang="en-GB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77127" y="5555190"/>
                <a:ext cx="55085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£3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50p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£3 and 40p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127" y="5555190"/>
                <a:ext cx="5508519" cy="523220"/>
              </a:xfrm>
              <a:prstGeom prst="rect">
                <a:avLst/>
              </a:prstGeom>
              <a:blipFill>
                <a:blip r:embed="rId8"/>
                <a:stretch>
                  <a:fillRect l="-22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1156447" y="3524346"/>
            <a:ext cx="430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56447" y="4039818"/>
            <a:ext cx="67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7512" y="334776"/>
            <a:ext cx="5956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part-whole model.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673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9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047" y="1707298"/>
            <a:ext cx="1892789" cy="104672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278" y="2909024"/>
            <a:ext cx="969510" cy="8638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060" y="2732760"/>
            <a:ext cx="1213081" cy="12130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334" y="1024823"/>
            <a:ext cx="3936623" cy="3823727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4695077" y="4914678"/>
            <a:ext cx="2912655" cy="838912"/>
            <a:chOff x="3523360" y="2193062"/>
            <a:chExt cx="3135654" cy="137349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1373499"/>
            </a:xfrm>
            <a:prstGeom prst="wedgeRoundRectCallout">
              <a:avLst>
                <a:gd name="adj1" fmla="val 28271"/>
                <a:gd name="adj2" fmla="val -7382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6"/>
              <a:ext cx="2994751" cy="13605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exchange the £10 and 20p </a:t>
              </a:r>
              <a:endParaRPr lang="en-GB" sz="24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156447" y="3524346"/>
            <a:ext cx="430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56447" y="4039818"/>
            <a:ext cx="67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682" y="3945841"/>
            <a:ext cx="1353520" cy="93471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259" y="1459164"/>
            <a:ext cx="834254" cy="7350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641" y="1459164"/>
            <a:ext cx="834254" cy="7350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023" y="1459164"/>
            <a:ext cx="834254" cy="73507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405" y="1459164"/>
            <a:ext cx="834254" cy="73507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87" y="1459164"/>
            <a:ext cx="834254" cy="7350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268" y="2909024"/>
            <a:ext cx="969510" cy="863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1030890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34878" y="11735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787" y="2155761"/>
            <a:ext cx="834254" cy="73507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169" y="2155761"/>
            <a:ext cx="834254" cy="73507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551" y="2155761"/>
            <a:ext cx="834254" cy="73507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933" y="2155761"/>
            <a:ext cx="834254" cy="73507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315" y="2155761"/>
            <a:ext cx="834254" cy="735077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667512" y="334776"/>
            <a:ext cx="5956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part-whole model.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05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9115 0.25787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66" y="12894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09184 0.1553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" y="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-0.17187 0.27084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94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0.14149 0.11273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3" grpId="0"/>
      <p:bldP spid="24" grpId="0"/>
      <p:bldP spid="2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34" y="1024823"/>
            <a:ext cx="3936623" cy="38237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12111" y="5027357"/>
                <a:ext cx="74320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£10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20p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£3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£7 and 20p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111" y="5027357"/>
                <a:ext cx="7432005" cy="523220"/>
              </a:xfrm>
              <a:prstGeom prst="rect">
                <a:avLst/>
              </a:prstGeom>
              <a:blipFill>
                <a:blip r:embed="rId6"/>
                <a:stretch>
                  <a:fillRect l="-172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713" y="1001709"/>
            <a:ext cx="1123404" cy="1754315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959064" y="1547781"/>
            <a:ext cx="2812230" cy="1208244"/>
            <a:chOff x="3523360" y="2193062"/>
            <a:chExt cx="3135654" cy="137349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1373499"/>
            </a:xfrm>
            <a:prstGeom prst="wedgeRoundRectCallout">
              <a:avLst>
                <a:gd name="adj1" fmla="val 67376"/>
                <a:gd name="adj2" fmla="val 6487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subtract the pounds then subtract the pence.</a:t>
              </a:r>
              <a:endParaRPr lang="en-GB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77127" y="5555190"/>
                <a:ext cx="55085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£7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20p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£7 and 10p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127" y="5555190"/>
                <a:ext cx="5508519" cy="523220"/>
              </a:xfrm>
              <a:prstGeom prst="rect">
                <a:avLst/>
              </a:prstGeom>
              <a:blipFill>
                <a:blip r:embed="rId8"/>
                <a:stretch>
                  <a:fillRect l="-22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1156447" y="3524346"/>
            <a:ext cx="430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56447" y="4039818"/>
            <a:ext cx="67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7512" y="334776"/>
            <a:ext cx="5956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part-whole model.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081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9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1 –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V="1">
            <a:off x="778219" y="3569370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Arc 4"/>
          <p:cNvSpPr/>
          <p:nvPr/>
        </p:nvSpPr>
        <p:spPr>
          <a:xfrm>
            <a:off x="2806834" y="2794644"/>
            <a:ext cx="1720356" cy="1356364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53484" y="2238094"/>
                <a:ext cx="12266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 smtClean="0">
                    <a:solidFill>
                      <a:srgbClr val="FF0000"/>
                    </a:solidFill>
                  </a:rPr>
                  <a:t>60p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3484" y="2238094"/>
                <a:ext cx="1226618" cy="584775"/>
              </a:xfrm>
              <a:prstGeom prst="rect">
                <a:avLst/>
              </a:prstGeom>
              <a:blipFill>
                <a:blip r:embed="rId5"/>
                <a:stretch>
                  <a:fillRect t="-14583" r="-11881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>
            <a:off x="1861702" y="348271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787164" y="348124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336212" y="3638220"/>
            <a:ext cx="1179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£1 and 40p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688590" y="2245305"/>
                <a:ext cx="101822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 smtClean="0">
                    <a:solidFill>
                      <a:srgbClr val="FF0000"/>
                    </a:solidFill>
                  </a:rPr>
                  <a:t>5p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590" y="2245305"/>
                <a:ext cx="1018227" cy="584775"/>
              </a:xfrm>
              <a:prstGeom prst="rect">
                <a:avLst/>
              </a:prstGeom>
              <a:blipFill>
                <a:blip r:embed="rId6"/>
                <a:stretch>
                  <a:fillRect t="-14583" r="-14371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41964" y="367403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£2</a:t>
            </a:r>
            <a:endParaRPr lang="en-GB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4506677" y="347916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133695" y="223546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 smtClean="0">
                    <a:solidFill>
                      <a:srgbClr val="FF0000"/>
                    </a:solidFill>
                  </a:rPr>
                  <a:t>£3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695" y="2235469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Arc 15"/>
          <p:cNvSpPr/>
          <p:nvPr/>
        </p:nvSpPr>
        <p:spPr>
          <a:xfrm>
            <a:off x="4540188" y="2799528"/>
            <a:ext cx="2459975" cy="1198559"/>
          </a:xfrm>
          <a:prstGeom prst="arc">
            <a:avLst>
              <a:gd name="adj1" fmla="val 10604472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02425" y="36670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£5</a:t>
            </a:r>
            <a:endParaRPr lang="en-GB" sz="28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000164" y="349306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674088" y="340843"/>
            <a:ext cx="72304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Ron is using a number line to subtract £3 and 65p from £5</a:t>
            </a:r>
            <a:endParaRPr lang="en-GB" sz="32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540" y="1519403"/>
            <a:ext cx="1622037" cy="1120151"/>
          </a:xfrm>
          <a:prstGeom prst="rect">
            <a:avLst/>
          </a:prstGeom>
        </p:spPr>
      </p:pic>
      <p:sp>
        <p:nvSpPr>
          <p:cNvPr id="36" name="Arc 35"/>
          <p:cNvSpPr/>
          <p:nvPr/>
        </p:nvSpPr>
        <p:spPr>
          <a:xfrm>
            <a:off x="1870673" y="2897413"/>
            <a:ext cx="936093" cy="124844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93163" y="3634804"/>
            <a:ext cx="12357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£1 and 35p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836228" y="5436520"/>
                <a:ext cx="723049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£5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£3 and 65p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£1 and 35p</a:t>
                </a:r>
                <a:endParaRPr lang="en-GB" sz="32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228" y="5436520"/>
                <a:ext cx="7230498" cy="584775"/>
              </a:xfrm>
              <a:prstGeom prst="rect">
                <a:avLst/>
              </a:prstGeom>
              <a:blipFill>
                <a:blip r:embed="rId9"/>
                <a:stretch>
                  <a:fillRect l="-2108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0" grpId="0"/>
      <p:bldP spid="12" grpId="0"/>
      <p:bldP spid="13" grpId="0"/>
      <p:bldP spid="15" grpId="0"/>
      <p:bldP spid="16" grpId="0" animBg="1"/>
      <p:bldP spid="17" grpId="0"/>
      <p:bldP spid="36" grpId="0" animBg="1"/>
      <p:bldP spid="37" grpId="0"/>
      <p:bldP spid="37" grpId="1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V="1">
            <a:off x="778219" y="3569370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14831" y="2221682"/>
                <a:ext cx="12266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 smtClean="0">
                    <a:solidFill>
                      <a:srgbClr val="FF0000"/>
                    </a:solidFill>
                  </a:rPr>
                  <a:t>3</a:t>
                </a:r>
                <a:r>
                  <a:rPr lang="en-GB" sz="3200" dirty="0">
                    <a:solidFill>
                      <a:srgbClr val="FF0000"/>
                    </a:solidFill>
                  </a:rPr>
                  <a:t>5</a:t>
                </a:r>
                <a:r>
                  <a:rPr lang="en-GB" sz="3200" dirty="0" smtClean="0">
                    <a:solidFill>
                      <a:srgbClr val="FF0000"/>
                    </a:solidFill>
                  </a:rPr>
                  <a:t>p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831" y="2221682"/>
                <a:ext cx="1226618" cy="584775"/>
              </a:xfrm>
              <a:prstGeom prst="rect">
                <a:avLst/>
              </a:prstGeom>
              <a:blipFill>
                <a:blip r:embed="rId5"/>
                <a:stretch>
                  <a:fillRect t="-14583" r="-12438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>
            <a:off x="1861702" y="348271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327565" y="367403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£4</a:t>
            </a:r>
            <a:endParaRPr lang="en-GB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592278" y="347916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28588" y="2220741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 smtClean="0">
                    <a:solidFill>
                      <a:srgbClr val="FF0000"/>
                    </a:solidFill>
                  </a:rPr>
                  <a:t>£1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8588" y="2220741"/>
                <a:ext cx="1010213" cy="584775"/>
              </a:xfrm>
              <a:prstGeom prst="rect">
                <a:avLst/>
              </a:prstGeom>
              <a:blipFill>
                <a:blip r:embed="rId6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6702425" y="36670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£5</a:t>
            </a:r>
            <a:endParaRPr lang="en-GB" sz="28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000164" y="349306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19670" y="3634804"/>
            <a:ext cx="1375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£3 and 65p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778219" y="5467444"/>
            <a:ext cx="72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The difference is £1 and 35p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569" y="454441"/>
            <a:ext cx="1709543" cy="118058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4180102" y="964872"/>
            <a:ext cx="2609639" cy="846829"/>
            <a:chOff x="3523360" y="2193062"/>
            <a:chExt cx="3135654" cy="846829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count up to find the difference</a:t>
              </a:r>
              <a:endParaRPr lang="en-GB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899472" y="532072"/>
                <a:ext cx="305243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solidFill>
                      <a:schemeClr val="tx1"/>
                    </a:solidFill>
                  </a:rPr>
                  <a:t>£5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£3 and 65p 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472" y="532072"/>
                <a:ext cx="3052439" cy="584775"/>
              </a:xfrm>
              <a:prstGeom prst="rect">
                <a:avLst/>
              </a:prstGeom>
              <a:blipFill>
                <a:blip r:embed="rId8"/>
                <a:stretch>
                  <a:fillRect l="-5200" t="-12500" r="-42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Arc 26"/>
          <p:cNvSpPr/>
          <p:nvPr/>
        </p:nvSpPr>
        <p:spPr>
          <a:xfrm flipH="1">
            <a:off x="1872062" y="2837892"/>
            <a:ext cx="1720216" cy="123875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28" name="Arc 27"/>
          <p:cNvSpPr/>
          <p:nvPr/>
        </p:nvSpPr>
        <p:spPr>
          <a:xfrm flipH="1">
            <a:off x="3599880" y="2822869"/>
            <a:ext cx="3400282" cy="1253774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808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3" grpId="0"/>
      <p:bldP spid="15" grpId="0"/>
      <p:bldP spid="15" grpId="1"/>
      <p:bldP spid="38" grpId="0"/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8219" y="356488"/>
            <a:ext cx="4355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Complete the bar model.</a:t>
            </a:r>
            <a:endParaRPr lang="en-GB" sz="3200" dirty="0">
              <a:solidFill>
                <a:schemeClr val="tx1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354079"/>
              </p:ext>
            </p:extLst>
          </p:nvPr>
        </p:nvGraphicFramePr>
        <p:xfrm>
          <a:off x="1006847" y="1151755"/>
          <a:ext cx="3898232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6538">
                  <a:extLst>
                    <a:ext uri="{9D8B030D-6E8A-4147-A177-3AD203B41FA5}">
                      <a16:colId xmlns:a16="http://schemas.microsoft.com/office/drawing/2014/main" val="3276916854"/>
                    </a:ext>
                  </a:extLst>
                </a:gridCol>
                <a:gridCol w="841694">
                  <a:extLst>
                    <a:ext uri="{9D8B030D-6E8A-4147-A177-3AD203B41FA5}">
                      <a16:colId xmlns:a16="http://schemas.microsoft.com/office/drawing/2014/main" val="1899726273"/>
                    </a:ext>
                  </a:extLst>
                </a:gridCol>
              </a:tblGrid>
              <a:tr h="51787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£2</a:t>
                      </a:r>
                      <a:r>
                        <a:rPr lang="en-GB" sz="2800" baseline="0" dirty="0" smtClean="0"/>
                        <a:t> and 15p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757671"/>
                  </a:ext>
                </a:extLst>
              </a:tr>
              <a:tr h="51787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£1</a:t>
                      </a:r>
                      <a:r>
                        <a:rPr lang="en-GB" sz="2800" baseline="0" dirty="0" smtClean="0"/>
                        <a:t> and 90p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2002468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28" y="4337091"/>
            <a:ext cx="3374840" cy="19465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295" y="3434888"/>
            <a:ext cx="1572478" cy="108592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977" y="1760816"/>
            <a:ext cx="1622037" cy="112015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5127" y="2614759"/>
            <a:ext cx="4912111" cy="203146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084441" y="1669915"/>
            <a:ext cx="9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25p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33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872" y="1584177"/>
            <a:ext cx="7226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When the whole amount and the known part have a small difference, it is usually easier to count up.</a:t>
            </a:r>
            <a:endParaRPr lang="en-GB" sz="3200" dirty="0">
              <a:solidFill>
                <a:schemeClr val="tx1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21446"/>
              </p:ext>
            </p:extLst>
          </p:nvPr>
        </p:nvGraphicFramePr>
        <p:xfrm>
          <a:off x="2729355" y="455871"/>
          <a:ext cx="3324522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6702">
                  <a:extLst>
                    <a:ext uri="{9D8B030D-6E8A-4147-A177-3AD203B41FA5}">
                      <a16:colId xmlns:a16="http://schemas.microsoft.com/office/drawing/2014/main" val="3276916854"/>
                    </a:ext>
                  </a:extLst>
                </a:gridCol>
                <a:gridCol w="717820">
                  <a:extLst>
                    <a:ext uri="{9D8B030D-6E8A-4147-A177-3AD203B41FA5}">
                      <a16:colId xmlns:a16="http://schemas.microsoft.com/office/drawing/2014/main" val="1899726273"/>
                    </a:ext>
                  </a:extLst>
                </a:gridCol>
              </a:tblGrid>
              <a:tr h="5021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£5</a:t>
                      </a:r>
                      <a:r>
                        <a:rPr lang="en-GB" sz="2800" baseline="0" dirty="0" smtClean="0"/>
                        <a:t> and 30p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757671"/>
                  </a:ext>
                </a:extLst>
              </a:tr>
              <a:tr h="51787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£4</a:t>
                      </a:r>
                      <a:r>
                        <a:rPr lang="en-GB" sz="2800" baseline="0" dirty="0" smtClean="0"/>
                        <a:t> and 85p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2002468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778220" y="4661903"/>
            <a:ext cx="7226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When the whole amount and the known part have a large difference, it is usually easier to takeaway the part we know.</a:t>
            </a:r>
            <a:endParaRPr lang="en-GB" sz="3200" dirty="0">
              <a:solidFill>
                <a:schemeClr val="tx1"/>
              </a:solidFill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167190"/>
              </p:ext>
            </p:extLst>
          </p:nvPr>
        </p:nvGraphicFramePr>
        <p:xfrm>
          <a:off x="2721017" y="3481055"/>
          <a:ext cx="3324522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2415">
                  <a:extLst>
                    <a:ext uri="{9D8B030D-6E8A-4147-A177-3AD203B41FA5}">
                      <a16:colId xmlns:a16="http://schemas.microsoft.com/office/drawing/2014/main" val="3276916854"/>
                    </a:ext>
                  </a:extLst>
                </a:gridCol>
                <a:gridCol w="2452107">
                  <a:extLst>
                    <a:ext uri="{9D8B030D-6E8A-4147-A177-3AD203B41FA5}">
                      <a16:colId xmlns:a16="http://schemas.microsoft.com/office/drawing/2014/main" val="1899726273"/>
                    </a:ext>
                  </a:extLst>
                </a:gridCol>
              </a:tblGrid>
              <a:tr h="51787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£5</a:t>
                      </a:r>
                      <a:r>
                        <a:rPr lang="en-GB" sz="2800" baseline="0" dirty="0" smtClean="0"/>
                        <a:t> and 30p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757671"/>
                  </a:ext>
                </a:extLst>
              </a:tr>
              <a:tr h="517876"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 smtClean="0"/>
                        <a:t>45p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2002468"/>
                  </a:ext>
                </a:extLst>
              </a:tr>
            </a:tbl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243" y="1841208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36898" y="19838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36898" y="984702"/>
            <a:ext cx="9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  <a:r>
              <a:rPr lang="en-GB" sz="2800" dirty="0" smtClean="0"/>
              <a:t>5p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3897980" y="3994155"/>
            <a:ext cx="2065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£4 and 85p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712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4" grpId="0"/>
      <p:bldP spid="14" grpId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6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0.6|5.5|6.8|5.8|8.7|6.2|2.4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|7|5.8|0.8|4.5|0.8|18.1|3.7|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9|12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4|6.3|5.9|6.3|0.9|5.3|1.5|11.8|2.2|2.6|4.4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5|11.3|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6.4|3|11.4|1.7|5.7|2.6|5.5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1.3|6.3|4.4|2.1|5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25.4|28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.6|1.5|19.8|2|9.4|26.8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8510</TotalTime>
  <Words>338</Words>
  <Application>Microsoft Office PowerPoint</Application>
  <PresentationFormat>On-screen Show (4:3)</PresentationFormat>
  <Paragraphs>96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31" baseType="lpstr">
      <vt:lpstr>Arial</vt:lpstr>
      <vt:lpstr>Bariol</vt:lpstr>
      <vt:lpstr>Calibri</vt:lpstr>
      <vt:lpstr>Cambria Math</vt:lpstr>
      <vt:lpstr>Comic Sans MS</vt:lpstr>
      <vt:lpstr>HfW 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 1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225</cp:revision>
  <dcterms:created xsi:type="dcterms:W3CDTF">2019-07-05T11:02:13Z</dcterms:created>
  <dcterms:modified xsi:type="dcterms:W3CDTF">2022-02-24T15:00:31Z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