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4"/>
  </p:sldMasterIdLst>
  <p:sldIdLst>
    <p:sldId id="450" r:id="rId5"/>
    <p:sldId id="451" r:id="rId6"/>
    <p:sldId id="452" r:id="rId7"/>
    <p:sldId id="453" r:id="rId8"/>
    <p:sldId id="454" r:id="rId9"/>
    <p:sldId id="455" r:id="rId10"/>
    <p:sldId id="456" r:id="rId11"/>
    <p:sldId id="457" r:id="rId12"/>
    <p:sldId id="45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64" d="100"/>
          <a:sy n="64" d="100"/>
        </p:scale>
        <p:origin x="67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171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819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859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425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22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653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94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883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523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455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277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8373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08586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774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1376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888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658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pmarks.co.uk/maths-games/measuring-in-cm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4059569-9551-4407-B0A0-9D03517D34D2}"/>
              </a:ext>
            </a:extLst>
          </p:cNvPr>
          <p:cNvSpPr txBox="1">
            <a:spLocks/>
          </p:cNvSpPr>
          <p:nvPr/>
        </p:nvSpPr>
        <p:spPr>
          <a:xfrm>
            <a:off x="1808098" y="2519406"/>
            <a:ext cx="9845011" cy="25352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800" u="sng" dirty="0">
                <a:solidFill>
                  <a:srgbClr val="002060"/>
                </a:solidFill>
                <a:latin typeface="+mn-lt"/>
              </a:rPr>
              <a:t>Monday 5</a:t>
            </a:r>
            <a:r>
              <a:rPr lang="en-GB" sz="4800" u="sng" baseline="30000" dirty="0">
                <a:solidFill>
                  <a:srgbClr val="002060"/>
                </a:solidFill>
                <a:latin typeface="+mn-lt"/>
              </a:rPr>
              <a:t>th</a:t>
            </a:r>
            <a:r>
              <a:rPr lang="en-GB" sz="4800" u="sng" dirty="0">
                <a:solidFill>
                  <a:srgbClr val="002060"/>
                </a:solidFill>
                <a:latin typeface="+mn-lt"/>
              </a:rPr>
              <a:t> October 2020</a:t>
            </a:r>
          </a:p>
          <a:p>
            <a:pPr algn="l"/>
            <a:r>
              <a:rPr lang="en-GB" sz="4800" u="sng" dirty="0">
                <a:solidFill>
                  <a:srgbClr val="002060"/>
                </a:solidFill>
                <a:latin typeface="+mn-lt"/>
              </a:rPr>
              <a:t>L.O: To use measures</a:t>
            </a:r>
          </a:p>
          <a:p>
            <a:pPr algn="l"/>
            <a:r>
              <a:rPr lang="en-GB" sz="4800" u="sng" dirty="0">
                <a:solidFill>
                  <a:srgbClr val="002060"/>
                </a:solidFill>
                <a:latin typeface="+mn-lt"/>
              </a:rPr>
              <a:t>C: Measure length (cm)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24787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4059569-9551-4407-B0A0-9D03517D34D2}"/>
              </a:ext>
            </a:extLst>
          </p:cNvPr>
          <p:cNvSpPr txBox="1">
            <a:spLocks/>
          </p:cNvSpPr>
          <p:nvPr/>
        </p:nvSpPr>
        <p:spPr>
          <a:xfrm>
            <a:off x="1248243" y="6578600"/>
            <a:ext cx="9053587" cy="684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000" dirty="0">
                <a:solidFill>
                  <a:srgbClr val="002060"/>
                </a:solidFill>
                <a:latin typeface="+mn-lt"/>
              </a:rPr>
              <a:t>The tube is 8 long. </a:t>
            </a:r>
          </a:p>
          <a:p>
            <a:pPr algn="l"/>
            <a:r>
              <a:rPr lang="en-GB" sz="4000" dirty="0">
                <a:solidFill>
                  <a:srgbClr val="002060"/>
                </a:solidFill>
                <a:latin typeface="+mn-lt"/>
              </a:rPr>
              <a:t>What mistakes have I made?</a:t>
            </a:r>
          </a:p>
          <a:p>
            <a:pPr algn="l"/>
            <a:endParaRPr lang="en-GB" sz="4000" dirty="0">
              <a:solidFill>
                <a:srgbClr val="002060"/>
              </a:solidFill>
              <a:latin typeface="+mn-lt"/>
            </a:endParaRPr>
          </a:p>
          <a:p>
            <a:pPr algn="l"/>
            <a:r>
              <a:rPr lang="en-GB" sz="4000" dirty="0">
                <a:solidFill>
                  <a:srgbClr val="FF0000"/>
                </a:solidFill>
                <a:latin typeface="+mn-lt"/>
              </a:rPr>
              <a:t>Challenge: How long is the smarties tube?</a:t>
            </a:r>
            <a:br>
              <a:rPr lang="en-GB" sz="4800" dirty="0">
                <a:solidFill>
                  <a:srgbClr val="002060"/>
                </a:solidFill>
                <a:latin typeface="+mn-lt"/>
              </a:rPr>
            </a:br>
            <a:endParaRPr lang="en-GB" sz="4800" dirty="0">
              <a:latin typeface="+mn-lt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98CD8C0-75DA-4B2A-83D2-8A9B5E97C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607" y="1029733"/>
            <a:ext cx="9660028" cy="227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6068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4059569-9551-4407-B0A0-9D03517D34D2}"/>
              </a:ext>
            </a:extLst>
          </p:cNvPr>
          <p:cNvSpPr txBox="1">
            <a:spLocks/>
          </p:cNvSpPr>
          <p:nvPr/>
        </p:nvSpPr>
        <p:spPr>
          <a:xfrm>
            <a:off x="1173176" y="6075680"/>
            <a:ext cx="9053587" cy="684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000" dirty="0">
                <a:solidFill>
                  <a:srgbClr val="002060"/>
                </a:solidFill>
                <a:latin typeface="+mn-lt"/>
              </a:rPr>
              <a:t>The tube is seven centimetres long.</a:t>
            </a:r>
          </a:p>
          <a:p>
            <a:pPr algn="l"/>
            <a:endParaRPr lang="en-GB" sz="4000" dirty="0">
              <a:solidFill>
                <a:srgbClr val="002060"/>
              </a:solidFill>
              <a:latin typeface="+mn-lt"/>
            </a:endParaRPr>
          </a:p>
          <a:p>
            <a:pPr algn="l"/>
            <a:r>
              <a:rPr lang="en-GB" sz="4000" dirty="0">
                <a:solidFill>
                  <a:srgbClr val="002060"/>
                </a:solidFill>
                <a:latin typeface="+mn-lt"/>
              </a:rPr>
              <a:t>Show me on your whiteboards how to write seven centimetres in numerals.  </a:t>
            </a:r>
            <a:br>
              <a:rPr lang="en-GB" sz="4800" dirty="0">
                <a:solidFill>
                  <a:srgbClr val="002060"/>
                </a:solidFill>
                <a:latin typeface="+mn-lt"/>
              </a:rPr>
            </a:br>
            <a:endParaRPr lang="en-GB" sz="4800" dirty="0">
              <a:latin typeface="+mn-lt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98CD8C0-75DA-4B2A-83D2-8A9B5E97C4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311"/>
          <a:stretch/>
        </p:blipFill>
        <p:spPr bwMode="auto">
          <a:xfrm>
            <a:off x="974607" y="2037522"/>
            <a:ext cx="9660028" cy="126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>
            <a:extLst>
              <a:ext uri="{FF2B5EF4-FFF2-40B4-BE49-F238E27FC236}">
                <a16:creationId xmlns:a16="http://schemas.microsoft.com/office/drawing/2014/main" id="{8D755860-A798-4D8B-A66E-0C918D02BD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64" r="45303" b="56651"/>
          <a:stretch/>
        </p:blipFill>
        <p:spPr bwMode="auto">
          <a:xfrm>
            <a:off x="1455961" y="1022548"/>
            <a:ext cx="4244009" cy="985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7452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4059569-9551-4407-B0A0-9D03517D34D2}"/>
              </a:ext>
            </a:extLst>
          </p:cNvPr>
          <p:cNvSpPr txBox="1">
            <a:spLocks/>
          </p:cNvSpPr>
          <p:nvPr/>
        </p:nvSpPr>
        <p:spPr>
          <a:xfrm>
            <a:off x="3717593" y="4317360"/>
            <a:ext cx="9053587" cy="684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000" dirty="0">
                <a:solidFill>
                  <a:srgbClr val="002060"/>
                </a:solidFill>
                <a:latin typeface="+mn-lt"/>
              </a:rPr>
              <a:t>The tube is 7cm!</a:t>
            </a:r>
            <a:br>
              <a:rPr lang="en-GB" sz="4800" dirty="0">
                <a:solidFill>
                  <a:srgbClr val="002060"/>
                </a:solidFill>
                <a:latin typeface="+mn-lt"/>
              </a:rPr>
            </a:br>
            <a:endParaRPr lang="en-GB" sz="4800" dirty="0">
              <a:latin typeface="+mn-lt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98CD8C0-75DA-4B2A-83D2-8A9B5E97C4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311"/>
          <a:stretch/>
        </p:blipFill>
        <p:spPr bwMode="auto">
          <a:xfrm>
            <a:off x="974607" y="2037522"/>
            <a:ext cx="9660028" cy="126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>
            <a:extLst>
              <a:ext uri="{FF2B5EF4-FFF2-40B4-BE49-F238E27FC236}">
                <a16:creationId xmlns:a16="http://schemas.microsoft.com/office/drawing/2014/main" id="{8D755860-A798-4D8B-A66E-0C918D02BD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64" r="45303" b="56651"/>
          <a:stretch/>
        </p:blipFill>
        <p:spPr bwMode="auto">
          <a:xfrm>
            <a:off x="1455961" y="1022548"/>
            <a:ext cx="4244009" cy="985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422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4059569-9551-4407-B0A0-9D03517D34D2}"/>
              </a:ext>
            </a:extLst>
          </p:cNvPr>
          <p:cNvSpPr txBox="1">
            <a:spLocks/>
          </p:cNvSpPr>
          <p:nvPr/>
        </p:nvSpPr>
        <p:spPr>
          <a:xfrm>
            <a:off x="2301790" y="2101948"/>
            <a:ext cx="9053587" cy="684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6000" dirty="0">
                <a:solidFill>
                  <a:srgbClr val="002060"/>
                </a:solidFill>
                <a:latin typeface="+mn-lt"/>
              </a:rPr>
              <a:t>Let’s play a game!</a:t>
            </a:r>
            <a:br>
              <a:rPr lang="en-GB" sz="4800" dirty="0">
                <a:solidFill>
                  <a:srgbClr val="002060"/>
                </a:solidFill>
                <a:latin typeface="+mn-lt"/>
              </a:rPr>
            </a:br>
            <a:endParaRPr lang="en-GB" sz="4800" dirty="0">
              <a:latin typeface="+mn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604601-F588-4128-A063-999AB5FD2F0D}"/>
              </a:ext>
            </a:extLst>
          </p:cNvPr>
          <p:cNvSpPr txBox="1"/>
          <p:nvPr/>
        </p:nvSpPr>
        <p:spPr>
          <a:xfrm>
            <a:off x="2417694" y="3264212"/>
            <a:ext cx="638589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 </a:t>
            </a:r>
            <a:r>
              <a:rPr lang="en-US" sz="4000" b="0" i="0" u="sng" strike="noStrike" dirty="0">
                <a:solidFill>
                  <a:srgbClr val="0000FF"/>
                </a:solidFill>
                <a:effectLst/>
                <a:latin typeface="Cambria" panose="02040503050406030204" pitchFamily="18" charset="0"/>
                <a:hlinkClick r:id="rId2"/>
              </a:rPr>
              <a:t>https://www.topmarks.co.uk/maths-games/measuring-in-cm</a:t>
            </a:r>
            <a:r>
              <a:rPr lang="en-US" sz="40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 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9342401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604601-F588-4128-A063-999AB5FD2F0D}"/>
              </a:ext>
            </a:extLst>
          </p:cNvPr>
          <p:cNvSpPr txBox="1"/>
          <p:nvPr/>
        </p:nvSpPr>
        <p:spPr>
          <a:xfrm>
            <a:off x="1325342" y="1048453"/>
            <a:ext cx="9774306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000000"/>
                </a:solidFill>
                <a:latin typeface="Cambria" panose="02040503050406030204" pitchFamily="18" charset="0"/>
              </a:rPr>
              <a:t>Your turn to practice!</a:t>
            </a:r>
          </a:p>
          <a:p>
            <a:endParaRPr lang="en-US" sz="4000" dirty="0">
              <a:solidFill>
                <a:srgbClr val="000000"/>
              </a:solidFill>
              <a:latin typeface="Cambria" panose="02040503050406030204" pitchFamily="18" charset="0"/>
            </a:endParaRPr>
          </a:p>
          <a:p>
            <a:r>
              <a:rPr lang="en-US" sz="4000" dirty="0">
                <a:solidFill>
                  <a:srgbClr val="000000"/>
                </a:solidFill>
                <a:latin typeface="Cambria" panose="02040503050406030204" pitchFamily="18" charset="0"/>
              </a:rPr>
              <a:t>Can you </a:t>
            </a:r>
            <a:r>
              <a:rPr lang="en-US" sz="4000" u="sng" dirty="0">
                <a:solidFill>
                  <a:srgbClr val="0070C0"/>
                </a:solidFill>
                <a:latin typeface="Cambria" panose="02040503050406030204" pitchFamily="18" charset="0"/>
              </a:rPr>
              <a:t>draw and label a line </a:t>
            </a:r>
            <a:r>
              <a:rPr lang="en-US" sz="4000" dirty="0">
                <a:solidFill>
                  <a:srgbClr val="000000"/>
                </a:solidFill>
                <a:latin typeface="Cambria" panose="02040503050406030204" pitchFamily="18" charset="0"/>
              </a:rPr>
              <a:t>which is:</a:t>
            </a:r>
          </a:p>
          <a:p>
            <a:endParaRPr lang="en-US" sz="4000" dirty="0">
              <a:solidFill>
                <a:srgbClr val="000000"/>
              </a:solidFill>
              <a:latin typeface="Cambria" panose="02040503050406030204" pitchFamily="18" charset="0"/>
            </a:endParaRPr>
          </a:p>
          <a:p>
            <a:pPr marL="742950" indent="-742950">
              <a:buAutoNum type="arabicParenR"/>
            </a:pPr>
            <a:r>
              <a:rPr lang="en-US" sz="4000" dirty="0">
                <a:solidFill>
                  <a:srgbClr val="000000"/>
                </a:solidFill>
                <a:latin typeface="Cambria" panose="02040503050406030204" pitchFamily="18" charset="0"/>
              </a:rPr>
              <a:t>7cm </a:t>
            </a:r>
          </a:p>
          <a:p>
            <a:pPr marL="742950" indent="-742950">
              <a:buAutoNum type="arabicParenR"/>
            </a:pPr>
            <a:r>
              <a:rPr lang="en-US" sz="4000" dirty="0">
                <a:solidFill>
                  <a:srgbClr val="000000"/>
                </a:solidFill>
                <a:latin typeface="Cambria" panose="02040503050406030204" pitchFamily="18" charset="0"/>
              </a:rPr>
              <a:t>12cm</a:t>
            </a:r>
          </a:p>
          <a:p>
            <a:pPr marL="742950" indent="-742950">
              <a:buAutoNum type="arabicParenR"/>
            </a:pPr>
            <a:r>
              <a:rPr lang="en-US" sz="4000" dirty="0">
                <a:solidFill>
                  <a:srgbClr val="000000"/>
                </a:solidFill>
                <a:latin typeface="Cambria" panose="02040503050406030204" pitchFamily="18" charset="0"/>
              </a:rPr>
              <a:t>Challenge (Divers) 11.5cm</a:t>
            </a:r>
          </a:p>
        </p:txBody>
      </p:sp>
    </p:spTree>
    <p:extLst>
      <p:ext uri="{BB962C8B-B14F-4D97-AF65-F5344CB8AC3E}">
        <p14:creationId xmlns:p14="http://schemas.microsoft.com/office/powerpoint/2010/main" val="3302796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604601-F588-4128-A063-999AB5FD2F0D}"/>
              </a:ext>
            </a:extLst>
          </p:cNvPr>
          <p:cNvSpPr txBox="1"/>
          <p:nvPr/>
        </p:nvSpPr>
        <p:spPr>
          <a:xfrm>
            <a:off x="1325342" y="1048453"/>
            <a:ext cx="977430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000000"/>
                </a:solidFill>
                <a:latin typeface="Cambria" panose="02040503050406030204" pitchFamily="18" charset="0"/>
              </a:rPr>
              <a:t>Now its your turn on your own!</a:t>
            </a:r>
          </a:p>
          <a:p>
            <a:endParaRPr lang="en-US" sz="4000" dirty="0">
              <a:solidFill>
                <a:srgbClr val="000000"/>
              </a:solidFill>
              <a:latin typeface="Cambria" panose="02040503050406030204" pitchFamily="18" charset="0"/>
            </a:endParaRPr>
          </a:p>
          <a:p>
            <a:r>
              <a:rPr lang="en-US" sz="4000" dirty="0">
                <a:solidFill>
                  <a:srgbClr val="000000"/>
                </a:solidFill>
                <a:latin typeface="Cambria" panose="02040503050406030204" pitchFamily="18" charset="0"/>
              </a:rPr>
              <a:t>We are going to measure items in our trays: Pen, pencil, rubber, highlighter…</a:t>
            </a:r>
          </a:p>
          <a:p>
            <a:endParaRPr lang="en-US" sz="4000" dirty="0">
              <a:solidFill>
                <a:srgbClr val="000000"/>
              </a:solidFill>
              <a:latin typeface="Cambria" panose="02040503050406030204" pitchFamily="18" charset="0"/>
            </a:endParaRPr>
          </a:p>
          <a:p>
            <a:endParaRPr lang="en-US" sz="4000" dirty="0">
              <a:solidFill>
                <a:srgbClr val="00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641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604601-F588-4128-A063-999AB5FD2F0D}"/>
              </a:ext>
            </a:extLst>
          </p:cNvPr>
          <p:cNvSpPr txBox="1"/>
          <p:nvPr/>
        </p:nvSpPr>
        <p:spPr>
          <a:xfrm>
            <a:off x="1325342" y="1048453"/>
            <a:ext cx="977430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000000"/>
                </a:solidFill>
                <a:latin typeface="Cambria" panose="02040503050406030204" pitchFamily="18" charset="0"/>
              </a:rPr>
              <a:t>Please lay out in a table like this!</a:t>
            </a:r>
          </a:p>
          <a:p>
            <a:endParaRPr lang="en-US" sz="4000" dirty="0">
              <a:solidFill>
                <a:srgbClr val="000000"/>
              </a:solidFill>
              <a:latin typeface="Cambria" panose="02040503050406030204" pitchFamily="18" charset="0"/>
            </a:endParaRPr>
          </a:p>
          <a:p>
            <a:endParaRPr lang="en-US" sz="4000" dirty="0">
              <a:solidFill>
                <a:srgbClr val="0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192697EF-2001-4E55-BF43-79AC17F375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2826262"/>
              </p:ext>
            </p:extLst>
          </p:nvPr>
        </p:nvGraphicFramePr>
        <p:xfrm>
          <a:off x="1531544" y="2608228"/>
          <a:ext cx="8128000" cy="2768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988760707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656494800"/>
                    </a:ext>
                  </a:extLst>
                </a:gridCol>
              </a:tblGrid>
              <a:tr h="553768">
                <a:tc>
                  <a:txBody>
                    <a:bodyPr/>
                    <a:lstStyle/>
                    <a:p>
                      <a:r>
                        <a:rPr lang="en-GB" dirty="0"/>
                        <a:t>Item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Length (cm)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1705104"/>
                  </a:ext>
                </a:extLst>
              </a:tr>
              <a:tr h="553768">
                <a:tc>
                  <a:txBody>
                    <a:bodyPr/>
                    <a:lstStyle/>
                    <a:p>
                      <a:r>
                        <a:rPr lang="en-GB" dirty="0"/>
                        <a:t>Highlighter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5064547"/>
                  </a:ext>
                </a:extLst>
              </a:tr>
              <a:tr h="55376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0728283"/>
                  </a:ext>
                </a:extLst>
              </a:tr>
              <a:tr h="55376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0669606"/>
                  </a:ext>
                </a:extLst>
              </a:tr>
              <a:tr h="55376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36466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62798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604601-F588-4128-A063-999AB5FD2F0D}"/>
              </a:ext>
            </a:extLst>
          </p:cNvPr>
          <p:cNvSpPr txBox="1"/>
          <p:nvPr/>
        </p:nvSpPr>
        <p:spPr>
          <a:xfrm>
            <a:off x="1325342" y="1097471"/>
            <a:ext cx="977430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000000"/>
                </a:solidFill>
                <a:latin typeface="Cambria" panose="02040503050406030204" pitchFamily="18" charset="0"/>
              </a:rPr>
              <a:t>Red Pen Reflection Time!</a:t>
            </a:r>
          </a:p>
          <a:p>
            <a:endParaRPr lang="en-US" sz="4000" dirty="0">
              <a:solidFill>
                <a:srgbClr val="000000"/>
              </a:solidFill>
              <a:latin typeface="Cambria" panose="02040503050406030204" pitchFamily="18" charset="0"/>
            </a:endParaRPr>
          </a:p>
          <a:p>
            <a:r>
              <a:rPr lang="en-US" sz="4000" dirty="0">
                <a:solidFill>
                  <a:srgbClr val="000000"/>
                </a:solidFill>
                <a:latin typeface="Cambria" panose="02040503050406030204" pitchFamily="18" charset="0"/>
              </a:rPr>
              <a:t>Please spend five minutes on your red pen question. </a:t>
            </a:r>
          </a:p>
          <a:p>
            <a:endParaRPr lang="en-US" sz="4000" dirty="0">
              <a:solidFill>
                <a:srgbClr val="000000"/>
              </a:solidFill>
              <a:latin typeface="Cambria" panose="02040503050406030204" pitchFamily="18" charset="0"/>
            </a:endParaRPr>
          </a:p>
          <a:p>
            <a:endParaRPr lang="en-US" sz="4000" dirty="0">
              <a:solidFill>
                <a:srgbClr val="00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03162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7DE58BB-9FE3-4861-AA83-03432C0A44F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38CF093-6CB7-4C3A-9401-77CBF1109B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E289E7-D241-45CD-B852-E45B0DB8D15B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b7193443-4924-4c98-83f1-322a08f1315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22937</TotalTime>
  <Words>193</Words>
  <Application>Microsoft Office PowerPoint</Application>
  <PresentationFormat>Widescreen</PresentationFormat>
  <Paragraphs>48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Cambria</vt:lpstr>
      <vt:lpstr>Trebuchet MS</vt:lpstr>
      <vt:lpstr>Wingdings 3</vt:lpstr>
      <vt:lpstr>Facet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Miss Watton and Mrs Weston Welcome You To…</dc:title>
  <dc:creator>alice watton</dc:creator>
  <cp:lastModifiedBy>alice watton</cp:lastModifiedBy>
  <cp:revision>86</cp:revision>
  <dcterms:created xsi:type="dcterms:W3CDTF">2020-08-30T11:29:32Z</dcterms:created>
  <dcterms:modified xsi:type="dcterms:W3CDTF">2020-10-03T15:42:11Z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