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1" r:id="rId2"/>
    <p:sldId id="284" r:id="rId3"/>
    <p:sldId id="285" r:id="rId4"/>
    <p:sldId id="293" r:id="rId5"/>
    <p:sldId id="294" r:id="rId6"/>
    <p:sldId id="295" r:id="rId7"/>
    <p:sldId id="296" r:id="rId8"/>
    <p:sldId id="297" r:id="rId9"/>
    <p:sldId id="298" r:id="rId10"/>
    <p:sldId id="299" r:id="rId11"/>
    <p:sldId id="302" r:id="rId12"/>
    <p:sldId id="303" r:id="rId13"/>
    <p:sldId id="304" r:id="rId14"/>
    <p:sldId id="305" r:id="rId15"/>
    <p:sldId id="306" r:id="rId16"/>
    <p:sldId id="308" r:id="rId17"/>
    <p:sldId id="310" r:id="rId18"/>
    <p:sldId id="311" r:id="rId19"/>
    <p:sldId id="312" r:id="rId20"/>
    <p:sldId id="309" r:id="rId21"/>
    <p:sldId id="307" r:id="rId22"/>
    <p:sldId id="313" r:id="rId23"/>
    <p:sldId id="314" r:id="rId24"/>
    <p:sldId id="315" r:id="rId25"/>
    <p:sldId id="316" r:id="rId26"/>
    <p:sldId id="317" r:id="rId27"/>
    <p:sldId id="318" r:id="rId28"/>
    <p:sldId id="319" r:id="rId29"/>
    <p:sldId id="321" r:id="rId30"/>
    <p:sldId id="322" r:id="rId31"/>
    <p:sldId id="32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E6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8BD79-2BF0-441F-A4CB-8067750F99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26216AD-48AB-497A-8489-98AEC47EE1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648366-1B9F-42AB-A245-A61B16EB32B7}"/>
              </a:ext>
            </a:extLst>
          </p:cNvPr>
          <p:cNvSpPr>
            <a:spLocks noGrp="1"/>
          </p:cNvSpPr>
          <p:nvPr>
            <p:ph type="dt" sz="half" idx="10"/>
          </p:nvPr>
        </p:nvSpPr>
        <p:spPr/>
        <p:txBody>
          <a:bodyPr/>
          <a:lstStyle/>
          <a:p>
            <a:fld id="{F23BE6BC-7F2B-41E6-AD98-D4C85D1A5ACE}" type="datetimeFigureOut">
              <a:rPr lang="en-GB" smtClean="0"/>
              <a:t>06/11/2020</a:t>
            </a:fld>
            <a:endParaRPr lang="en-GB"/>
          </a:p>
        </p:txBody>
      </p:sp>
      <p:sp>
        <p:nvSpPr>
          <p:cNvPr id="5" name="Footer Placeholder 4">
            <a:extLst>
              <a:ext uri="{FF2B5EF4-FFF2-40B4-BE49-F238E27FC236}">
                <a16:creationId xmlns:a16="http://schemas.microsoft.com/office/drawing/2014/main" id="{9E07347A-25C0-4A1F-A0D9-211F9D3A26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10F2AA-52E3-455B-B765-BEA9211022AD}"/>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2740423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E46BE-F527-4E44-9150-61FA4D9505A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4FAB4A-6BF2-4FC0-A770-AF3ED52F002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B1711B-88E0-445F-AF04-494CB65B0162}"/>
              </a:ext>
            </a:extLst>
          </p:cNvPr>
          <p:cNvSpPr>
            <a:spLocks noGrp="1"/>
          </p:cNvSpPr>
          <p:nvPr>
            <p:ph type="dt" sz="half" idx="10"/>
          </p:nvPr>
        </p:nvSpPr>
        <p:spPr/>
        <p:txBody>
          <a:bodyPr/>
          <a:lstStyle/>
          <a:p>
            <a:fld id="{F23BE6BC-7F2B-41E6-AD98-D4C85D1A5ACE}" type="datetimeFigureOut">
              <a:rPr lang="en-GB" smtClean="0"/>
              <a:t>06/11/2020</a:t>
            </a:fld>
            <a:endParaRPr lang="en-GB"/>
          </a:p>
        </p:txBody>
      </p:sp>
      <p:sp>
        <p:nvSpPr>
          <p:cNvPr id="5" name="Footer Placeholder 4">
            <a:extLst>
              <a:ext uri="{FF2B5EF4-FFF2-40B4-BE49-F238E27FC236}">
                <a16:creationId xmlns:a16="http://schemas.microsoft.com/office/drawing/2014/main" id="{A2F6A6EB-2351-4B97-A295-9B228CA57F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8AEA42-2291-4076-A053-1D1A0C2DE426}"/>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1064102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D897B-38EE-4586-B2F1-4019DF055EF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78F71CC-8501-434B-8F92-267E6DF946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F19E1CB-3450-4A39-A137-E1EACACC5A83}"/>
              </a:ext>
            </a:extLst>
          </p:cNvPr>
          <p:cNvSpPr>
            <a:spLocks noGrp="1"/>
          </p:cNvSpPr>
          <p:nvPr>
            <p:ph type="dt" sz="half" idx="10"/>
          </p:nvPr>
        </p:nvSpPr>
        <p:spPr/>
        <p:txBody>
          <a:bodyPr/>
          <a:lstStyle/>
          <a:p>
            <a:fld id="{F23BE6BC-7F2B-41E6-AD98-D4C85D1A5ACE}" type="datetimeFigureOut">
              <a:rPr lang="en-GB" smtClean="0"/>
              <a:t>06/11/2020</a:t>
            </a:fld>
            <a:endParaRPr lang="en-GB"/>
          </a:p>
        </p:txBody>
      </p:sp>
      <p:sp>
        <p:nvSpPr>
          <p:cNvPr id="5" name="Footer Placeholder 4">
            <a:extLst>
              <a:ext uri="{FF2B5EF4-FFF2-40B4-BE49-F238E27FC236}">
                <a16:creationId xmlns:a16="http://schemas.microsoft.com/office/drawing/2014/main" id="{2D2A7127-035A-4FE8-AF69-FCD524E69E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B46603-907E-46FA-9A5A-5B5369D96291}"/>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31787163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44DC6-C245-403C-A677-3DDFC8D13C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95971B-C9E3-4EFF-A0CB-9F46F9946EB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9E018C8-9BB4-45CF-833E-F17D66BAC75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029ED67-295B-4F6B-A569-F1D0D38E37E1}"/>
              </a:ext>
            </a:extLst>
          </p:cNvPr>
          <p:cNvSpPr>
            <a:spLocks noGrp="1"/>
          </p:cNvSpPr>
          <p:nvPr>
            <p:ph type="dt" sz="half" idx="10"/>
          </p:nvPr>
        </p:nvSpPr>
        <p:spPr/>
        <p:txBody>
          <a:bodyPr/>
          <a:lstStyle/>
          <a:p>
            <a:fld id="{F23BE6BC-7F2B-41E6-AD98-D4C85D1A5ACE}" type="datetimeFigureOut">
              <a:rPr lang="en-GB" smtClean="0"/>
              <a:t>06/11/2020</a:t>
            </a:fld>
            <a:endParaRPr lang="en-GB"/>
          </a:p>
        </p:txBody>
      </p:sp>
      <p:sp>
        <p:nvSpPr>
          <p:cNvPr id="6" name="Footer Placeholder 5">
            <a:extLst>
              <a:ext uri="{FF2B5EF4-FFF2-40B4-BE49-F238E27FC236}">
                <a16:creationId xmlns:a16="http://schemas.microsoft.com/office/drawing/2014/main" id="{49F8604E-8779-4CAC-9E44-22203A5651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AA0E90C-B730-4939-8699-C1E9D1C797D9}"/>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741491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19DFE-CC22-4806-BD19-A79645257B0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F389730-52BE-4BF3-8572-0ABED4C05F2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23F9397-9FC2-427A-91CB-3DCA13988A8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DEF8E5-19AA-475E-827E-5E7BA7183A5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8E25A23-827E-4ECB-AE2D-453202E53D3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A42891-3B41-4152-A649-30824EB59952}"/>
              </a:ext>
            </a:extLst>
          </p:cNvPr>
          <p:cNvSpPr>
            <a:spLocks noGrp="1"/>
          </p:cNvSpPr>
          <p:nvPr>
            <p:ph type="dt" sz="half" idx="10"/>
          </p:nvPr>
        </p:nvSpPr>
        <p:spPr/>
        <p:txBody>
          <a:bodyPr/>
          <a:lstStyle/>
          <a:p>
            <a:fld id="{F23BE6BC-7F2B-41E6-AD98-D4C85D1A5ACE}" type="datetimeFigureOut">
              <a:rPr lang="en-GB" smtClean="0"/>
              <a:t>06/11/2020</a:t>
            </a:fld>
            <a:endParaRPr lang="en-GB"/>
          </a:p>
        </p:txBody>
      </p:sp>
      <p:sp>
        <p:nvSpPr>
          <p:cNvPr id="8" name="Footer Placeholder 7">
            <a:extLst>
              <a:ext uri="{FF2B5EF4-FFF2-40B4-BE49-F238E27FC236}">
                <a16:creationId xmlns:a16="http://schemas.microsoft.com/office/drawing/2014/main" id="{F968A902-D17C-4E25-91A1-A48D1F120EB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4397E87-E53C-48EC-817F-E1839FC317B8}"/>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3110347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BB770-EA52-4C58-9798-466A78757DC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6A663A7-84DB-4D55-93C2-8EFC7C580210}"/>
              </a:ext>
            </a:extLst>
          </p:cNvPr>
          <p:cNvSpPr>
            <a:spLocks noGrp="1"/>
          </p:cNvSpPr>
          <p:nvPr>
            <p:ph type="dt" sz="half" idx="10"/>
          </p:nvPr>
        </p:nvSpPr>
        <p:spPr/>
        <p:txBody>
          <a:bodyPr/>
          <a:lstStyle/>
          <a:p>
            <a:fld id="{F23BE6BC-7F2B-41E6-AD98-D4C85D1A5ACE}" type="datetimeFigureOut">
              <a:rPr lang="en-GB" smtClean="0"/>
              <a:t>06/11/2020</a:t>
            </a:fld>
            <a:endParaRPr lang="en-GB"/>
          </a:p>
        </p:txBody>
      </p:sp>
      <p:sp>
        <p:nvSpPr>
          <p:cNvPr id="4" name="Footer Placeholder 3">
            <a:extLst>
              <a:ext uri="{FF2B5EF4-FFF2-40B4-BE49-F238E27FC236}">
                <a16:creationId xmlns:a16="http://schemas.microsoft.com/office/drawing/2014/main" id="{CB6D60BF-5207-43DD-B3BC-AF4903D7CDD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3F97090-5381-4F77-AC42-A7B0F80011D0}"/>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1962387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07E392-C713-456F-9D98-24F0F3A7B82E}"/>
              </a:ext>
            </a:extLst>
          </p:cNvPr>
          <p:cNvSpPr>
            <a:spLocks noGrp="1"/>
          </p:cNvSpPr>
          <p:nvPr>
            <p:ph type="dt" sz="half" idx="10"/>
          </p:nvPr>
        </p:nvSpPr>
        <p:spPr/>
        <p:txBody>
          <a:bodyPr/>
          <a:lstStyle/>
          <a:p>
            <a:fld id="{F23BE6BC-7F2B-41E6-AD98-D4C85D1A5ACE}" type="datetimeFigureOut">
              <a:rPr lang="en-GB" smtClean="0"/>
              <a:t>06/11/2020</a:t>
            </a:fld>
            <a:endParaRPr lang="en-GB"/>
          </a:p>
        </p:txBody>
      </p:sp>
      <p:sp>
        <p:nvSpPr>
          <p:cNvPr id="3" name="Footer Placeholder 2">
            <a:extLst>
              <a:ext uri="{FF2B5EF4-FFF2-40B4-BE49-F238E27FC236}">
                <a16:creationId xmlns:a16="http://schemas.microsoft.com/office/drawing/2014/main" id="{6E8FD1E4-7D9F-43AE-89F7-9BC602F4927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528E015-64EE-4FA8-8261-7A29A641DF31}"/>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2722960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13095-9135-421E-9097-D4F4286BC6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BB74021-137C-4D05-853B-3658E695FC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31D1163-F728-43A1-B78D-3BC44EDDF5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D5E35F4-A1CD-4DF2-AC0E-745A1E7D7054}"/>
              </a:ext>
            </a:extLst>
          </p:cNvPr>
          <p:cNvSpPr>
            <a:spLocks noGrp="1"/>
          </p:cNvSpPr>
          <p:nvPr>
            <p:ph type="dt" sz="half" idx="10"/>
          </p:nvPr>
        </p:nvSpPr>
        <p:spPr/>
        <p:txBody>
          <a:bodyPr/>
          <a:lstStyle/>
          <a:p>
            <a:fld id="{F23BE6BC-7F2B-41E6-AD98-D4C85D1A5ACE}" type="datetimeFigureOut">
              <a:rPr lang="en-GB" smtClean="0"/>
              <a:t>06/11/2020</a:t>
            </a:fld>
            <a:endParaRPr lang="en-GB"/>
          </a:p>
        </p:txBody>
      </p:sp>
      <p:sp>
        <p:nvSpPr>
          <p:cNvPr id="6" name="Footer Placeholder 5">
            <a:extLst>
              <a:ext uri="{FF2B5EF4-FFF2-40B4-BE49-F238E27FC236}">
                <a16:creationId xmlns:a16="http://schemas.microsoft.com/office/drawing/2014/main" id="{BF1AFED8-419D-4554-A639-238A5EFCD5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78DD7B-BC9D-4E79-B469-0E850384288B}"/>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229698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7A730-C0DF-4EC4-8FDA-811578D7A8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A4F230E-27CE-4649-AED3-F3EF7D1C83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73C97C0-6B9B-489C-988E-412081CBC4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6AF2BED-4CCA-4E01-94DF-1667021EDAF5}"/>
              </a:ext>
            </a:extLst>
          </p:cNvPr>
          <p:cNvSpPr>
            <a:spLocks noGrp="1"/>
          </p:cNvSpPr>
          <p:nvPr>
            <p:ph type="dt" sz="half" idx="10"/>
          </p:nvPr>
        </p:nvSpPr>
        <p:spPr/>
        <p:txBody>
          <a:bodyPr/>
          <a:lstStyle/>
          <a:p>
            <a:fld id="{F23BE6BC-7F2B-41E6-AD98-D4C85D1A5ACE}" type="datetimeFigureOut">
              <a:rPr lang="en-GB" smtClean="0"/>
              <a:t>06/11/2020</a:t>
            </a:fld>
            <a:endParaRPr lang="en-GB"/>
          </a:p>
        </p:txBody>
      </p:sp>
      <p:sp>
        <p:nvSpPr>
          <p:cNvPr id="6" name="Footer Placeholder 5">
            <a:extLst>
              <a:ext uri="{FF2B5EF4-FFF2-40B4-BE49-F238E27FC236}">
                <a16:creationId xmlns:a16="http://schemas.microsoft.com/office/drawing/2014/main" id="{C7DA0C24-6D2B-41C4-A25B-7070E4D2D8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771778-EF83-491C-8C46-EA2D61413714}"/>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1311929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2CA83-42BA-4F7C-8703-1D78258A9A5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7A5960-B31E-4D3F-92F9-6C1F2B4F831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F5D9F9-444A-402C-A199-C243A66535EA}"/>
              </a:ext>
            </a:extLst>
          </p:cNvPr>
          <p:cNvSpPr>
            <a:spLocks noGrp="1"/>
          </p:cNvSpPr>
          <p:nvPr>
            <p:ph type="dt" sz="half" idx="10"/>
          </p:nvPr>
        </p:nvSpPr>
        <p:spPr/>
        <p:txBody>
          <a:bodyPr/>
          <a:lstStyle/>
          <a:p>
            <a:fld id="{F23BE6BC-7F2B-41E6-AD98-D4C85D1A5ACE}" type="datetimeFigureOut">
              <a:rPr lang="en-GB" smtClean="0"/>
              <a:t>06/11/2020</a:t>
            </a:fld>
            <a:endParaRPr lang="en-GB"/>
          </a:p>
        </p:txBody>
      </p:sp>
      <p:sp>
        <p:nvSpPr>
          <p:cNvPr id="5" name="Footer Placeholder 4">
            <a:extLst>
              <a:ext uri="{FF2B5EF4-FFF2-40B4-BE49-F238E27FC236}">
                <a16:creationId xmlns:a16="http://schemas.microsoft.com/office/drawing/2014/main" id="{5B18A893-D565-47C6-B797-8D191C94F3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807518-9161-401F-BB8A-5682F26908C0}"/>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1731651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B6C0BBB-3897-483B-BB22-18224B6A908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19CF045-7C3C-4601-9EB9-6D005AF8A35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44924E-4C5E-4853-9F12-DABED47A0103}"/>
              </a:ext>
            </a:extLst>
          </p:cNvPr>
          <p:cNvSpPr>
            <a:spLocks noGrp="1"/>
          </p:cNvSpPr>
          <p:nvPr>
            <p:ph type="dt" sz="half" idx="10"/>
          </p:nvPr>
        </p:nvSpPr>
        <p:spPr/>
        <p:txBody>
          <a:bodyPr/>
          <a:lstStyle/>
          <a:p>
            <a:fld id="{F23BE6BC-7F2B-41E6-AD98-D4C85D1A5ACE}" type="datetimeFigureOut">
              <a:rPr lang="en-GB" smtClean="0"/>
              <a:t>06/11/2020</a:t>
            </a:fld>
            <a:endParaRPr lang="en-GB"/>
          </a:p>
        </p:txBody>
      </p:sp>
      <p:sp>
        <p:nvSpPr>
          <p:cNvPr id="5" name="Footer Placeholder 4">
            <a:extLst>
              <a:ext uri="{FF2B5EF4-FFF2-40B4-BE49-F238E27FC236}">
                <a16:creationId xmlns:a16="http://schemas.microsoft.com/office/drawing/2014/main" id="{6EBEF35C-D911-4123-B5B8-37D1FF28BB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FC2862-DF5F-4DCD-A09E-33D02EC43ADE}"/>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826555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8E63A"/>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EB7BF6-9B1E-44B9-B99C-23641F6C16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DF678FE-9BAE-4311-A53D-EA743446DD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32873C-4441-4F62-9033-4EB82894CF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3BE6BC-7F2B-41E6-AD98-D4C85D1A5ACE}" type="datetimeFigureOut">
              <a:rPr lang="en-GB" smtClean="0"/>
              <a:t>06/11/2020</a:t>
            </a:fld>
            <a:endParaRPr lang="en-GB"/>
          </a:p>
        </p:txBody>
      </p:sp>
      <p:sp>
        <p:nvSpPr>
          <p:cNvPr id="5" name="Footer Placeholder 4">
            <a:extLst>
              <a:ext uri="{FF2B5EF4-FFF2-40B4-BE49-F238E27FC236}">
                <a16:creationId xmlns:a16="http://schemas.microsoft.com/office/drawing/2014/main" id="{FB7ACF39-62B6-4A24-B10B-E7D4FE887D7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D8D55EE-C9C2-4E6B-83A2-8FB3BE9BBC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984625-E5D0-4EF8-ACDC-4815122BA847}" type="slidenum">
              <a:rPr lang="en-GB" smtClean="0"/>
              <a:t>‹#›</a:t>
            </a:fld>
            <a:endParaRPr lang="en-GB"/>
          </a:p>
        </p:txBody>
      </p:sp>
    </p:spTree>
    <p:extLst>
      <p:ext uri="{BB962C8B-B14F-4D97-AF65-F5344CB8AC3E}">
        <p14:creationId xmlns:p14="http://schemas.microsoft.com/office/powerpoint/2010/main" val="36585502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bbc.co.uk/bitesize/topics/zbnnb9q/articles/zwbtxsg"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www.bbc.co.uk/bitesize/clips/zws87hv"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5760" y="2468880"/>
            <a:ext cx="11375135" cy="1323439"/>
          </a:xfrm>
          <a:prstGeom prst="rect">
            <a:avLst/>
          </a:prstGeom>
          <a:noFill/>
        </p:spPr>
        <p:txBody>
          <a:bodyPr wrap="square" rtlCol="0">
            <a:spAutoFit/>
          </a:bodyPr>
          <a:lstStyle/>
          <a:p>
            <a:pPr algn="ctr"/>
            <a:r>
              <a:rPr lang="en-US" sz="4000" b="1" dirty="0">
                <a:latin typeface="Comic Sans MS" charset="0"/>
                <a:ea typeface="Comic Sans MS" charset="0"/>
                <a:cs typeface="Comic Sans MS" charset="0"/>
              </a:rPr>
              <a:t>LO: </a:t>
            </a:r>
            <a:r>
              <a:rPr lang="en-US" sz="4000" dirty="0">
                <a:latin typeface="Comic Sans MS" charset="0"/>
                <a:ea typeface="Comic Sans MS" charset="0"/>
                <a:cs typeface="Comic Sans MS" charset="0"/>
              </a:rPr>
              <a:t>to construct and interpret food chains</a:t>
            </a:r>
          </a:p>
          <a:p>
            <a:pPr algn="ctr"/>
            <a:r>
              <a:rPr lang="en-US" sz="4000" b="1" dirty="0">
                <a:latin typeface="Comic Sans MS" charset="0"/>
                <a:ea typeface="Comic Sans MS" charset="0"/>
                <a:cs typeface="Comic Sans MS" charset="0"/>
              </a:rPr>
              <a:t>C: </a:t>
            </a:r>
            <a:r>
              <a:rPr lang="en-US" sz="4000" dirty="0">
                <a:latin typeface="Comic Sans MS" charset="0"/>
                <a:ea typeface="Comic Sans MS" charset="0"/>
                <a:cs typeface="Comic Sans MS" charset="0"/>
              </a:rPr>
              <a:t>Animals including humans</a:t>
            </a:r>
          </a:p>
        </p:txBody>
      </p:sp>
      <p:sp>
        <p:nvSpPr>
          <p:cNvPr id="5" name="Title 4">
            <a:extLst>
              <a:ext uri="{FF2B5EF4-FFF2-40B4-BE49-F238E27FC236}">
                <a16:creationId xmlns:a16="http://schemas.microsoft.com/office/drawing/2014/main" id="{261AFC5D-7658-4BC2-8E89-668A3E958FC5}"/>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92807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omic Sans MS" panose="030F0702030302020204" pitchFamily="66" charset="0"/>
              </a:rPr>
              <a:t>Starter:</a:t>
            </a:r>
          </a:p>
        </p:txBody>
      </p:sp>
      <p:sp>
        <p:nvSpPr>
          <p:cNvPr id="3" name="Content Placeholder 2"/>
          <p:cNvSpPr>
            <a:spLocks noGrp="1"/>
          </p:cNvSpPr>
          <p:nvPr>
            <p:ph idx="1"/>
          </p:nvPr>
        </p:nvSpPr>
        <p:spPr/>
        <p:txBody>
          <a:bodyPr/>
          <a:lstStyle/>
          <a:p>
            <a:r>
              <a:rPr lang="en-GB" dirty="0">
                <a:latin typeface="Comic Sans MS" panose="030F0702030302020204" pitchFamily="66" charset="0"/>
              </a:rPr>
              <a:t>How many of the food group names can you remember from last week?</a:t>
            </a:r>
          </a:p>
        </p:txBody>
      </p:sp>
    </p:spTree>
    <p:extLst>
      <p:ext uri="{BB962C8B-B14F-4D97-AF65-F5344CB8AC3E}">
        <p14:creationId xmlns:p14="http://schemas.microsoft.com/office/powerpoint/2010/main" val="1921339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eatwell 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31357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Why do we need to eat foods from all of the food groups?</a:t>
            </a:r>
          </a:p>
        </p:txBody>
      </p:sp>
      <p:pic>
        <p:nvPicPr>
          <p:cNvPr id="1026" name="Picture 2" descr="Free Think Cliparts, Download Free Clip Art, Free Clip Art on Clipart  Library">
            <a:extLst>
              <a:ext uri="{FF2B5EF4-FFF2-40B4-BE49-F238E27FC236}">
                <a16:creationId xmlns:a16="http://schemas.microsoft.com/office/drawing/2014/main" id="{E8DD58B3-0146-4680-B537-9C31C12C3785}"/>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51527" y="1835727"/>
            <a:ext cx="4867275"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5354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2913" t="9571" r="19327" b="12500"/>
          <a:stretch/>
        </p:blipFill>
        <p:spPr>
          <a:xfrm>
            <a:off x="0" y="0"/>
            <a:ext cx="12192000" cy="6858000"/>
          </a:xfrm>
          <a:prstGeom prst="rect">
            <a:avLst/>
          </a:prstGeom>
        </p:spPr>
      </p:pic>
    </p:spTree>
    <p:extLst>
      <p:ext uri="{BB962C8B-B14F-4D97-AF65-F5344CB8AC3E}">
        <p14:creationId xmlns:p14="http://schemas.microsoft.com/office/powerpoint/2010/main" val="3795253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2475" t="9961" r="19546" b="12696"/>
          <a:stretch/>
        </p:blipFill>
        <p:spPr>
          <a:xfrm>
            <a:off x="0" y="0"/>
            <a:ext cx="12192000" cy="6858000"/>
          </a:xfrm>
          <a:prstGeom prst="rect">
            <a:avLst/>
          </a:prstGeom>
        </p:spPr>
      </p:pic>
    </p:spTree>
    <p:extLst>
      <p:ext uri="{BB962C8B-B14F-4D97-AF65-F5344CB8AC3E}">
        <p14:creationId xmlns:p14="http://schemas.microsoft.com/office/powerpoint/2010/main" val="1111260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2913" t="10156" r="19656" b="13281"/>
          <a:stretch/>
        </p:blipFill>
        <p:spPr>
          <a:xfrm>
            <a:off x="0" y="0"/>
            <a:ext cx="12192000" cy="6853628"/>
          </a:xfrm>
          <a:prstGeom prst="rect">
            <a:avLst/>
          </a:prstGeom>
        </p:spPr>
      </p:pic>
    </p:spTree>
    <p:extLst>
      <p:ext uri="{BB962C8B-B14F-4D97-AF65-F5344CB8AC3E}">
        <p14:creationId xmlns:p14="http://schemas.microsoft.com/office/powerpoint/2010/main" val="1576560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2804" t="10156" r="19656" b="13477"/>
          <a:stretch/>
        </p:blipFill>
        <p:spPr>
          <a:xfrm>
            <a:off x="0" y="0"/>
            <a:ext cx="12192000" cy="6858000"/>
          </a:xfrm>
          <a:prstGeom prst="rect">
            <a:avLst/>
          </a:prstGeom>
        </p:spPr>
      </p:pic>
    </p:spTree>
    <p:extLst>
      <p:ext uri="{BB962C8B-B14F-4D97-AF65-F5344CB8AC3E}">
        <p14:creationId xmlns:p14="http://schemas.microsoft.com/office/powerpoint/2010/main" val="208371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2804" t="9571" r="19436" b="13281"/>
          <a:stretch/>
        </p:blipFill>
        <p:spPr>
          <a:xfrm>
            <a:off x="0" y="-1"/>
            <a:ext cx="12192000" cy="6855963"/>
          </a:xfrm>
          <a:prstGeom prst="rect">
            <a:avLst/>
          </a:prstGeom>
        </p:spPr>
      </p:pic>
    </p:spTree>
    <p:extLst>
      <p:ext uri="{BB962C8B-B14F-4D97-AF65-F5344CB8AC3E}">
        <p14:creationId xmlns:p14="http://schemas.microsoft.com/office/powerpoint/2010/main" val="35854687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2584" t="10156" r="19437" b="13281"/>
          <a:stretch/>
        </p:blipFill>
        <p:spPr>
          <a:xfrm>
            <a:off x="0" y="-1"/>
            <a:ext cx="12192000" cy="6852371"/>
          </a:xfrm>
          <a:prstGeom prst="rect">
            <a:avLst/>
          </a:prstGeom>
        </p:spPr>
      </p:pic>
    </p:spTree>
    <p:extLst>
      <p:ext uri="{BB962C8B-B14F-4D97-AF65-F5344CB8AC3E}">
        <p14:creationId xmlns:p14="http://schemas.microsoft.com/office/powerpoint/2010/main" val="738335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27038"/>
            <a:ext cx="10515600" cy="1325563"/>
          </a:xfrm>
        </p:spPr>
        <p:txBody>
          <a:bodyPr/>
          <a:lstStyle/>
          <a:p>
            <a:pPr algn="ctr"/>
            <a:r>
              <a:rPr lang="en-GB" dirty="0">
                <a:latin typeface="Comic Sans MS" panose="030F0702030302020204" pitchFamily="66" charset="0"/>
              </a:rPr>
              <a:t>What different diets do animals have?</a:t>
            </a:r>
          </a:p>
        </p:txBody>
      </p:sp>
      <p:sp>
        <p:nvSpPr>
          <p:cNvPr id="3" name="Content Placeholder 2"/>
          <p:cNvSpPr>
            <a:spLocks noGrp="1"/>
          </p:cNvSpPr>
          <p:nvPr>
            <p:ph idx="1"/>
          </p:nvPr>
        </p:nvSpPr>
        <p:spPr>
          <a:xfrm>
            <a:off x="838200" y="2400299"/>
            <a:ext cx="10515600" cy="3776663"/>
          </a:xfrm>
        </p:spPr>
        <p:txBody>
          <a:bodyPr/>
          <a:lstStyle/>
          <a:p>
            <a:r>
              <a:rPr lang="en-GB" dirty="0">
                <a:latin typeface="Comic Sans MS" panose="030F0702030302020204" pitchFamily="66" charset="0"/>
              </a:rPr>
              <a:t>What do these words mean?</a:t>
            </a:r>
          </a:p>
        </p:txBody>
      </p:sp>
      <p:pic>
        <p:nvPicPr>
          <p:cNvPr id="1026" name="Picture 2" descr="Image result for animals ea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76333"/>
            <a:ext cx="3486150" cy="248166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animals eat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2462" y="4244974"/>
            <a:ext cx="3919537" cy="26130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animals eat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6090" y="4376334"/>
            <a:ext cx="4766372" cy="24816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animals eati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2462" y="1925422"/>
            <a:ext cx="3919537" cy="2363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8710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9509" t="16797" r="20754" b="9180"/>
          <a:stretch/>
        </p:blipFill>
        <p:spPr>
          <a:xfrm>
            <a:off x="0" y="-1"/>
            <a:ext cx="12192000" cy="6858001"/>
          </a:xfrm>
          <a:prstGeom prst="rect">
            <a:avLst/>
          </a:prstGeom>
        </p:spPr>
      </p:pic>
    </p:spTree>
    <p:extLst>
      <p:ext uri="{BB962C8B-B14F-4D97-AF65-F5344CB8AC3E}">
        <p14:creationId xmlns:p14="http://schemas.microsoft.com/office/powerpoint/2010/main" val="3616272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9509" t="18164" r="20645" b="8008"/>
          <a:stretch/>
        </p:blipFill>
        <p:spPr>
          <a:xfrm>
            <a:off x="0" y="0"/>
            <a:ext cx="12192000" cy="6858000"/>
          </a:xfrm>
          <a:prstGeom prst="rect">
            <a:avLst/>
          </a:prstGeom>
        </p:spPr>
      </p:pic>
    </p:spTree>
    <p:extLst>
      <p:ext uri="{BB962C8B-B14F-4D97-AF65-F5344CB8AC3E}">
        <p14:creationId xmlns:p14="http://schemas.microsoft.com/office/powerpoint/2010/main" val="33494637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9509" t="18749" r="20754" b="7618"/>
          <a:stretch/>
        </p:blipFill>
        <p:spPr>
          <a:xfrm>
            <a:off x="0" y="0"/>
            <a:ext cx="12192000" cy="6881506"/>
          </a:xfrm>
          <a:prstGeom prst="rect">
            <a:avLst/>
          </a:prstGeom>
        </p:spPr>
      </p:pic>
    </p:spTree>
    <p:extLst>
      <p:ext uri="{BB962C8B-B14F-4D97-AF65-F5344CB8AC3E}">
        <p14:creationId xmlns:p14="http://schemas.microsoft.com/office/powerpoint/2010/main" val="29800704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9375"/>
            <a:ext cx="10515600" cy="1325563"/>
          </a:xfrm>
        </p:spPr>
        <p:txBody>
          <a:bodyPr>
            <a:normAutofit/>
          </a:bodyPr>
          <a:lstStyle/>
          <a:p>
            <a:r>
              <a:rPr lang="en-GB" sz="4000" dirty="0">
                <a:latin typeface="Comic Sans MS" panose="030F0702030302020204" pitchFamily="66" charset="0"/>
              </a:rPr>
              <a:t>What sort of a diet do most humans have?</a:t>
            </a:r>
          </a:p>
        </p:txBody>
      </p:sp>
      <p:sp>
        <p:nvSpPr>
          <p:cNvPr id="3" name="Content Placeholder 2"/>
          <p:cNvSpPr>
            <a:spLocks noGrp="1"/>
          </p:cNvSpPr>
          <p:nvPr>
            <p:ph idx="1"/>
          </p:nvPr>
        </p:nvSpPr>
        <p:spPr>
          <a:xfrm>
            <a:off x="2420144" y="6396037"/>
            <a:ext cx="7351712" cy="461963"/>
          </a:xfrm>
        </p:spPr>
        <p:txBody>
          <a:bodyPr>
            <a:normAutofit lnSpcReduction="10000"/>
          </a:bodyPr>
          <a:lstStyle/>
          <a:p>
            <a:pPr algn="ctr"/>
            <a:r>
              <a:rPr lang="en-GB" dirty="0">
                <a:latin typeface="Comic Sans MS" panose="030F0702030302020204" pitchFamily="66" charset="0"/>
              </a:rPr>
              <a:t>Most humans are omnivores.</a:t>
            </a:r>
          </a:p>
        </p:txBody>
      </p:sp>
      <p:pic>
        <p:nvPicPr>
          <p:cNvPr id="2050" name="Picture 2" descr="Image result for humans ea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0144" y="1370073"/>
            <a:ext cx="7351712" cy="4806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87838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u="sng" dirty="0">
                <a:hlinkClick r:id="rId2"/>
              </a:rPr>
              <a:t>https://www.bbc.co.uk/bitesize/topics/zbnnb9q/articles/zwbtxsg</a:t>
            </a:r>
            <a:endParaRPr lang="en-GB" sz="2800" dirty="0"/>
          </a:p>
        </p:txBody>
      </p:sp>
      <p:sp>
        <p:nvSpPr>
          <p:cNvPr id="4" name="Content Placeholder 3"/>
          <p:cNvSpPr>
            <a:spLocks noGrp="1"/>
          </p:cNvSpPr>
          <p:nvPr>
            <p:ph idx="1"/>
          </p:nvPr>
        </p:nvSpPr>
        <p:spPr/>
        <p:txBody>
          <a:bodyPr>
            <a:normAutofit/>
          </a:bodyPr>
          <a:lstStyle/>
          <a:p>
            <a:r>
              <a:rPr lang="en-GB" dirty="0">
                <a:latin typeface="Comic Sans MS" panose="030F0702030302020204" pitchFamily="66" charset="0"/>
              </a:rPr>
              <a:t>One way we can classify animals is as a predator or prey. </a:t>
            </a:r>
          </a:p>
          <a:p>
            <a:r>
              <a:rPr lang="en-GB" dirty="0">
                <a:latin typeface="Comic Sans MS" panose="030F0702030302020204" pitchFamily="66" charset="0"/>
              </a:rPr>
              <a:t>What do these terms mean?</a:t>
            </a:r>
          </a:p>
          <a:p>
            <a:r>
              <a:rPr lang="en-GB" i="1" dirty="0">
                <a:latin typeface="Comic Sans MS" panose="030F0702030302020204" pitchFamily="66" charset="0"/>
              </a:rPr>
              <a:t>A predator is an animal which kills and eats another animal.</a:t>
            </a:r>
          </a:p>
          <a:p>
            <a:r>
              <a:rPr lang="en-GB" i="1" dirty="0">
                <a:latin typeface="Comic Sans MS" panose="030F0702030302020204" pitchFamily="66" charset="0"/>
              </a:rPr>
              <a:t>The other animal is its prey. </a:t>
            </a:r>
          </a:p>
          <a:p>
            <a:r>
              <a:rPr lang="en-GB" i="1" dirty="0">
                <a:latin typeface="Comic Sans MS" panose="030F0702030302020204" pitchFamily="66" charset="0"/>
              </a:rPr>
              <a:t>For example a fox is a predator and its prey may be a rabbit or a pheasant.</a:t>
            </a:r>
            <a:r>
              <a:rPr lang="en-GB" dirty="0">
                <a:latin typeface="Comic Sans MS" panose="030F0702030302020204" pitchFamily="66" charset="0"/>
              </a:rPr>
              <a:t> </a:t>
            </a:r>
          </a:p>
          <a:p>
            <a:endParaRPr lang="en-GB" dirty="0">
              <a:latin typeface="Comic Sans MS" panose="030F0702030302020204" pitchFamily="66" charset="0"/>
            </a:endParaRPr>
          </a:p>
        </p:txBody>
      </p:sp>
    </p:spTree>
    <p:extLst>
      <p:ext uri="{BB962C8B-B14F-4D97-AF65-F5344CB8AC3E}">
        <p14:creationId xmlns:p14="http://schemas.microsoft.com/office/powerpoint/2010/main" val="11924309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5600" y="725488"/>
            <a:ext cx="10515600" cy="4351338"/>
          </a:xfrm>
        </p:spPr>
        <p:txBody>
          <a:bodyPr/>
          <a:lstStyle/>
          <a:p>
            <a:r>
              <a:rPr lang="en-GB" dirty="0">
                <a:latin typeface="Comic Sans MS" panose="030F0702030302020204" pitchFamily="66" charset="0"/>
              </a:rPr>
              <a:t>Some animals can be both, </a:t>
            </a:r>
            <a:r>
              <a:rPr lang="en-GB" i="1" dirty="0">
                <a:latin typeface="Comic Sans MS" panose="030F0702030302020204" pitchFamily="66" charset="0"/>
              </a:rPr>
              <a:t>for</a:t>
            </a:r>
            <a:r>
              <a:rPr lang="en-GB" dirty="0">
                <a:latin typeface="Comic Sans MS" panose="030F0702030302020204" pitchFamily="66" charset="0"/>
              </a:rPr>
              <a:t> </a:t>
            </a:r>
            <a:r>
              <a:rPr lang="en-GB" i="1" dirty="0">
                <a:latin typeface="Comic Sans MS" panose="030F0702030302020204" pitchFamily="66" charset="0"/>
              </a:rPr>
              <a:t>example:</a:t>
            </a:r>
            <a:r>
              <a:rPr lang="en-GB" dirty="0">
                <a:latin typeface="Comic Sans MS" panose="030F0702030302020204" pitchFamily="66" charset="0"/>
              </a:rPr>
              <a:t> </a:t>
            </a:r>
          </a:p>
          <a:p>
            <a:r>
              <a:rPr lang="en-GB" dirty="0">
                <a:latin typeface="Comic Sans MS" panose="030F0702030302020204" pitchFamily="66" charset="0"/>
              </a:rPr>
              <a:t>A frog (predator) eats grasshopper (prey), </a:t>
            </a:r>
          </a:p>
          <a:p>
            <a:r>
              <a:rPr lang="en-GB" dirty="0">
                <a:latin typeface="Comic Sans MS" panose="030F0702030302020204" pitchFamily="66" charset="0"/>
              </a:rPr>
              <a:t>But a frog (prey) might then be eaten by a python (predator) </a:t>
            </a:r>
          </a:p>
          <a:p>
            <a:r>
              <a:rPr lang="en-GB" dirty="0">
                <a:latin typeface="Comic Sans MS" panose="030F0702030302020204" pitchFamily="66" charset="0"/>
              </a:rPr>
              <a:t>Which in turn (prey) may be eaten by an eagle (predator). </a:t>
            </a:r>
          </a:p>
          <a:p>
            <a:endParaRPr lang="en-GB" dirty="0"/>
          </a:p>
        </p:txBody>
      </p:sp>
      <p:pic>
        <p:nvPicPr>
          <p:cNvPr id="5122" name="Picture 2" descr="Image result for food chain exam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314825"/>
            <a:ext cx="12226803" cy="2543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3822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2438" y="482600"/>
            <a:ext cx="10515600" cy="4351338"/>
          </a:xfrm>
        </p:spPr>
        <p:txBody>
          <a:bodyPr/>
          <a:lstStyle/>
          <a:p>
            <a:r>
              <a:rPr lang="en-GB" dirty="0">
                <a:latin typeface="Comic Sans MS" panose="030F0702030302020204" pitchFamily="66" charset="0"/>
              </a:rPr>
              <a:t>There is a third type of living thing too - a producer.</a:t>
            </a:r>
          </a:p>
          <a:p>
            <a:r>
              <a:rPr lang="en-GB" dirty="0">
                <a:latin typeface="Comic Sans MS" panose="030F0702030302020204" pitchFamily="66" charset="0"/>
              </a:rPr>
              <a:t>Producers are usually green plants which can produce nutrients (food) by photosynthesis. </a:t>
            </a:r>
          </a:p>
        </p:txBody>
      </p:sp>
      <p:pic>
        <p:nvPicPr>
          <p:cNvPr id="7170" name="Picture 2" descr="Image result for producer science defin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1300" y="1885950"/>
            <a:ext cx="6629400" cy="497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7938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39712"/>
            <a:ext cx="4509029" cy="6618288"/>
          </a:xfrm>
        </p:spPr>
        <p:txBody>
          <a:bodyPr>
            <a:normAutofit/>
          </a:bodyPr>
          <a:lstStyle/>
          <a:p>
            <a:r>
              <a:rPr lang="en-GB" dirty="0">
                <a:latin typeface="Comic Sans MS" panose="030F0702030302020204" pitchFamily="66" charset="0"/>
              </a:rPr>
              <a:t>Herbivores eat the plants and then they are eaten by carnivores, so the food (energy) is passed along the ‘chain’.</a:t>
            </a:r>
          </a:p>
          <a:p>
            <a:r>
              <a:rPr lang="en-GB" dirty="0">
                <a:latin typeface="Comic Sans MS" panose="030F0702030302020204" pitchFamily="66" charset="0"/>
              </a:rPr>
              <a:t>Omnivores eat both plants and animals. So animals can also be classified as consumers, either primary consumers (herbivores) that eat the producers, i.e. plants, and secondary consumers (carnivores) that eat animals.</a:t>
            </a:r>
          </a:p>
          <a:p>
            <a:endParaRPr lang="en-GB" dirty="0"/>
          </a:p>
        </p:txBody>
      </p:sp>
      <p:pic>
        <p:nvPicPr>
          <p:cNvPr id="8196" name="Picture 4" descr="Image result for primary consumers sci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9029" y="571499"/>
            <a:ext cx="7563908" cy="5672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2514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redator producer consumer pr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5963" y="116632"/>
            <a:ext cx="8643937" cy="6489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5908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1" y="1825625"/>
            <a:ext cx="6062662" cy="4351338"/>
          </a:xfrm>
        </p:spPr>
        <p:txBody>
          <a:bodyPr/>
          <a:lstStyle/>
          <a:p>
            <a:r>
              <a:rPr lang="en-GB" dirty="0">
                <a:latin typeface="Comic Sans MS" panose="030F0702030302020204" pitchFamily="66" charset="0"/>
              </a:rPr>
              <a:t>Animals living in any particular habitat are interdependent and their survival also depends on the plants present in that habitat. </a:t>
            </a:r>
          </a:p>
          <a:p>
            <a:endParaRPr lang="en-GB" dirty="0">
              <a:latin typeface="Comic Sans MS" panose="030F0702030302020204" pitchFamily="66" charset="0"/>
            </a:endParaRPr>
          </a:p>
        </p:txBody>
      </p:sp>
      <p:pic>
        <p:nvPicPr>
          <p:cNvPr id="3074" name="Picture 2" descr="Image result for interdependence poster sci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0863" y="12856"/>
            <a:ext cx="5291137" cy="6845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39887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9563" y="296862"/>
            <a:ext cx="10515600" cy="4351338"/>
          </a:xfrm>
        </p:spPr>
        <p:txBody>
          <a:bodyPr/>
          <a:lstStyle/>
          <a:p>
            <a:r>
              <a:rPr lang="en-GB" dirty="0">
                <a:latin typeface="Comic Sans MS" panose="030F0702030302020204" pitchFamily="66" charset="0"/>
              </a:rPr>
              <a:t>All life on Earth is dependent on plants as they are one of the few living things that can make use of the Sun’s energy to create food of their own which can be passed on in a useful form from one creature to another. </a:t>
            </a:r>
          </a:p>
          <a:p>
            <a:endParaRPr lang="en-GB" dirty="0">
              <a:latin typeface="Comic Sans MS" panose="030F0702030302020204" pitchFamily="66" charset="0"/>
            </a:endParaRPr>
          </a:p>
        </p:txBody>
      </p:sp>
      <p:pic>
        <p:nvPicPr>
          <p:cNvPr id="9218" name="Picture 2" descr="Image result for plants and sun's energ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0419" y="1970866"/>
            <a:ext cx="5491162" cy="4887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8481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hlinkClick r:id="rId2"/>
              </a:rPr>
              <a:t>https://www.bbc.co.uk/bitesize/clips/zws87hv</a:t>
            </a:r>
            <a:endParaRPr lang="en-GB" dirty="0"/>
          </a:p>
        </p:txBody>
      </p:sp>
      <p:pic>
        <p:nvPicPr>
          <p:cNvPr id="10242" name="Picture 2" descr="Image result for food chain pos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544" y="1690688"/>
            <a:ext cx="6792913" cy="5104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4428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55588" y="214313"/>
            <a:ext cx="11588750" cy="6518672"/>
            <a:chOff x="255588" y="214313"/>
            <a:chExt cx="11588750" cy="6518672"/>
          </a:xfrm>
        </p:grpSpPr>
        <p:pic>
          <p:nvPicPr>
            <p:cNvPr id="11266" name="Picture 2" descr="Image result for plant slug hedgehog fox food ch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8" y="214313"/>
              <a:ext cx="11588750" cy="65186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086100" y="900113"/>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436269" y="1281113"/>
              <a:ext cx="6050756"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761309" y="1738313"/>
              <a:ext cx="5725716" cy="8620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rot="21382971">
              <a:off x="1128631" y="3037698"/>
              <a:ext cx="1319533" cy="12745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588669" y="4624388"/>
              <a:ext cx="1340644"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rot="19276463">
              <a:off x="6557545" y="3795214"/>
              <a:ext cx="1646860" cy="757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7275908" y="4186238"/>
              <a:ext cx="1177529" cy="6045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317578" y="5279098"/>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TextBox 12"/>
          <p:cNvSpPr txBox="1"/>
          <p:nvPr/>
        </p:nvSpPr>
        <p:spPr>
          <a:xfrm>
            <a:off x="6049963" y="350368"/>
            <a:ext cx="5703490" cy="1754326"/>
          </a:xfrm>
          <a:prstGeom prst="rect">
            <a:avLst/>
          </a:prstGeom>
          <a:noFill/>
        </p:spPr>
        <p:txBody>
          <a:bodyPr wrap="square" rtlCol="0">
            <a:spAutoFit/>
          </a:bodyPr>
          <a:lstStyle/>
          <a:p>
            <a:pPr algn="ctr"/>
            <a:r>
              <a:rPr lang="en-GB" sz="3600" dirty="0">
                <a:latin typeface="Comic Sans MS" panose="030F0702030302020204" pitchFamily="66" charset="0"/>
              </a:rPr>
              <a:t>In which direction is the food/energy passing? </a:t>
            </a:r>
            <a:br>
              <a:rPr lang="en-GB" sz="3600" dirty="0">
                <a:latin typeface="Comic Sans MS" panose="030F0702030302020204" pitchFamily="66" charset="0"/>
              </a:rPr>
            </a:br>
            <a:endParaRPr lang="en-GB" sz="3600" dirty="0">
              <a:latin typeface="Comic Sans MS" panose="030F0702030302020204" pitchFamily="66" charset="0"/>
            </a:endParaRPr>
          </a:p>
        </p:txBody>
      </p:sp>
    </p:spTree>
    <p:extLst>
      <p:ext uri="{BB962C8B-B14F-4D97-AF65-F5344CB8AC3E}">
        <p14:creationId xmlns:p14="http://schemas.microsoft.com/office/powerpoint/2010/main" val="12817340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 result for plant slug hedgehog fox food chain"/>
          <p:cNvPicPr>
            <a:picLocks noChangeAspect="1" noChangeArrowheads="1"/>
          </p:cNvPicPr>
          <p:nvPr/>
        </p:nvPicPr>
        <p:blipFill rotWithShape="1">
          <a:blip r:embed="rId2">
            <a:extLst>
              <a:ext uri="{28A0092B-C50C-407E-A947-70E740481C1C}">
                <a14:useLocalDpi xmlns:a14="http://schemas.microsoft.com/office/drawing/2010/main" val="0"/>
              </a:ext>
            </a:extLst>
          </a:blip>
          <a:srcRect t="10834" b="9375"/>
          <a:stretch/>
        </p:blipFill>
        <p:spPr bwMode="auto">
          <a:xfrm>
            <a:off x="0" y="1385888"/>
            <a:ext cx="12192000" cy="54721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 y="0"/>
            <a:ext cx="12192000" cy="1323439"/>
          </a:xfrm>
          <a:prstGeom prst="rect">
            <a:avLst/>
          </a:prstGeom>
          <a:noFill/>
        </p:spPr>
        <p:txBody>
          <a:bodyPr wrap="square" rtlCol="0">
            <a:spAutoFit/>
          </a:bodyPr>
          <a:lstStyle/>
          <a:p>
            <a:pPr algn="ctr"/>
            <a:r>
              <a:rPr lang="en-GB" sz="4000" dirty="0">
                <a:latin typeface="Comic Sans MS" panose="030F0702030302020204" pitchFamily="66" charset="0"/>
              </a:rPr>
              <a:t>Scientists use arrows on food chains to show which direction the food/energy is being passed. </a:t>
            </a:r>
          </a:p>
        </p:txBody>
      </p:sp>
    </p:spTree>
    <p:extLst>
      <p:ext uri="{BB962C8B-B14F-4D97-AF65-F5344CB8AC3E}">
        <p14:creationId xmlns:p14="http://schemas.microsoft.com/office/powerpoint/2010/main" val="3447651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55588" y="214313"/>
            <a:ext cx="11588750" cy="6518672"/>
            <a:chOff x="255588" y="214313"/>
            <a:chExt cx="11588750" cy="6518672"/>
          </a:xfrm>
        </p:grpSpPr>
        <p:pic>
          <p:nvPicPr>
            <p:cNvPr id="6" name="Picture 2" descr="Image result for plant slug hedgehog fox food ch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8" y="214313"/>
              <a:ext cx="11588750" cy="651867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086100" y="900113"/>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4436269" y="1281113"/>
              <a:ext cx="6050756"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761309" y="1738313"/>
              <a:ext cx="5725716" cy="8620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rot="21382971">
              <a:off x="1128631" y="3037698"/>
              <a:ext cx="1319533" cy="12745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588669" y="4624388"/>
              <a:ext cx="1340644"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rot="19276463">
              <a:off x="6557545" y="3795214"/>
              <a:ext cx="1646860" cy="757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275908" y="4186238"/>
              <a:ext cx="1177529" cy="6045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8317578" y="5279098"/>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TextBox 14"/>
          <p:cNvSpPr txBox="1"/>
          <p:nvPr/>
        </p:nvSpPr>
        <p:spPr>
          <a:xfrm>
            <a:off x="528477" y="5786185"/>
            <a:ext cx="3917157" cy="923330"/>
          </a:xfrm>
          <a:prstGeom prst="rect">
            <a:avLst/>
          </a:prstGeom>
          <a:noFill/>
        </p:spPr>
        <p:txBody>
          <a:bodyPr wrap="square" rtlCol="0">
            <a:spAutoFit/>
          </a:bodyPr>
          <a:lstStyle/>
          <a:p>
            <a:pPr algn="ctr"/>
            <a:r>
              <a:rPr lang="en-GB" b="1" u="sng" dirty="0">
                <a:solidFill>
                  <a:srgbClr val="FF0000"/>
                </a:solidFill>
                <a:latin typeface="Comic Sans MS" panose="030F0702030302020204" pitchFamily="66" charset="0"/>
              </a:rPr>
              <a:t>Producer</a:t>
            </a:r>
            <a:r>
              <a:rPr lang="en-GB" dirty="0">
                <a:latin typeface="Comic Sans MS" panose="030F0702030302020204" pitchFamily="66" charset="0"/>
              </a:rPr>
              <a:t> </a:t>
            </a:r>
          </a:p>
          <a:p>
            <a:pPr algn="ctr"/>
            <a:r>
              <a:rPr lang="en-GB" dirty="0">
                <a:latin typeface="Comic Sans MS" panose="030F0702030302020204" pitchFamily="66" charset="0"/>
              </a:rPr>
              <a:t>The plant produces the food (energy) to start the chain.</a:t>
            </a:r>
          </a:p>
        </p:txBody>
      </p:sp>
      <p:sp>
        <p:nvSpPr>
          <p:cNvPr id="16" name="TextBox 15"/>
          <p:cNvSpPr txBox="1"/>
          <p:nvPr/>
        </p:nvSpPr>
        <p:spPr>
          <a:xfrm>
            <a:off x="3970734" y="2400928"/>
            <a:ext cx="3917157" cy="1200329"/>
          </a:xfrm>
          <a:prstGeom prst="rect">
            <a:avLst/>
          </a:prstGeom>
          <a:noFill/>
        </p:spPr>
        <p:txBody>
          <a:bodyPr wrap="square" rtlCol="0">
            <a:spAutoFit/>
          </a:bodyPr>
          <a:lstStyle/>
          <a:p>
            <a:pPr algn="ctr"/>
            <a:r>
              <a:rPr lang="en-GB" b="1" u="sng" dirty="0">
                <a:solidFill>
                  <a:srgbClr val="FF0000"/>
                </a:solidFill>
                <a:latin typeface="Comic Sans MS" panose="030F0702030302020204" pitchFamily="66" charset="0"/>
              </a:rPr>
              <a:t>Herbivore – consumer </a:t>
            </a:r>
            <a:br>
              <a:rPr lang="en-GB" b="1" u="sng" dirty="0">
                <a:solidFill>
                  <a:srgbClr val="FF0000"/>
                </a:solidFill>
                <a:latin typeface="Comic Sans MS" panose="030F0702030302020204" pitchFamily="66" charset="0"/>
              </a:rPr>
            </a:br>
            <a:r>
              <a:rPr lang="en-GB" b="1" u="sng" dirty="0">
                <a:solidFill>
                  <a:srgbClr val="FF0000"/>
                </a:solidFill>
                <a:latin typeface="Comic Sans MS" panose="030F0702030302020204" pitchFamily="66" charset="0"/>
              </a:rPr>
              <a:t>(primary consumer)</a:t>
            </a:r>
          </a:p>
          <a:p>
            <a:pPr algn="ctr"/>
            <a:r>
              <a:rPr lang="en-GB" dirty="0">
                <a:latin typeface="Comic Sans MS" panose="030F0702030302020204" pitchFamily="66" charset="0"/>
              </a:rPr>
              <a:t>The slug consumes the food (energy) stored in the plants.</a:t>
            </a:r>
          </a:p>
        </p:txBody>
      </p:sp>
      <p:sp>
        <p:nvSpPr>
          <p:cNvPr id="17" name="TextBox 16"/>
          <p:cNvSpPr txBox="1"/>
          <p:nvPr/>
        </p:nvSpPr>
        <p:spPr>
          <a:xfrm>
            <a:off x="5258991" y="6084150"/>
            <a:ext cx="3917157" cy="646331"/>
          </a:xfrm>
          <a:prstGeom prst="rect">
            <a:avLst/>
          </a:prstGeom>
          <a:noFill/>
        </p:spPr>
        <p:txBody>
          <a:bodyPr wrap="square" rtlCol="0">
            <a:spAutoFit/>
          </a:bodyPr>
          <a:lstStyle/>
          <a:p>
            <a:pPr algn="ctr"/>
            <a:r>
              <a:rPr lang="en-GB" b="1" u="sng" dirty="0">
                <a:solidFill>
                  <a:srgbClr val="FF0000"/>
                </a:solidFill>
                <a:latin typeface="Comic Sans MS" panose="030F0702030302020204" pitchFamily="66" charset="0"/>
              </a:rPr>
              <a:t>Carnivore – consumer</a:t>
            </a:r>
            <a:br>
              <a:rPr lang="en-GB" b="1" u="sng" dirty="0">
                <a:solidFill>
                  <a:srgbClr val="FF0000"/>
                </a:solidFill>
                <a:latin typeface="Comic Sans MS" panose="030F0702030302020204" pitchFamily="66" charset="0"/>
              </a:rPr>
            </a:br>
            <a:r>
              <a:rPr lang="en-GB" b="1" u="sng" dirty="0">
                <a:solidFill>
                  <a:srgbClr val="FF0000"/>
                </a:solidFill>
                <a:latin typeface="Comic Sans MS" panose="030F0702030302020204" pitchFamily="66" charset="0"/>
              </a:rPr>
              <a:t>(secondary consumer)</a:t>
            </a:r>
          </a:p>
        </p:txBody>
      </p:sp>
      <p:sp>
        <p:nvSpPr>
          <p:cNvPr id="18" name="TextBox 17"/>
          <p:cNvSpPr txBox="1"/>
          <p:nvPr/>
        </p:nvSpPr>
        <p:spPr>
          <a:xfrm>
            <a:off x="7955756" y="2178210"/>
            <a:ext cx="3917157" cy="646331"/>
          </a:xfrm>
          <a:prstGeom prst="rect">
            <a:avLst/>
          </a:prstGeom>
          <a:noFill/>
        </p:spPr>
        <p:txBody>
          <a:bodyPr wrap="square" rtlCol="0">
            <a:spAutoFit/>
          </a:bodyPr>
          <a:lstStyle/>
          <a:p>
            <a:pPr algn="ctr"/>
            <a:r>
              <a:rPr lang="en-GB" b="1" u="sng" dirty="0">
                <a:solidFill>
                  <a:srgbClr val="FF0000"/>
                </a:solidFill>
                <a:latin typeface="Comic Sans MS" panose="030F0702030302020204" pitchFamily="66" charset="0"/>
              </a:rPr>
              <a:t>Carnivore – consumer</a:t>
            </a:r>
            <a:br>
              <a:rPr lang="en-GB" b="1" u="sng" dirty="0">
                <a:solidFill>
                  <a:srgbClr val="FF0000"/>
                </a:solidFill>
                <a:latin typeface="Comic Sans MS" panose="030F0702030302020204" pitchFamily="66" charset="0"/>
              </a:rPr>
            </a:br>
            <a:r>
              <a:rPr lang="en-GB" b="1" u="sng" dirty="0">
                <a:solidFill>
                  <a:srgbClr val="FF0000"/>
                </a:solidFill>
                <a:latin typeface="Comic Sans MS" panose="030F0702030302020204" pitchFamily="66" charset="0"/>
              </a:rPr>
              <a:t>(tertiary consumer)</a:t>
            </a:r>
          </a:p>
        </p:txBody>
      </p:sp>
    </p:spTree>
    <p:extLst>
      <p:ext uri="{BB962C8B-B14F-4D97-AF65-F5344CB8AC3E}">
        <p14:creationId xmlns:p14="http://schemas.microsoft.com/office/powerpoint/2010/main" val="12657316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55588" y="329945"/>
            <a:ext cx="11588750" cy="6518672"/>
            <a:chOff x="255588" y="214313"/>
            <a:chExt cx="11588750" cy="6518672"/>
          </a:xfrm>
        </p:grpSpPr>
        <p:pic>
          <p:nvPicPr>
            <p:cNvPr id="5" name="Picture 2" descr="Image result for plant slug hedgehog fox food ch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8" y="214313"/>
              <a:ext cx="11588750" cy="651867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086100" y="900113"/>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436269" y="1281113"/>
              <a:ext cx="6050756"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4761309" y="1738313"/>
              <a:ext cx="5725716" cy="8620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rot="21382971">
              <a:off x="1128631" y="3037698"/>
              <a:ext cx="1319533" cy="12745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588669" y="4624388"/>
              <a:ext cx="1340644"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rot="19276463">
              <a:off x="6557545" y="3795214"/>
              <a:ext cx="1646860" cy="757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7275908" y="4186238"/>
              <a:ext cx="1177529" cy="6045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8317578" y="5279098"/>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838200" y="19058"/>
            <a:ext cx="10515600" cy="1325563"/>
          </a:xfrm>
        </p:spPr>
        <p:txBody>
          <a:bodyPr/>
          <a:lstStyle/>
          <a:p>
            <a:pPr algn="ctr"/>
            <a:r>
              <a:rPr lang="en-GB" dirty="0">
                <a:latin typeface="Comic Sans MS" panose="030F0702030302020204" pitchFamily="66" charset="0"/>
              </a:rPr>
              <a:t>Where could we write predator and prey to complete the diagram?</a:t>
            </a:r>
          </a:p>
        </p:txBody>
      </p:sp>
    </p:spTree>
    <p:extLst>
      <p:ext uri="{BB962C8B-B14F-4D97-AF65-F5344CB8AC3E}">
        <p14:creationId xmlns:p14="http://schemas.microsoft.com/office/powerpoint/2010/main" val="38027923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 y="2343149"/>
            <a:ext cx="7789129" cy="4505467"/>
            <a:chOff x="255588" y="214313"/>
            <a:chExt cx="11588750" cy="6518672"/>
          </a:xfrm>
        </p:grpSpPr>
        <p:pic>
          <p:nvPicPr>
            <p:cNvPr id="5" name="Picture 2" descr="Image result for plant slug hedgehog fox food ch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8" y="214313"/>
              <a:ext cx="11588750" cy="651867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086100" y="900113"/>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436269" y="1281113"/>
              <a:ext cx="6050756"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4761309" y="1738313"/>
              <a:ext cx="5725716" cy="8620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rot="21382971">
              <a:off x="1128631" y="3037698"/>
              <a:ext cx="1319533" cy="12745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588669" y="4624388"/>
              <a:ext cx="1340644"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rot="19276463">
              <a:off x="6557545" y="3795214"/>
              <a:ext cx="1646860" cy="757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7275908" y="4186238"/>
              <a:ext cx="1177529" cy="6045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8317578" y="5279098"/>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838200" y="92628"/>
            <a:ext cx="10515600" cy="1325563"/>
          </a:xfrm>
        </p:spPr>
        <p:txBody>
          <a:bodyPr/>
          <a:lstStyle/>
          <a:p>
            <a:pPr algn="ctr"/>
            <a:r>
              <a:rPr lang="en-GB" dirty="0">
                <a:latin typeface="Comic Sans MS" panose="030F0702030302020204" pitchFamily="66" charset="0"/>
              </a:rPr>
              <a:t>Is there any interdependence within the food chain?</a:t>
            </a:r>
          </a:p>
        </p:txBody>
      </p:sp>
      <p:pic>
        <p:nvPicPr>
          <p:cNvPr id="14" name="Picture 2" descr="Image result for interdependence poster scien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1307" y="1100138"/>
            <a:ext cx="4450693" cy="5757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85439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3785423706"/>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pPr marL="0" algn="l" defTabSz="914400" rtl="0" eaLnBrk="1" latinLnBrk="0" hangingPunct="1"/>
                      <a:r>
                        <a:rPr lang="en-GB" sz="1600" kern="1200" dirty="0">
                          <a:solidFill>
                            <a:schemeClr val="dk1"/>
                          </a:solidFill>
                          <a:latin typeface="Comic Sans MS" panose="030F0702030302020204" pitchFamily="66" charset="0"/>
                          <a:ea typeface="+mn-ea"/>
                          <a:cs typeface="+mn-cs"/>
                        </a:rPr>
                        <a:t>Cut</a:t>
                      </a:r>
                      <a:r>
                        <a:rPr lang="en-GB" sz="1600" kern="1200" baseline="0" dirty="0">
                          <a:solidFill>
                            <a:schemeClr val="dk1"/>
                          </a:solidFill>
                          <a:latin typeface="Comic Sans MS" panose="030F0702030302020204" pitchFamily="66" charset="0"/>
                          <a:ea typeface="+mn-ea"/>
                          <a:cs typeface="+mn-cs"/>
                        </a:rPr>
                        <a:t> out the pictures and create as many different forest food chains as you can. </a:t>
                      </a:r>
                    </a:p>
                    <a:p>
                      <a:pPr marL="0" algn="l" defTabSz="914400" rtl="0" eaLnBrk="1" latinLnBrk="0" hangingPunct="1"/>
                      <a:endParaRPr lang="en-GB" sz="1600" kern="1200" baseline="0" dirty="0">
                        <a:solidFill>
                          <a:schemeClr val="dk1"/>
                        </a:solidFill>
                        <a:latin typeface="Comic Sans MS" panose="030F0702030302020204" pitchFamily="66" charset="0"/>
                        <a:ea typeface="+mn-ea"/>
                        <a:cs typeface="+mn-cs"/>
                      </a:endParaRPr>
                    </a:p>
                    <a:p>
                      <a:pPr marL="0" algn="l" defTabSz="914400" rtl="0" eaLnBrk="1" latinLnBrk="0" hangingPunct="1"/>
                      <a:endParaRPr lang="en-GB" sz="1600" kern="1200" baseline="0" dirty="0">
                        <a:solidFill>
                          <a:schemeClr val="dk1"/>
                        </a:solidFill>
                        <a:latin typeface="Comic Sans MS" panose="030F0702030302020204" pitchFamily="66" charset="0"/>
                        <a:ea typeface="+mn-ea"/>
                        <a:cs typeface="+mn-cs"/>
                      </a:endParaRPr>
                    </a:p>
                    <a:p>
                      <a:pPr marL="0" algn="l" defTabSz="914400" rtl="0" eaLnBrk="1" latinLnBrk="0" hangingPunct="1"/>
                      <a:endParaRPr lang="en-GB" sz="1600" kern="1200" dirty="0">
                        <a:solidFill>
                          <a:schemeClr val="dk1"/>
                        </a:solidFill>
                        <a:latin typeface="Comic Sans MS" panose="030F0702030302020204" pitchFamily="66" charset="0"/>
                        <a:ea typeface="+mn-ea"/>
                        <a:cs typeface="+mn-cs"/>
                      </a:endParaRPr>
                    </a:p>
                    <a:p>
                      <a:endParaRPr lang="en-GB" sz="1600" dirty="0"/>
                    </a:p>
                    <a:p>
                      <a:endParaRPr lang="en-GB" sz="1600" dirty="0"/>
                    </a:p>
                    <a:p>
                      <a:endParaRPr lang="en-GB" sz="1600" dirty="0"/>
                    </a:p>
                    <a:p>
                      <a:endParaRPr lang="en-GB" sz="1600" dirty="0"/>
                    </a:p>
                    <a:p>
                      <a:endParaRPr lang="en-GB" sz="1600" dirty="0"/>
                    </a:p>
                    <a:p>
                      <a:endParaRPr lang="en-GB" sz="1600" dirty="0"/>
                    </a:p>
                    <a:p>
                      <a:r>
                        <a:rPr lang="en-GB" sz="1600" b="1" dirty="0">
                          <a:solidFill>
                            <a:srgbClr val="FF0000"/>
                          </a:solidFill>
                          <a:latin typeface="Comic Sans MS" panose="030F0702030302020204" pitchFamily="66" charset="0"/>
                        </a:rPr>
                        <a:t>Red Pen: </a:t>
                      </a:r>
                      <a:r>
                        <a:rPr lang="en-GB" sz="1600" b="0" dirty="0">
                          <a:solidFill>
                            <a:srgbClr val="FF0000"/>
                          </a:solidFill>
                          <a:latin typeface="Comic Sans MS" panose="030F0702030302020204" pitchFamily="66" charset="0"/>
                        </a:rPr>
                        <a:t>explain</a:t>
                      </a:r>
                      <a:r>
                        <a:rPr lang="en-GB" sz="1600" b="0" baseline="0" dirty="0">
                          <a:solidFill>
                            <a:srgbClr val="FF0000"/>
                          </a:solidFill>
                          <a:latin typeface="Comic Sans MS" panose="030F0702030302020204" pitchFamily="66" charset="0"/>
                        </a:rPr>
                        <a:t> why you have chosen this order for your food chain.</a:t>
                      </a:r>
                      <a:endParaRPr lang="en-GB" sz="1600" b="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latinLnBrk="0" hangingPunct="1"/>
                      <a:r>
                        <a:rPr lang="en-GB" sz="1600" kern="1200" baseline="0" dirty="0">
                          <a:solidFill>
                            <a:schemeClr val="dk1"/>
                          </a:solidFill>
                          <a:latin typeface="Comic Sans MS" panose="030F0702030302020204" pitchFamily="66" charset="0"/>
                          <a:ea typeface="+mn-ea"/>
                          <a:cs typeface="+mn-cs"/>
                        </a:rPr>
                        <a:t>C</a:t>
                      </a:r>
                      <a:r>
                        <a:rPr lang="en-GB" sz="1600" kern="1200" dirty="0">
                          <a:solidFill>
                            <a:schemeClr val="dk1"/>
                          </a:solidFill>
                          <a:latin typeface="Comic Sans MS" panose="030F0702030302020204" pitchFamily="66" charset="0"/>
                          <a:ea typeface="+mn-ea"/>
                          <a:cs typeface="+mn-cs"/>
                        </a:rPr>
                        <a:t>ut</a:t>
                      </a:r>
                      <a:r>
                        <a:rPr lang="en-GB" sz="1600" kern="1200" baseline="0" dirty="0">
                          <a:solidFill>
                            <a:schemeClr val="dk1"/>
                          </a:solidFill>
                          <a:latin typeface="Comic Sans MS" panose="030F0702030302020204" pitchFamily="66" charset="0"/>
                          <a:ea typeface="+mn-ea"/>
                          <a:cs typeface="+mn-cs"/>
                        </a:rPr>
                        <a:t> out the pictures and create as many different forest food chains as you can.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kern="1200" baseline="0" dirty="0">
                        <a:solidFill>
                          <a:schemeClr val="dk1"/>
                        </a:solidFill>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baseline="0" dirty="0">
                          <a:solidFill>
                            <a:schemeClr val="dk1"/>
                          </a:solidFill>
                          <a:latin typeface="Comic Sans MS" panose="030F0702030302020204" pitchFamily="66" charset="0"/>
                          <a:ea typeface="+mn-ea"/>
                          <a:cs typeface="+mn-cs"/>
                        </a:rPr>
                        <a:t>Explain your choices underneath – how do you know you have stuck them in the right order?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rgbClr val="FF0000"/>
                          </a:solidFill>
                          <a:latin typeface="Comic Sans MS" panose="030F0702030302020204" pitchFamily="66" charset="0"/>
                        </a:rPr>
                        <a:t>Red Pen: </a:t>
                      </a:r>
                      <a:r>
                        <a:rPr lang="en-GB" sz="1600" b="0" dirty="0">
                          <a:solidFill>
                            <a:srgbClr val="FF0000"/>
                          </a:solidFill>
                          <a:latin typeface="Comic Sans MS" panose="030F0702030302020204" pitchFamily="66" charset="0"/>
                        </a:rPr>
                        <a:t>what does interdependence mean? What happens if we remove one type</a:t>
                      </a:r>
                      <a:r>
                        <a:rPr lang="en-GB" sz="1600" b="0" baseline="0" dirty="0">
                          <a:solidFill>
                            <a:srgbClr val="FF0000"/>
                          </a:solidFill>
                          <a:latin typeface="Comic Sans MS" panose="030F0702030302020204" pitchFamily="66" charset="0"/>
                        </a:rPr>
                        <a:t> of animal from a specific food chain? Give an example.</a:t>
                      </a:r>
                      <a:endParaRPr lang="en-GB" sz="16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latinLnBrk="0" hangingPunct="1"/>
                      <a:r>
                        <a:rPr lang="en-GB" sz="1600" kern="1200" dirty="0">
                          <a:solidFill>
                            <a:schemeClr val="dk1"/>
                          </a:solidFill>
                          <a:latin typeface="Comic Sans MS" panose="030F0702030302020204" pitchFamily="66" charset="0"/>
                          <a:ea typeface="+mn-ea"/>
                          <a:cs typeface="+mn-cs"/>
                        </a:rPr>
                        <a:t>Cut</a:t>
                      </a:r>
                      <a:r>
                        <a:rPr lang="en-GB" sz="1600" kern="1200" baseline="0" dirty="0">
                          <a:solidFill>
                            <a:schemeClr val="dk1"/>
                          </a:solidFill>
                          <a:latin typeface="Comic Sans MS" panose="030F0702030302020204" pitchFamily="66" charset="0"/>
                          <a:ea typeface="+mn-ea"/>
                          <a:cs typeface="+mn-cs"/>
                        </a:rPr>
                        <a:t> out the pictures and create as many different food chains as you can. </a:t>
                      </a:r>
                    </a:p>
                    <a:p>
                      <a:pPr marL="0" algn="l" defTabSz="914400" rtl="0" eaLnBrk="1" latinLnBrk="0" hangingPunct="1"/>
                      <a:endParaRPr lang="en-GB" sz="1600" kern="1200" baseline="0" dirty="0">
                        <a:solidFill>
                          <a:schemeClr val="dk1"/>
                        </a:solidFill>
                        <a:latin typeface="Comic Sans MS" panose="030F0702030302020204" pitchFamily="66" charset="0"/>
                        <a:ea typeface="+mn-ea"/>
                        <a:cs typeface="+mn-cs"/>
                      </a:endParaRPr>
                    </a:p>
                    <a:p>
                      <a:r>
                        <a:rPr lang="en-GB" sz="1600" kern="1200" baseline="0" dirty="0">
                          <a:solidFill>
                            <a:schemeClr val="dk1"/>
                          </a:solidFill>
                          <a:latin typeface="Comic Sans MS" panose="030F0702030302020204" pitchFamily="66" charset="0"/>
                          <a:ea typeface="+mn-ea"/>
                          <a:cs typeface="+mn-cs"/>
                        </a:rPr>
                        <a:t>Explain your choices underneath – how do you know you have stuck them in the right order?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rgbClr val="FF0000"/>
                          </a:solidFill>
                          <a:latin typeface="Comic Sans MS" panose="030F0702030302020204" pitchFamily="66" charset="0"/>
                        </a:rPr>
                        <a:t>Red Pen: </a:t>
                      </a:r>
                      <a:r>
                        <a:rPr lang="en-GB" sz="1600" b="0" dirty="0">
                          <a:solidFill>
                            <a:srgbClr val="FF0000"/>
                          </a:solidFill>
                          <a:latin typeface="Comic Sans MS" panose="030F0702030302020204" pitchFamily="66" charset="0"/>
                        </a:rPr>
                        <a:t>food chain concept cartoon (see next slide)</a:t>
                      </a:r>
                      <a:endParaRPr lang="en-GB" sz="1600" b="0" baseline="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9393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10066" t="17187" r="28441" b="6250"/>
          <a:stretch/>
        </p:blipFill>
        <p:spPr>
          <a:xfrm>
            <a:off x="1314450" y="114300"/>
            <a:ext cx="9486900" cy="6640830"/>
          </a:xfrm>
          <a:prstGeom prst="rect">
            <a:avLst/>
          </a:prstGeom>
        </p:spPr>
      </p:pic>
    </p:spTree>
    <p:extLst>
      <p:ext uri="{BB962C8B-B14F-4D97-AF65-F5344CB8AC3E}">
        <p14:creationId xmlns:p14="http://schemas.microsoft.com/office/powerpoint/2010/main" val="9894039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9375"/>
            <a:ext cx="10515600" cy="1325563"/>
          </a:xfrm>
        </p:spPr>
        <p:txBody>
          <a:bodyPr/>
          <a:lstStyle/>
          <a:p>
            <a:r>
              <a:rPr lang="en-GB" b="1" dirty="0">
                <a:latin typeface="Comic Sans MS" panose="030F0702030302020204" pitchFamily="66" charset="0"/>
              </a:rPr>
              <a:t>Plenary:</a:t>
            </a:r>
          </a:p>
        </p:txBody>
      </p:sp>
      <p:sp>
        <p:nvSpPr>
          <p:cNvPr id="3" name="Content Placeholder 2"/>
          <p:cNvSpPr>
            <a:spLocks noGrp="1"/>
          </p:cNvSpPr>
          <p:nvPr>
            <p:ph idx="1"/>
          </p:nvPr>
        </p:nvSpPr>
        <p:spPr>
          <a:xfrm>
            <a:off x="400050" y="1404938"/>
            <a:ext cx="11487150" cy="4351338"/>
          </a:xfrm>
        </p:spPr>
        <p:txBody>
          <a:bodyPr/>
          <a:lstStyle/>
          <a:p>
            <a:r>
              <a:rPr lang="en-GB" dirty="0">
                <a:latin typeface="Comic Sans MS" panose="030F0702030302020204" pitchFamily="66" charset="0"/>
              </a:rPr>
              <a:t>Plants are important for the survival of animals – firstly as food, but also as shelter and (from a human point of view) as medicines. </a:t>
            </a:r>
          </a:p>
          <a:p>
            <a:r>
              <a:rPr lang="en-GB" dirty="0">
                <a:latin typeface="Comic Sans MS" panose="030F0702030302020204" pitchFamily="66" charset="0"/>
              </a:rPr>
              <a:t>Some plants are also dependent on animals, e.g. for seed dispersal (caught in fur, buried, droppings) and for pollination.</a:t>
            </a:r>
          </a:p>
        </p:txBody>
      </p:sp>
      <p:pic>
        <p:nvPicPr>
          <p:cNvPr id="13314" name="Picture 2" descr="Image result for plants as animal shel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14788"/>
            <a:ext cx="4267484" cy="2843212"/>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Image result for animal plant fertilis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4987" y="3975497"/>
            <a:ext cx="4000500" cy="2867025"/>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Image result for animals sheltering under leav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485" y="4006886"/>
            <a:ext cx="2133316" cy="2851114"/>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Image result for animal seed dispersa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4000" y="3990975"/>
            <a:ext cx="3048000" cy="2851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84804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518</TotalTime>
  <Words>674</Words>
  <Application>Microsoft Office PowerPoint</Application>
  <PresentationFormat>Widescreen</PresentationFormat>
  <Paragraphs>72</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Calibri Light</vt:lpstr>
      <vt:lpstr>Comic Sans MS</vt:lpstr>
      <vt:lpstr>Office Theme</vt:lpstr>
      <vt:lpstr>PowerPoint Presentation</vt:lpstr>
      <vt:lpstr>Starter:</vt:lpstr>
      <vt:lpstr>PowerPoint Presentation</vt:lpstr>
      <vt:lpstr>Why do we need to eat foods from all of the food groups?</vt:lpstr>
      <vt:lpstr>PowerPoint Presentation</vt:lpstr>
      <vt:lpstr>PowerPoint Presentation</vt:lpstr>
      <vt:lpstr>PowerPoint Presentation</vt:lpstr>
      <vt:lpstr>PowerPoint Presentation</vt:lpstr>
      <vt:lpstr>PowerPoint Presentation</vt:lpstr>
      <vt:lpstr>PowerPoint Presentation</vt:lpstr>
      <vt:lpstr>What different diets do animals have?</vt:lpstr>
      <vt:lpstr>PowerPoint Presentation</vt:lpstr>
      <vt:lpstr>PowerPoint Presentation</vt:lpstr>
      <vt:lpstr>PowerPoint Presentation</vt:lpstr>
      <vt:lpstr>What sort of a diet do most humans have?</vt:lpstr>
      <vt:lpstr>https://www.bbc.co.uk/bitesize/topics/zbnnb9q/articles/zwbtxsg</vt:lpstr>
      <vt:lpstr>PowerPoint Presentation</vt:lpstr>
      <vt:lpstr>PowerPoint Presentation</vt:lpstr>
      <vt:lpstr>PowerPoint Presentation</vt:lpstr>
      <vt:lpstr>PowerPoint Presentation</vt:lpstr>
      <vt:lpstr>PowerPoint Presentation</vt:lpstr>
      <vt:lpstr>PowerPoint Presentation</vt:lpstr>
      <vt:lpstr>https://www.bbc.co.uk/bitesize/clips/zws87hv</vt:lpstr>
      <vt:lpstr>PowerPoint Presentation</vt:lpstr>
      <vt:lpstr>PowerPoint Presentation</vt:lpstr>
      <vt:lpstr>PowerPoint Presentation</vt:lpstr>
      <vt:lpstr>Where could we write predator and prey to complete the diagram?</vt:lpstr>
      <vt:lpstr>Is there any interdependence within the food chain?</vt:lpstr>
      <vt:lpstr>PowerPoint Presentation</vt:lpstr>
      <vt:lpstr>PowerPoint Presentation</vt:lpstr>
      <vt:lpstr>Plenary: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2</cp:revision>
  <dcterms:created xsi:type="dcterms:W3CDTF">2020-11-04T08:23:38Z</dcterms:created>
  <dcterms:modified xsi:type="dcterms:W3CDTF">2020-11-06T17:29:29Z</dcterms:modified>
</cp:coreProperties>
</file>