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5" r:id="rId4"/>
  </p:sldMasterIdLst>
  <p:sldIdLst>
    <p:sldId id="256" r:id="rId5"/>
    <p:sldId id="258" r:id="rId6"/>
    <p:sldId id="264" r:id="rId7"/>
    <p:sldId id="269" r:id="rId8"/>
    <p:sldId id="270" r:id="rId9"/>
    <p:sldId id="271" r:id="rId10"/>
    <p:sldId id="272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204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DCFE4B8C-CBCA-4ACA-BFD3-0E5FC0DE4D78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79981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38863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88671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64712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89311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23310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04968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18423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40000"/>
              <a:lumOff val="6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DCFE4B8C-CBCA-4ACA-BFD3-0E5FC0DE4D78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459232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08310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10378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DCFE4B8C-CBCA-4ACA-BFD3-0E5FC0DE4D78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74636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6" r:id="rId1"/>
    <p:sldLayoutId id="2147483907" r:id="rId2"/>
    <p:sldLayoutId id="2147483908" r:id="rId3"/>
    <p:sldLayoutId id="2147483909" r:id="rId4"/>
    <p:sldLayoutId id="2147483910" r:id="rId5"/>
    <p:sldLayoutId id="2147483911" r:id="rId6"/>
    <p:sldLayoutId id="2147483912" r:id="rId7"/>
    <p:sldLayoutId id="2147483913" r:id="rId8"/>
    <p:sldLayoutId id="2147483914" r:id="rId9"/>
    <p:sldLayoutId id="2147483915" r:id="rId10"/>
    <p:sldLayoutId id="2147483916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2DDF16-3246-4705-9894-CB89093DB0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0574" y="-786810"/>
            <a:ext cx="10843544" cy="3352800"/>
          </a:xfrm>
        </p:spPr>
        <p:txBody>
          <a:bodyPr/>
          <a:lstStyle/>
          <a:p>
            <a:r>
              <a:rPr lang="en-GB" dirty="0"/>
              <a:t>Thursday </a:t>
            </a:r>
            <a:r>
              <a:rPr lang="en-GB" dirty="0" smtClean="0"/>
              <a:t>20</a:t>
            </a:r>
            <a:r>
              <a:rPr lang="en-GB" baseline="30000" dirty="0" smtClean="0"/>
              <a:t>th</a:t>
            </a:r>
            <a:r>
              <a:rPr lang="en-GB" dirty="0" smtClean="0"/>
              <a:t> January 2022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4953D86-4316-41D0-83EC-028BD27A4C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99729" y="2862773"/>
            <a:ext cx="6746197" cy="3673126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GB" sz="6900" dirty="0"/>
              <a:t>L.O:</a:t>
            </a:r>
            <a:r>
              <a:rPr lang="en-GB" sz="1800" b="0" i="0" dirty="0">
                <a:solidFill>
                  <a:srgbClr val="000000"/>
                </a:solidFill>
                <a:effectLst/>
              </a:rPr>
              <a:t>  </a:t>
            </a:r>
            <a:r>
              <a:rPr lang="en-GB" sz="6900" b="0" i="0" dirty="0">
                <a:effectLst/>
              </a:rPr>
              <a:t>To </a:t>
            </a:r>
            <a:r>
              <a:rPr lang="en-GB" sz="6900" b="0" i="0" dirty="0" smtClean="0">
                <a:effectLst/>
              </a:rPr>
              <a:t>understand texts</a:t>
            </a:r>
            <a:endParaRPr lang="en-GB" sz="6900" dirty="0">
              <a:cs typeface="Calibri Light"/>
            </a:endParaRPr>
          </a:p>
          <a:p>
            <a:r>
              <a:rPr lang="en-GB" sz="6900" dirty="0"/>
              <a:t>C: The Iron </a:t>
            </a:r>
            <a:r>
              <a:rPr lang="en-GB" sz="6900" dirty="0" smtClean="0"/>
              <a:t>Man- summary.</a:t>
            </a:r>
            <a:r>
              <a:rPr lang="en-GB" sz="4400" dirty="0"/>
              <a:t> 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E51CBBE-3D9F-424B-B099-94D5ABFC87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03263" y="1625238"/>
            <a:ext cx="3858163" cy="4867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68820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A484A372-C7E0-429E-B843-484C3EBD0ABA}"/>
              </a:ext>
            </a:extLst>
          </p:cNvPr>
          <p:cNvSpPr/>
          <p:nvPr/>
        </p:nvSpPr>
        <p:spPr>
          <a:xfrm>
            <a:off x="90377" y="74428"/>
            <a:ext cx="2280683" cy="133571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3C2035E-C056-4F61-B5C2-D95B9B717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53586" y="0"/>
            <a:ext cx="10772775" cy="1658198"/>
          </a:xfrm>
        </p:spPr>
        <p:txBody>
          <a:bodyPr/>
          <a:lstStyle/>
          <a:p>
            <a:r>
              <a:rPr lang="en-GB" dirty="0"/>
              <a:t>Our First Challenge!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922917-3A0E-4067-B324-75349527BB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6328" y="6262577"/>
            <a:ext cx="11219343" cy="2758219"/>
          </a:xfrm>
        </p:spPr>
        <p:txBody>
          <a:bodyPr>
            <a:normAutofit/>
          </a:bodyPr>
          <a:lstStyle/>
          <a:p>
            <a:pPr algn="ctr"/>
            <a:r>
              <a:rPr lang="en-GB" sz="3600" dirty="0">
                <a:solidFill>
                  <a:srgbClr val="000000"/>
                </a:solidFill>
                <a:latin typeface="Calibri" panose="020F0502020204030204" pitchFamily="34" charset="0"/>
              </a:rPr>
              <a:t>Let’s match up these emotion synonyms. </a:t>
            </a:r>
            <a:endParaRPr lang="en-GB" sz="8800" u="sng" dirty="0">
              <a:solidFill>
                <a:schemeClr val="accent1"/>
              </a:solidFill>
            </a:endParaRPr>
          </a:p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112B48-7170-44FA-A22B-A9C89AE44ECE}"/>
              </a:ext>
            </a:extLst>
          </p:cNvPr>
          <p:cNvSpPr txBox="1"/>
          <p:nvPr/>
        </p:nvSpPr>
        <p:spPr>
          <a:xfrm>
            <a:off x="90377" y="151073"/>
            <a:ext cx="2280683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0" i="0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Class Read </a:t>
            </a:r>
            <a:r>
              <a:rPr lang="en-GB" sz="1800" b="0" i="0" u="sng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:</a:t>
            </a:r>
            <a:r>
              <a:rPr lang="en-GB" sz="1800" b="0" i="0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 p.25-p.33 “the iron man has gone back to the sea”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AB2B6043-1F9F-4FF7-A20E-E9184E88A1E3}"/>
              </a:ext>
            </a:extLst>
          </p:cNvPr>
          <p:cNvSpPr txBox="1">
            <a:spLocks/>
          </p:cNvSpPr>
          <p:nvPr/>
        </p:nvSpPr>
        <p:spPr>
          <a:xfrm>
            <a:off x="0" y="4604379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5400" kern="1200" spc="-120" baseline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Starving 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8DF3F407-B3AD-45B4-8562-29B50263A878}"/>
              </a:ext>
            </a:extLst>
          </p:cNvPr>
          <p:cNvSpPr txBox="1">
            <a:spLocks/>
          </p:cNvSpPr>
          <p:nvPr/>
        </p:nvSpPr>
        <p:spPr>
          <a:xfrm>
            <a:off x="3001925" y="118119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5400" kern="1200" spc="-120" baseline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Famished 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ADD72501-FEA3-4937-9CB1-D2CBAF3EA14E}"/>
              </a:ext>
            </a:extLst>
          </p:cNvPr>
          <p:cNvSpPr txBox="1">
            <a:spLocks/>
          </p:cNvSpPr>
          <p:nvPr/>
        </p:nvSpPr>
        <p:spPr>
          <a:xfrm>
            <a:off x="6449898" y="2742602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5400" kern="1200" spc="-120" baseline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Disengaged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F770F7C1-9932-41CC-B588-B7D83DBAE758}"/>
              </a:ext>
            </a:extLst>
          </p:cNvPr>
          <p:cNvSpPr txBox="1">
            <a:spLocks/>
          </p:cNvSpPr>
          <p:nvPr/>
        </p:nvSpPr>
        <p:spPr>
          <a:xfrm>
            <a:off x="7857198" y="4400800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5400" kern="1200" spc="-120" baseline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Daydreaming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01B02094-A24B-4F49-9337-0D338FCD416E}"/>
              </a:ext>
            </a:extLst>
          </p:cNvPr>
          <p:cNvSpPr txBox="1">
            <a:spLocks/>
          </p:cNvSpPr>
          <p:nvPr/>
        </p:nvSpPr>
        <p:spPr>
          <a:xfrm>
            <a:off x="7748973" y="1299948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5400" kern="1200" spc="-120" baseline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Sophisticated</a:t>
            </a: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CE31B733-11C5-4E59-8281-333333A8A057}"/>
              </a:ext>
            </a:extLst>
          </p:cNvPr>
          <p:cNvSpPr txBox="1">
            <a:spLocks/>
          </p:cNvSpPr>
          <p:nvPr/>
        </p:nvSpPr>
        <p:spPr>
          <a:xfrm>
            <a:off x="508115" y="2542908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5400" kern="1200" spc="-120" baseline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Graceful</a:t>
            </a:r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707027" y="3124199"/>
            <a:ext cx="2693773" cy="2693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1927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434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922917-3A0E-4067-B324-75349527BB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8503" y="5160501"/>
            <a:ext cx="10659358" cy="4721337"/>
          </a:xfrm>
        </p:spPr>
        <p:txBody>
          <a:bodyPr>
            <a:normAutofit/>
          </a:bodyPr>
          <a:lstStyle/>
          <a:p>
            <a:r>
              <a:rPr lang="en-GB" sz="4400" dirty="0"/>
              <a:t>Today we are going to use Summarising Sheba and Rex Retriever  to recall and summarise what has happened. </a:t>
            </a:r>
            <a:endParaRPr lang="en-GB" sz="4400" dirty="0">
              <a:solidFill>
                <a:schemeClr val="tx1"/>
              </a:solidFill>
            </a:endParaRPr>
          </a:p>
          <a:p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431C281-9FD5-4B5F-8FD2-900A9F02FB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7730" y="144664"/>
            <a:ext cx="3797815" cy="476489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BF8B30C-5A69-4F71-BBF8-0593F12C65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066" y="144664"/>
            <a:ext cx="3862609" cy="4764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82464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2035E-C056-4F61-B5C2-D95B9B717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4706" y="-191386"/>
            <a:ext cx="10772775" cy="1658198"/>
          </a:xfrm>
        </p:spPr>
        <p:txBody>
          <a:bodyPr/>
          <a:lstStyle/>
          <a:p>
            <a:r>
              <a:rPr lang="en-GB" dirty="0"/>
              <a:t>Today’s Activity!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922917-3A0E-4067-B324-75349527BB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4134" y="1420144"/>
            <a:ext cx="9702430" cy="4721337"/>
          </a:xfrm>
        </p:spPr>
        <p:txBody>
          <a:bodyPr>
            <a:normAutofit/>
          </a:bodyPr>
          <a:lstStyle/>
          <a:p>
            <a:r>
              <a:rPr lang="en-GB" sz="54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We are going to write a </a:t>
            </a:r>
            <a:r>
              <a:rPr lang="en-GB" sz="5400" b="0" i="0" u="sng" dirty="0">
                <a:solidFill>
                  <a:srgbClr val="0070C0"/>
                </a:solidFill>
                <a:effectLst/>
                <a:latin typeface="Calibri" panose="020F0502020204030204" pitchFamily="34" charset="0"/>
              </a:rPr>
              <a:t>newspaper report </a:t>
            </a:r>
            <a:r>
              <a:rPr lang="en-GB" sz="54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summarising the key information and interviewing Hogarth’s father. </a:t>
            </a:r>
            <a:endParaRPr lang="en-GB" sz="66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B731A69-C0D6-49D2-92A6-0852041D1A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87096" y="116958"/>
            <a:ext cx="1640770" cy="205858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75BEC21-4390-4971-80F1-C568EEF245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59101" y="2371059"/>
            <a:ext cx="1668765" cy="2058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99984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2035E-C056-4F61-B5C2-D95B9B717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4706" y="-191386"/>
            <a:ext cx="10772775" cy="1658198"/>
          </a:xfrm>
        </p:spPr>
        <p:txBody>
          <a:bodyPr/>
          <a:lstStyle/>
          <a:p>
            <a:r>
              <a:rPr lang="en-GB" dirty="0"/>
              <a:t>Today’s Activity!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922917-3A0E-4067-B324-75349527BB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4134" y="1420144"/>
            <a:ext cx="9702430" cy="4721337"/>
          </a:xfrm>
        </p:spPr>
        <p:txBody>
          <a:bodyPr>
            <a:normAutofit fontScale="92500" lnSpcReduction="10000"/>
          </a:bodyPr>
          <a:lstStyle/>
          <a:p>
            <a:r>
              <a:rPr lang="en-GB" sz="54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We are going to write a </a:t>
            </a:r>
            <a:r>
              <a:rPr lang="en-GB" sz="5400" b="0" i="0" u="sng" dirty="0">
                <a:solidFill>
                  <a:srgbClr val="0070C0"/>
                </a:solidFill>
                <a:effectLst/>
                <a:latin typeface="Calibri" panose="020F0502020204030204" pitchFamily="34" charset="0"/>
              </a:rPr>
              <a:t>newspaper report </a:t>
            </a:r>
            <a:r>
              <a:rPr lang="en-GB" sz="54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summarising the key information and interviewing Hogarth’s father. </a:t>
            </a:r>
          </a:p>
          <a:p>
            <a:endParaRPr lang="en-GB" sz="54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en-GB" sz="5400" u="sng" dirty="0">
                <a:solidFill>
                  <a:srgbClr val="0070C0"/>
                </a:solidFill>
                <a:latin typeface="Calibri" panose="020F0502020204030204" pitchFamily="34" charset="0"/>
              </a:rPr>
              <a:t>What are the key features of a newspaper report? </a:t>
            </a:r>
            <a:endParaRPr lang="en-GB" sz="6600" u="sng" dirty="0">
              <a:solidFill>
                <a:srgbClr val="0070C0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B731A69-C0D6-49D2-92A6-0852041D1A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87096" y="116958"/>
            <a:ext cx="1640770" cy="205858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75BEC21-4390-4971-80F1-C568EEF245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59101" y="2371059"/>
            <a:ext cx="1668765" cy="2058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00030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3B731A69-C0D6-49D2-92A6-0852041D1A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97823" y="251935"/>
            <a:ext cx="2058827" cy="258309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75BEC21-4390-4971-80F1-C568EEF245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54362" y="251936"/>
            <a:ext cx="2093954" cy="258309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28748C6-7677-423E-848B-09FE44FA13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48855"/>
            <a:ext cx="7108933" cy="6680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19013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2035E-C056-4F61-B5C2-D95B9B717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52530" y="-127591"/>
            <a:ext cx="10772775" cy="1658198"/>
          </a:xfrm>
        </p:spPr>
        <p:txBody>
          <a:bodyPr/>
          <a:lstStyle/>
          <a:p>
            <a:r>
              <a:rPr lang="en-GB" dirty="0"/>
              <a:t>Today’s Activity!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922917-3A0E-4067-B324-75349527BB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44785" y="1303186"/>
            <a:ext cx="9702430" cy="4721337"/>
          </a:xfrm>
        </p:spPr>
        <p:txBody>
          <a:bodyPr>
            <a:normAutofit/>
          </a:bodyPr>
          <a:lstStyle/>
          <a:p>
            <a:pPr algn="ctr"/>
            <a:r>
              <a:rPr lang="en-GB" sz="54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It’s your turn to write your newspaper report!</a:t>
            </a:r>
            <a:endParaRPr lang="en-GB" sz="6600" u="sng" dirty="0">
              <a:solidFill>
                <a:srgbClr val="0070C0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B731A69-C0D6-49D2-92A6-0852041D1A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75868" y="2849523"/>
            <a:ext cx="3239152" cy="406397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75BEC21-4390-4971-80F1-C568EEF245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6671" y="2849523"/>
            <a:ext cx="3239152" cy="3995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5726188"/>
      </p:ext>
    </p:extLst>
  </p:cSld>
  <p:clrMapOvr>
    <a:masterClrMapping/>
  </p:clrMapOvr>
</p:sld>
</file>

<file path=ppt/theme/theme1.xml><?xml version="1.0" encoding="utf-8"?>
<a:theme xmlns:a="http://schemas.openxmlformats.org/drawingml/2006/main" name="Metropolitan">
  <a:themeElements>
    <a:clrScheme name="Metropolitan">
      <a:dk1>
        <a:sysClr val="windowText" lastClr="000000"/>
      </a:dk1>
      <a:lt1>
        <a:sysClr val="window" lastClr="FFFFFF"/>
      </a:lt1>
      <a:dk2>
        <a:srgbClr val="162F33"/>
      </a:dk2>
      <a:lt2>
        <a:srgbClr val="EAF0E0"/>
      </a:lt2>
      <a:accent1>
        <a:srgbClr val="50B4C8"/>
      </a:accent1>
      <a:accent2>
        <a:srgbClr val="A8B97F"/>
      </a:accent2>
      <a:accent3>
        <a:srgbClr val="9B9256"/>
      </a:accent3>
      <a:accent4>
        <a:srgbClr val="657689"/>
      </a:accent4>
      <a:accent5>
        <a:srgbClr val="7A855D"/>
      </a:accent5>
      <a:accent6>
        <a:srgbClr val="84AC9D"/>
      </a:accent6>
      <a:hlink>
        <a:srgbClr val="2370CD"/>
      </a:hlink>
      <a:folHlink>
        <a:srgbClr val="877589"/>
      </a:folHlink>
    </a:clrScheme>
    <a:fontScheme name="Metropolita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tropolita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79CFCA13-9412-4290-BB4B-85112F88857B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4" ma:contentTypeDescription="Create a new document." ma:contentTypeScope="" ma:versionID="ba1b63a9e1ff75d999e2f67ab495213f">
  <xsd:schema xmlns:xsd="http://www.w3.org/2001/XMLSchema" xmlns:xs="http://www.w3.org/2001/XMLSchema" xmlns:p="http://schemas.microsoft.com/office/2006/metadata/properties" xmlns:ns1="b7193443-4924-4c98-83f1-322a08f13154" xmlns:ns3="933c73ff-1f47-478d-836a-52d41c4c8390" targetNamespace="http://schemas.microsoft.com/office/2006/metadata/properties" ma:root="true" ma:fieldsID="c91e7e43e23402e460c31dec0fb72525" ns1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1:Accessed_x0020_by"/>
                <xsd:element ref="ns1:MediaServiceMetadata" minOccurs="0"/>
                <xsd:element ref="ns1:MediaServiceFastMetadata" minOccurs="0"/>
                <xsd:element ref="ns1:MediaServiceDateTaken" minOccurs="0"/>
                <xsd:element ref="ns1:MediaServiceAutoTags" minOccurs="0"/>
                <xsd:element ref="ns1:MediaServiceOCR" minOccurs="0"/>
                <xsd:element ref="ns1:MediaServiceLocation" minOccurs="0"/>
                <xsd:element ref="ns3:SharedWithUsers" minOccurs="0"/>
                <xsd:element ref="ns3:SharedWithDetails" minOccurs="0"/>
                <xsd:element ref="ns1:MediaServiceGenerationTime" minOccurs="0"/>
                <xsd:element ref="ns1:MediaServiceEventHashCode" minOccurs="0"/>
                <xsd:element ref="ns1:MediaServiceAutoKeyPoints" minOccurs="0"/>
                <xsd:element ref="ns1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Accessed_x0020_by" ma:index="0" ma:displayName="Accessed by" ma:description="Folder opened" ma:format="DateTime" ma:internalName="Accessed_x0020_by" ma:readOnly="false">
      <xsd:simpleType>
        <xsd:restriction base="dms:DateTime"/>
      </xsd:simple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hidden="true" ma:internalName="MediaServiceAutoTags" ma:readOnly="true">
      <xsd:simpleType>
        <xsd:restriction base="dms:Text"/>
      </xsd:simpleType>
    </xsd:element>
    <xsd:element name="MediaServiceOCR" ma:index="12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3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2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ccessed_x0020_by xmlns="b7193443-4924-4c98-83f1-322a08f13154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415F4CB-7E34-45A8-A350-DFF899E6C704}">
  <ds:schemaRefs>
    <ds:schemaRef ds:uri="933c73ff-1f47-478d-836a-52d41c4c8390"/>
    <ds:schemaRef ds:uri="b7193443-4924-4c98-83f1-322a08f13154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78B5CCF2-C2A2-4FCE-A2F5-7E5A0830F97F}">
  <ds:schemaRefs>
    <ds:schemaRef ds:uri="http://schemas.microsoft.com/office/2006/documentManagement/types"/>
    <ds:schemaRef ds:uri="http://schemas.microsoft.com/office/2006/metadata/properties"/>
    <ds:schemaRef ds:uri="933c73ff-1f47-478d-836a-52d41c4c8390"/>
    <ds:schemaRef ds:uri="http://purl.org/dc/elements/1.1/"/>
    <ds:schemaRef ds:uri="b7193443-4924-4c98-83f1-322a08f13154"/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E7EBC928-1FA2-40C1-8654-E1B3AA24CB1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Metropolitan</Template>
  <TotalTime>106</TotalTime>
  <Words>81</Words>
  <Application>Microsoft Office PowerPoint</Application>
  <PresentationFormat>Widescreen</PresentationFormat>
  <Paragraphs>21</Paragraphs>
  <Slides>7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Metropolitan</vt:lpstr>
      <vt:lpstr>Thursday 20th January 2022</vt:lpstr>
      <vt:lpstr>Our First Challenge!</vt:lpstr>
      <vt:lpstr>PowerPoint Presentation</vt:lpstr>
      <vt:lpstr>Today’s Activity!</vt:lpstr>
      <vt:lpstr>Today’s Activity!</vt:lpstr>
      <vt:lpstr>PowerPoint Presentation</vt:lpstr>
      <vt:lpstr>Today’s Activity!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Thursday 5th November 2020</dc:title>
  <dc:creator>alice watton</dc:creator>
  <cp:lastModifiedBy>Alice Watton</cp:lastModifiedBy>
  <cp:revision>23</cp:revision>
  <dcterms:created xsi:type="dcterms:W3CDTF">2020-10-29T12:54:05Z</dcterms:created>
  <dcterms:modified xsi:type="dcterms:W3CDTF">2022-01-16T15:48:06Z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