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11"/>
  </p:notesMasterIdLst>
  <p:sldIdLst>
    <p:sldId id="258" r:id="rId2"/>
    <p:sldId id="264" r:id="rId3"/>
    <p:sldId id="260" r:id="rId4"/>
    <p:sldId id="256" r:id="rId5"/>
    <p:sldId id="276" r:id="rId6"/>
    <p:sldId id="265" r:id="rId7"/>
    <p:sldId id="275" r:id="rId8"/>
    <p:sldId id="277" r:id="rId9"/>
    <p:sldId id="273" r:id="rId1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69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6" d="100"/>
          <a:sy n="76" d="100"/>
        </p:scale>
        <p:origin x="228"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07/03/2021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21970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5240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353735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514135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7130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Wednesday 17</a:t>
            </a:r>
            <a:r>
              <a:rPr lang="en-GB" sz="6000" u="sng" baseline="30000" dirty="0">
                <a:solidFill>
                  <a:schemeClr val="tx1"/>
                </a:solidFill>
                <a:latin typeface="Twinkl Cursive Looped" panose="02000000000000000000" pitchFamily="2" charset="0"/>
              </a:rPr>
              <a:t>th</a:t>
            </a:r>
            <a:r>
              <a:rPr lang="en-GB" sz="6000" u="sng" dirty="0">
                <a:solidFill>
                  <a:schemeClr val="tx1"/>
                </a:solidFill>
                <a:latin typeface="Twinkl Cursive Looped" panose="02000000000000000000" pitchFamily="2" charset="0"/>
              </a:rPr>
              <a:t> March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author 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starting Roald’s school years.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rgbClr val="F369D5"/>
                </a:solidFill>
                <a:latin typeface="Twinkl Cursive Looped" panose="02000000000000000000" pitchFamily="2" charset="0"/>
              </a:rPr>
              <a:t>Arlo Author </a:t>
            </a:r>
            <a:r>
              <a:rPr lang="en" sz="4400" dirty="0">
                <a:latin typeface="Twinkl Cursive Looped" panose="02000000000000000000" pitchFamily="2" charset="0"/>
              </a:rPr>
              <a:t>skills to help us step into Roald’s shoes.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4" name="Picture 3">
            <a:extLst>
              <a:ext uri="{FF2B5EF4-FFF2-40B4-BE49-F238E27FC236}">
                <a16:creationId xmlns:a16="http://schemas.microsoft.com/office/drawing/2014/main" id="{AB8BAFE7-7AE5-4EFA-90B6-2AEEBE2DEDE1}"/>
              </a:ext>
            </a:extLst>
          </p:cNvPr>
          <p:cNvPicPr>
            <a:picLocks noChangeAspect="1"/>
          </p:cNvPicPr>
          <p:nvPr/>
        </p:nvPicPr>
        <p:blipFill>
          <a:blip r:embed="rId3"/>
          <a:stretch>
            <a:fillRect/>
          </a:stretch>
        </p:blipFill>
        <p:spPr>
          <a:xfrm>
            <a:off x="9719002" y="266035"/>
            <a:ext cx="2218443" cy="308117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Emotion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891975" y="1156144"/>
            <a:ext cx="6408049" cy="4832092"/>
          </a:xfrm>
          <a:prstGeom prst="rect">
            <a:avLst/>
          </a:prstGeom>
          <a:noFill/>
        </p:spPr>
        <p:txBody>
          <a:bodyPr wrap="square">
            <a:spAutoFit/>
          </a:bodyPr>
          <a:lstStyle/>
          <a:p>
            <a:r>
              <a:rPr lang="en-GB" sz="4400" dirty="0">
                <a:solidFill>
                  <a:schemeClr val="tx1"/>
                </a:solidFill>
                <a:latin typeface="Twinkl Cursive Looped" panose="02000000000000000000" pitchFamily="2" charset="0"/>
              </a:rPr>
              <a:t>These children are going to pull a </a:t>
            </a:r>
            <a:r>
              <a:rPr lang="en-GB" sz="4400" dirty="0">
                <a:solidFill>
                  <a:schemeClr val="accent6"/>
                </a:solidFill>
                <a:latin typeface="Twinkl Cursive Looped" panose="02000000000000000000" pitchFamily="2" charset="0"/>
              </a:rPr>
              <a:t>facial expression</a:t>
            </a:r>
            <a:r>
              <a:rPr lang="en-GB" sz="4400" dirty="0">
                <a:solidFill>
                  <a:schemeClr val="tx1"/>
                </a:solidFill>
                <a:latin typeface="Twinkl Cursive Looped" panose="02000000000000000000" pitchFamily="2" charset="0"/>
              </a:rPr>
              <a:t>! </a:t>
            </a:r>
          </a:p>
          <a:p>
            <a:endParaRPr lang="en-GB" sz="4400" dirty="0">
              <a:solidFill>
                <a:schemeClr val="tx1"/>
              </a:solidFill>
              <a:latin typeface="Twinkl Cursive Looped" panose="02000000000000000000" pitchFamily="2" charset="0"/>
            </a:endParaRPr>
          </a:p>
          <a:p>
            <a:r>
              <a:rPr lang="en-GB" sz="4400" dirty="0">
                <a:solidFill>
                  <a:schemeClr val="tx1"/>
                </a:solidFill>
                <a:latin typeface="Twinkl Cursive Looped" panose="02000000000000000000" pitchFamily="2" charset="0"/>
              </a:rPr>
              <a:t>It is your job to work out which </a:t>
            </a:r>
            <a:r>
              <a:rPr lang="en-GB" sz="4400" dirty="0">
                <a:solidFill>
                  <a:srgbClr val="00B0F0"/>
                </a:solidFill>
                <a:latin typeface="Twinkl Cursive Looped" panose="02000000000000000000" pitchFamily="2" charset="0"/>
              </a:rPr>
              <a:t>emotion</a:t>
            </a:r>
            <a:r>
              <a:rPr lang="en-GB" sz="4400" dirty="0">
                <a:solidFill>
                  <a:schemeClr val="tx1"/>
                </a:solidFill>
                <a:latin typeface="Twinkl Cursive Looped" panose="02000000000000000000" pitchFamily="2" charset="0"/>
              </a:rPr>
              <a:t> they are feeling. </a:t>
            </a:r>
            <a:endParaRPr lang="en-GB" sz="4400" dirty="0">
              <a:solidFill>
                <a:schemeClr val="accent3"/>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896430" y="2191078"/>
            <a:ext cx="6650241"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l">
              <a:lnSpc>
                <a:spcPct val="107000"/>
              </a:lnSpc>
              <a:buFont typeface="Calibri" panose="020F0502020204030204" pitchFamily="34" charset="0"/>
              <a:buChar char="-"/>
            </a:pPr>
            <a:r>
              <a:rPr lang="en-US"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While we are reading, </a:t>
            </a:r>
            <a:r>
              <a:rPr lang="en-US"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please pay attention the way </a:t>
            </a:r>
            <a:r>
              <a:rPr lang="en-US" sz="3600" dirty="0">
                <a:solidFill>
                  <a:schemeClr val="accent2"/>
                </a:solidFill>
                <a:latin typeface="Twinkl Cursive Looped" panose="02000000000000000000" pitchFamily="2" charset="0"/>
                <a:ea typeface="Cambria" panose="02040503050406030204" pitchFamily="18" charset="0"/>
                <a:cs typeface="Times New Roman" panose="02020603050405020304" pitchFamily="18" charset="0"/>
              </a:rPr>
              <a:t>the characters are feeling</a:t>
            </a:r>
            <a:r>
              <a:rPr lang="en-US"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 </a:t>
            </a:r>
            <a:endParaRPr lang="en-US"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r>
              <a:rPr lang="en-GB" sz="2800" dirty="0">
                <a:latin typeface="Twinkl Cursive Looped" panose="02000000000000000000" pitchFamily="2" charset="0"/>
                <a:ea typeface="Cambria" panose="02040503050406030204" pitchFamily="18" charset="0"/>
                <a:cs typeface="Times New Roman" panose="02020603050405020304" pitchFamily="18" charset="0"/>
              </a:rPr>
              <a:t>Class read: </a:t>
            </a:r>
            <a:r>
              <a:rPr lang="en-US" sz="3200" dirty="0">
                <a:effectLst/>
                <a:latin typeface="Twinkl Cursive Looped" panose="02000000000000000000" pitchFamily="2" charset="0"/>
                <a:ea typeface="Times New Roman" panose="02020603050405020304" pitchFamily="18" charset="0"/>
              </a:rPr>
              <a:t>p.35-41</a:t>
            </a:r>
            <a:endParaRPr lang="en-GB" dirty="0">
              <a:latin typeface="Twinkl Cursive Looped" panose="02000000000000000000" pitchFamily="2" charset="0"/>
            </a:endParaRPr>
          </a:p>
        </p:txBody>
      </p:sp>
      <p:sp>
        <p:nvSpPr>
          <p:cNvPr id="5" name="Google Shape;222;p13">
            <a:extLst>
              <a:ext uri="{FF2B5EF4-FFF2-40B4-BE49-F238E27FC236}">
                <a16:creationId xmlns:a16="http://schemas.microsoft.com/office/drawing/2014/main" id="{95907667-D4CC-4A7E-B255-749C9092E486}"/>
              </a:ext>
            </a:extLst>
          </p:cNvPr>
          <p:cNvSpPr txBox="1">
            <a:spLocks/>
          </p:cNvSpPr>
          <p:nvPr/>
        </p:nvSpPr>
        <p:spPr>
          <a:xfrm>
            <a:off x="3164879" y="4423641"/>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lgn="r">
              <a:lnSpc>
                <a:spcPct val="107000"/>
              </a:lnSpc>
            </a:pPr>
            <a:r>
              <a:rPr lang="en-US" sz="3600" dirty="0">
                <a:solidFill>
                  <a:srgbClr val="FFFF00"/>
                </a:solidFill>
                <a:latin typeface="Twinkl Cursive Looped" panose="02000000000000000000" pitchFamily="2" charset="0"/>
                <a:ea typeface="Cambria" panose="02040503050406030204" pitchFamily="18" charset="0"/>
                <a:cs typeface="Times New Roman" panose="02020603050405020304" pitchFamily="18" charset="0"/>
              </a:rPr>
              <a:t>  </a:t>
            </a:r>
            <a:r>
              <a:rPr lang="en-US" sz="3600" dirty="0">
                <a:solidFill>
                  <a:srgbClr val="FFFF00"/>
                </a:solidFill>
                <a:effectLst/>
                <a:latin typeface="Twinkl Cursive Looped" panose="02000000000000000000" pitchFamily="2" charset="0"/>
                <a:ea typeface="Cambria" panose="02040503050406030204" pitchFamily="18" charset="0"/>
                <a:cs typeface="Times New Roman" panose="02020603050405020304" pitchFamily="18" charset="0"/>
              </a:rPr>
              <a:t> </a:t>
            </a:r>
          </a:p>
          <a:p>
            <a:pPr lvl="0" algn="l">
              <a:lnSpc>
                <a:spcPct val="107000"/>
              </a:lnSpc>
            </a:pPr>
            <a:br>
              <a:rPr lang="en-GB" dirty="0">
                <a:solidFill>
                  <a:srgbClr val="FFFF00"/>
                </a:solidFill>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6" name="Google Shape;222;p13">
            <a:extLst>
              <a:ext uri="{FF2B5EF4-FFF2-40B4-BE49-F238E27FC236}">
                <a16:creationId xmlns:a16="http://schemas.microsoft.com/office/drawing/2014/main" id="{4DC92CD8-ADD5-4220-ADC4-3779444FD1E4}"/>
              </a:ext>
            </a:extLst>
          </p:cNvPr>
          <p:cNvSpPr txBox="1">
            <a:spLocks/>
          </p:cNvSpPr>
          <p:nvPr/>
        </p:nvSpPr>
        <p:spPr>
          <a:xfrm>
            <a:off x="4890781" y="5220902"/>
            <a:ext cx="4270497"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r">
              <a:lnSpc>
                <a:spcPct val="107000"/>
              </a:lnSpc>
              <a:buFont typeface="Calibri" panose="020F0502020204030204" pitchFamily="34" charset="0"/>
              <a:buChar char="-"/>
            </a:pPr>
            <a:r>
              <a:rPr lang="en-US"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We are going to be creating some </a:t>
            </a:r>
            <a:r>
              <a:rPr lang="en-US" sz="3600" dirty="0">
                <a:solidFill>
                  <a:srgbClr val="FFFF00"/>
                </a:solidFill>
                <a:latin typeface="Twinkl Cursive Looped" panose="02000000000000000000" pitchFamily="2" charset="0"/>
                <a:ea typeface="Cambria" panose="02040503050406030204" pitchFamily="18" charset="0"/>
                <a:cs typeface="Times New Roman" panose="02020603050405020304" pitchFamily="18" charset="0"/>
              </a:rPr>
              <a:t>freeze frames</a:t>
            </a:r>
            <a:r>
              <a:rPr lang="en-US"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 </a:t>
            </a:r>
            <a:endParaRPr lang="en-US"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837958" y="4146865"/>
            <a:ext cx="6650241"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l">
              <a:lnSpc>
                <a:spcPct val="107000"/>
              </a:lnSpc>
              <a:buFont typeface="Calibri" panose="020F0502020204030204" pitchFamily="34" charset="0"/>
              <a:buChar char="-"/>
            </a:pPr>
            <a:r>
              <a:rPr lang="en-US"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Let’s make our freeze frames!</a:t>
            </a:r>
          </a:p>
          <a:p>
            <a:pPr marL="342900" lvl="0" indent="-342900" algn="l">
              <a:buFont typeface="Calibri" panose="020F0502020204030204" pitchFamily="34" charset="0"/>
              <a:buChar char="-"/>
            </a:pPr>
            <a:r>
              <a:rPr lang="en-US" sz="3600" dirty="0">
                <a:solidFill>
                  <a:schemeClr val="accent6"/>
                </a:solidFill>
                <a:effectLst/>
                <a:latin typeface="Twinkl Cursive Looped" panose="02000000000000000000" pitchFamily="2" charset="0"/>
                <a:ea typeface="Times New Roman" panose="02020603050405020304" pitchFamily="18" charset="0"/>
                <a:cs typeface="Times New Roman" panose="02020603050405020304" pitchFamily="18" charset="0"/>
              </a:rPr>
              <a:t>Paddlers: </a:t>
            </a:r>
            <a:endParaRPr lang="en-GB" sz="3600" dirty="0">
              <a:solidFill>
                <a:schemeClr val="accent6"/>
              </a:solidFill>
              <a:effectLst/>
              <a:latin typeface="Twinkl Cursive Looped" panose="02000000000000000000" pitchFamily="2" charset="0"/>
              <a:ea typeface="Times New Roman" panose="02020603050405020304" pitchFamily="18" charset="0"/>
              <a:cs typeface="Times New Roman" panose="02020603050405020304" pitchFamily="18" charset="0"/>
            </a:endParaRPr>
          </a:p>
          <a:p>
            <a:pPr marL="457200" algn="l"/>
            <a:r>
              <a:rPr lang="en-US" sz="3600" dirty="0">
                <a:effectLst/>
                <a:latin typeface="Twinkl Cursive Looped" panose="02000000000000000000" pitchFamily="2" charset="0"/>
                <a:ea typeface="Times New Roman" panose="02020603050405020304" pitchFamily="18" charset="0"/>
                <a:cs typeface="Times New Roman" panose="02020603050405020304" pitchFamily="18" charset="0"/>
              </a:rPr>
              <a:t>Label freeze frame picture. </a:t>
            </a: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marL="342900" lvl="0" indent="-342900" algn="l">
              <a:buFont typeface="Calibri" panose="020F0502020204030204" pitchFamily="34" charset="0"/>
              <a:buChar char="-"/>
            </a:pPr>
            <a:r>
              <a:rPr lang="en-US" sz="3600" dirty="0" err="1">
                <a:solidFill>
                  <a:schemeClr val="accent1"/>
                </a:solidFill>
                <a:effectLst/>
                <a:latin typeface="Twinkl Cursive Looped" panose="02000000000000000000" pitchFamily="2" charset="0"/>
                <a:ea typeface="Times New Roman" panose="02020603050405020304" pitchFamily="18" charset="0"/>
                <a:cs typeface="Times New Roman" panose="02020603050405020304" pitchFamily="18" charset="0"/>
              </a:rPr>
              <a:t>Snorkellers</a:t>
            </a:r>
            <a:r>
              <a:rPr lang="en-US" sz="3600" dirty="0">
                <a:solidFill>
                  <a:schemeClr val="accent1"/>
                </a:solidFill>
                <a:effectLst/>
                <a:latin typeface="Twinkl Cursive Looped" panose="02000000000000000000" pitchFamily="2" charset="0"/>
                <a:ea typeface="Times New Roman" panose="02020603050405020304" pitchFamily="18" charset="0"/>
                <a:cs typeface="Times New Roman" panose="02020603050405020304" pitchFamily="18" charset="0"/>
              </a:rPr>
              <a:t>: </a:t>
            </a:r>
            <a:endParaRPr lang="en-GB" sz="3600" dirty="0">
              <a:solidFill>
                <a:schemeClr val="accent1"/>
              </a:solidFill>
              <a:effectLst/>
              <a:latin typeface="Twinkl Cursive Looped" panose="02000000000000000000" pitchFamily="2" charset="0"/>
              <a:ea typeface="Times New Roman" panose="02020603050405020304" pitchFamily="18" charset="0"/>
              <a:cs typeface="Times New Roman" panose="02020603050405020304" pitchFamily="18" charset="0"/>
            </a:endParaRPr>
          </a:p>
          <a:p>
            <a:pPr marL="457200" algn="l">
              <a:spcAft>
                <a:spcPts val="1000"/>
              </a:spcAft>
            </a:pPr>
            <a:r>
              <a:rPr lang="en-US" sz="3600" dirty="0">
                <a:effectLst/>
                <a:latin typeface="Twinkl Cursive Looped" panose="02000000000000000000" pitchFamily="2" charset="0"/>
                <a:ea typeface="Times New Roman" panose="02020603050405020304" pitchFamily="18" charset="0"/>
                <a:cs typeface="Times New Roman" panose="02020603050405020304" pitchFamily="18" charset="0"/>
              </a:rPr>
              <a:t>Label freeze frame and add write a sentence: …. felt… because….</a:t>
            </a:r>
          </a:p>
          <a:p>
            <a:pPr marL="342900" lvl="0" indent="-342900" algn="l">
              <a:spcAft>
                <a:spcPts val="1000"/>
              </a:spcAft>
              <a:buFont typeface="Calibri" panose="020F0502020204030204" pitchFamily="34" charset="0"/>
              <a:buChar char="-"/>
            </a:pPr>
            <a:r>
              <a:rPr lang="en-US" sz="3600" dirty="0">
                <a:solidFill>
                  <a:schemeClr val="accent2"/>
                </a:solidFill>
                <a:effectLst/>
                <a:latin typeface="Twinkl Cursive Looped" panose="02000000000000000000" pitchFamily="2" charset="0"/>
                <a:ea typeface="Times New Roman" panose="02020603050405020304" pitchFamily="18" charset="0"/>
                <a:cs typeface="Times New Roman" panose="02020603050405020304" pitchFamily="18" charset="0"/>
              </a:rPr>
              <a:t>Divers:</a:t>
            </a:r>
            <a:r>
              <a:rPr lang="en-US" sz="3600" dirty="0">
                <a:effectLst/>
                <a:latin typeface="Twinkl Cursive Looped" panose="02000000000000000000" pitchFamily="2" charset="0"/>
                <a:ea typeface="Times New Roman" panose="02020603050405020304" pitchFamily="18" charset="0"/>
                <a:cs typeface="Times New Roman" panose="02020603050405020304" pitchFamily="18" charset="0"/>
              </a:rPr>
              <a:t> </a:t>
            </a:r>
            <a:endParaRPr lang="en-GB" sz="3600" dirty="0">
              <a:effectLst/>
              <a:latin typeface="Twinkl Cursive Looped" panose="02000000000000000000" pitchFamily="2" charset="0"/>
              <a:ea typeface="Times New Roman" panose="02020603050405020304" pitchFamily="18" charset="0"/>
              <a:cs typeface="Times New Roman" panose="02020603050405020304" pitchFamily="18" charset="0"/>
            </a:endParaRPr>
          </a:p>
          <a:p>
            <a:pPr marL="444500" algn="l"/>
            <a:r>
              <a:rPr lang="en-US" sz="3600" dirty="0">
                <a:effectLst/>
                <a:latin typeface="Twinkl Cursive Looped" panose="02000000000000000000" pitchFamily="2" charset="0"/>
                <a:ea typeface="Times New Roman" panose="02020603050405020304" pitchFamily="18" charset="0"/>
                <a:cs typeface="Times New Roman" panose="02020603050405020304" pitchFamily="18" charset="0"/>
              </a:rPr>
              <a:t>Label freeze frame and add write a sentence: </a:t>
            </a:r>
            <a:r>
              <a:rPr lang="en-US" sz="3600" dirty="0">
                <a:latin typeface="Twinkl Cursive Looped" panose="02000000000000000000" pitchFamily="2" charset="0"/>
                <a:ea typeface="Times New Roman" panose="02020603050405020304" pitchFamily="18" charset="0"/>
                <a:cs typeface="Times New Roman" panose="02020603050405020304" pitchFamily="18" charset="0"/>
              </a:rPr>
              <a:t>…..</a:t>
            </a:r>
            <a:r>
              <a:rPr lang="en-US" sz="3600" dirty="0">
                <a:effectLst/>
                <a:latin typeface="Twinkl Cursive Looped" panose="02000000000000000000" pitchFamily="2" charset="0"/>
                <a:ea typeface="Times New Roman" panose="02020603050405020304" pitchFamily="18" charset="0"/>
                <a:cs typeface="Times New Roman" panose="02020603050405020304" pitchFamily="18" charset="0"/>
              </a:rPr>
              <a:t>felt…. I know this because… (evidence from text).</a:t>
            </a: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marL="342900" lvl="0" indent="-342900" algn="l">
              <a:lnSpc>
                <a:spcPct val="107000"/>
              </a:lnSpc>
              <a:buFont typeface="Calibri" panose="020F0502020204030204" pitchFamily="34" charset="0"/>
              <a:buChar char="-"/>
            </a:pPr>
            <a:endParaRPr lang="en-US" sz="48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r>
              <a:rPr lang="en-GB" sz="2800" dirty="0">
                <a:latin typeface="Twinkl Cursive Looped" panose="02000000000000000000" pitchFamily="2" charset="0"/>
                <a:ea typeface="Cambria" panose="02040503050406030204" pitchFamily="18" charset="0"/>
                <a:cs typeface="Times New Roman" panose="02020603050405020304" pitchFamily="18" charset="0"/>
              </a:rPr>
              <a:t>Class read: </a:t>
            </a:r>
            <a:r>
              <a:rPr lang="en-US" sz="3200" dirty="0">
                <a:effectLst/>
                <a:latin typeface="Twinkl Cursive Looped" panose="02000000000000000000" pitchFamily="2" charset="0"/>
                <a:ea typeface="Times New Roman" panose="02020603050405020304" pitchFamily="18" charset="0"/>
              </a:rPr>
              <a:t>p.35-41</a:t>
            </a:r>
            <a:endParaRPr lang="en-GB" dirty="0">
              <a:latin typeface="Twinkl Cursive Looped" panose="02000000000000000000" pitchFamily="2" charset="0"/>
            </a:endParaRPr>
          </a:p>
        </p:txBody>
      </p:sp>
      <p:sp>
        <p:nvSpPr>
          <p:cNvPr id="5" name="Google Shape;222;p13">
            <a:extLst>
              <a:ext uri="{FF2B5EF4-FFF2-40B4-BE49-F238E27FC236}">
                <a16:creationId xmlns:a16="http://schemas.microsoft.com/office/drawing/2014/main" id="{95907667-D4CC-4A7E-B255-749C9092E486}"/>
              </a:ext>
            </a:extLst>
          </p:cNvPr>
          <p:cNvSpPr txBox="1">
            <a:spLocks/>
          </p:cNvSpPr>
          <p:nvPr/>
        </p:nvSpPr>
        <p:spPr>
          <a:xfrm>
            <a:off x="3164879" y="4423641"/>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lgn="r">
              <a:lnSpc>
                <a:spcPct val="107000"/>
              </a:lnSpc>
            </a:pPr>
            <a:r>
              <a:rPr lang="en-US" sz="3600" dirty="0">
                <a:solidFill>
                  <a:srgbClr val="FFFF00"/>
                </a:solidFill>
                <a:latin typeface="Twinkl Cursive Looped" panose="02000000000000000000" pitchFamily="2" charset="0"/>
                <a:ea typeface="Cambria" panose="02040503050406030204" pitchFamily="18" charset="0"/>
                <a:cs typeface="Times New Roman" panose="02020603050405020304" pitchFamily="18" charset="0"/>
              </a:rPr>
              <a:t>  </a:t>
            </a:r>
            <a:r>
              <a:rPr lang="en-US" sz="3600" dirty="0">
                <a:solidFill>
                  <a:srgbClr val="FFFF00"/>
                </a:solidFill>
                <a:effectLst/>
                <a:latin typeface="Twinkl Cursive Looped" panose="02000000000000000000" pitchFamily="2" charset="0"/>
                <a:ea typeface="Cambria" panose="02040503050406030204" pitchFamily="18" charset="0"/>
                <a:cs typeface="Times New Roman" panose="02020603050405020304" pitchFamily="18" charset="0"/>
              </a:rPr>
              <a:t> </a:t>
            </a:r>
          </a:p>
          <a:p>
            <a:pPr lvl="0" algn="l">
              <a:lnSpc>
                <a:spcPct val="107000"/>
              </a:lnSpc>
            </a:pPr>
            <a:br>
              <a:rPr lang="en-GB" dirty="0">
                <a:solidFill>
                  <a:srgbClr val="FFFF00"/>
                </a:solidFill>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Tree>
    <p:extLst>
      <p:ext uri="{BB962C8B-B14F-4D97-AF65-F5344CB8AC3E}">
        <p14:creationId xmlns:p14="http://schemas.microsoft.com/office/powerpoint/2010/main" val="714980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3047172" y="858887"/>
            <a:ext cx="6097656" cy="2431435"/>
          </a:xfrm>
          <a:prstGeom prst="rect">
            <a:avLst/>
          </a:prstGeom>
          <a:noFill/>
        </p:spPr>
        <p:txBody>
          <a:bodyPr wrap="square">
            <a:spAutoFit/>
          </a:bodyPr>
          <a:lstStyle/>
          <a:p>
            <a:r>
              <a:rPr lang="en-GB" sz="3600" dirty="0">
                <a:solidFill>
                  <a:schemeClr val="accent6"/>
                </a:solidFill>
                <a:latin typeface="Twinkl Cursive Looped" panose="02000000000000000000" pitchFamily="2" charset="0"/>
              </a:rPr>
              <a:t>Our first freeze frame: </a:t>
            </a:r>
            <a:endParaRPr lang="en-US" sz="4000" dirty="0">
              <a:solidFill>
                <a:schemeClr val="accent3"/>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4000" dirty="0">
              <a:solidFill>
                <a:schemeClr val="accent3"/>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4000" dirty="0">
              <a:solidFill>
                <a:schemeClr val="accent3"/>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E244215A-F798-4A9A-8FE5-EBA10F149FCD}"/>
              </a:ext>
            </a:extLst>
          </p:cNvPr>
          <p:cNvSpPr txBox="1">
            <a:spLocks/>
          </p:cNvSpPr>
          <p:nvPr/>
        </p:nvSpPr>
        <p:spPr>
          <a:xfrm>
            <a:off x="3047172" y="5195428"/>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r">
              <a:lnSpc>
                <a:spcPct val="107000"/>
              </a:lnSpc>
              <a:buFont typeface="Calibri" panose="020F0502020204030204" pitchFamily="34" charset="0"/>
              <a:buChar char="-"/>
            </a:pPr>
            <a:r>
              <a:rPr lang="en-US"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Roald putting the mouse in the jar of gobstoppers.</a:t>
            </a:r>
            <a:endParaRPr lang="en-US" sz="3600" dirty="0">
              <a:solidFill>
                <a:srgbClr val="FFFF00"/>
              </a:solidFill>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dirty="0">
                <a:solidFill>
                  <a:srgbClr val="FFFF00"/>
                </a:solidFill>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Tree>
    <p:extLst>
      <p:ext uri="{BB962C8B-B14F-4D97-AF65-F5344CB8AC3E}">
        <p14:creationId xmlns:p14="http://schemas.microsoft.com/office/powerpoint/2010/main" val="2092533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097767" y="1057467"/>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996511" y="557683"/>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lvl="0" algn="l">
              <a:lnSpc>
                <a:spcPct val="107000"/>
              </a:lnSpc>
            </a:pP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r>
              <a:rPr lang="en-GB" sz="2800" dirty="0">
                <a:latin typeface="Twinkl Cursive Looped" panose="02000000000000000000" pitchFamily="2" charset="0"/>
                <a:ea typeface="Cambria" panose="02040503050406030204" pitchFamily="18" charset="0"/>
                <a:cs typeface="Times New Roman" panose="02020603050405020304" pitchFamily="18" charset="0"/>
              </a:rPr>
              <a:t>Class read: </a:t>
            </a:r>
            <a:r>
              <a:rPr lang="en-US" sz="3200" dirty="0">
                <a:effectLst/>
                <a:latin typeface="Twinkl Cursive Looped" panose="02000000000000000000" pitchFamily="2" charset="0"/>
                <a:ea typeface="Times New Roman" panose="02020603050405020304" pitchFamily="18" charset="0"/>
              </a:rPr>
              <a:t>p.26-34</a:t>
            </a:r>
            <a:endParaRPr lang="en-GB" dirty="0">
              <a:latin typeface="Twinkl Cursive Looped" panose="02000000000000000000" pitchFamily="2" charset="0"/>
            </a:endParaRPr>
          </a:p>
        </p:txBody>
      </p:sp>
      <p:sp>
        <p:nvSpPr>
          <p:cNvPr id="6" name="TextBox 5">
            <a:extLst>
              <a:ext uri="{FF2B5EF4-FFF2-40B4-BE49-F238E27FC236}">
                <a16:creationId xmlns:a16="http://schemas.microsoft.com/office/drawing/2014/main" id="{55A57EB0-42E6-45F9-8C9A-1C337CC74E6B}"/>
              </a:ext>
            </a:extLst>
          </p:cNvPr>
          <p:cNvSpPr txBox="1"/>
          <p:nvPr/>
        </p:nvSpPr>
        <p:spPr>
          <a:xfrm>
            <a:off x="2996544" y="711930"/>
            <a:ext cx="6097656" cy="2431435"/>
          </a:xfrm>
          <a:prstGeom prst="rect">
            <a:avLst/>
          </a:prstGeom>
          <a:noFill/>
        </p:spPr>
        <p:txBody>
          <a:bodyPr wrap="square">
            <a:spAutoFit/>
          </a:bodyPr>
          <a:lstStyle/>
          <a:p>
            <a:r>
              <a:rPr lang="en-GB" sz="3600" dirty="0">
                <a:solidFill>
                  <a:schemeClr val="accent2"/>
                </a:solidFill>
                <a:latin typeface="Twinkl Cursive Looped" panose="02000000000000000000" pitchFamily="2" charset="0"/>
              </a:rPr>
              <a:t>Our second freeze frame: </a:t>
            </a:r>
            <a:endParaRPr lang="en-US" sz="4000" dirty="0">
              <a:solidFill>
                <a:schemeClr val="accent2"/>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4000" dirty="0">
              <a:solidFill>
                <a:schemeClr val="accent3"/>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4000" dirty="0">
              <a:solidFill>
                <a:schemeClr val="accent3"/>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7" name="Google Shape;222;p13">
            <a:extLst>
              <a:ext uri="{FF2B5EF4-FFF2-40B4-BE49-F238E27FC236}">
                <a16:creationId xmlns:a16="http://schemas.microsoft.com/office/drawing/2014/main" id="{4BD07BEA-7820-40B3-952D-99C71AC58B41}"/>
              </a:ext>
            </a:extLst>
          </p:cNvPr>
          <p:cNvSpPr txBox="1">
            <a:spLocks/>
          </p:cNvSpPr>
          <p:nvPr/>
        </p:nvSpPr>
        <p:spPr>
          <a:xfrm>
            <a:off x="3365954" y="5312874"/>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r">
              <a:lnSpc>
                <a:spcPct val="107000"/>
              </a:lnSpc>
              <a:buFont typeface="Calibri" panose="020F0502020204030204" pitchFamily="34" charset="0"/>
              <a:buChar char="-"/>
            </a:pPr>
            <a:r>
              <a:rPr lang="en-US" sz="3600" dirty="0" err="1">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Mrs</a:t>
            </a:r>
            <a:r>
              <a:rPr lang="en-US"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 Pratchett finding the mous</a:t>
            </a:r>
            <a:r>
              <a:rPr lang="en-US"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e in the gobstopper. </a:t>
            </a:r>
            <a:endParaRPr lang="en-US" sz="3600" dirty="0">
              <a:solidFill>
                <a:srgbClr val="FFFF00"/>
              </a:solidFill>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dirty="0">
                <a:solidFill>
                  <a:srgbClr val="FFFF00"/>
                </a:solidFill>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Tree>
    <p:extLst>
      <p:ext uri="{BB962C8B-B14F-4D97-AF65-F5344CB8AC3E}">
        <p14:creationId xmlns:p14="http://schemas.microsoft.com/office/powerpoint/2010/main" val="14783192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3047172" y="858887"/>
            <a:ext cx="6097656" cy="2431435"/>
          </a:xfrm>
          <a:prstGeom prst="rect">
            <a:avLst/>
          </a:prstGeom>
          <a:noFill/>
        </p:spPr>
        <p:txBody>
          <a:bodyPr wrap="square">
            <a:spAutoFit/>
          </a:bodyPr>
          <a:lstStyle/>
          <a:p>
            <a:r>
              <a:rPr lang="en-GB" sz="3600" dirty="0">
                <a:solidFill>
                  <a:schemeClr val="accent6"/>
                </a:solidFill>
                <a:latin typeface="Twinkl Cursive Looped" panose="02000000000000000000" pitchFamily="2" charset="0"/>
              </a:rPr>
              <a:t>Our third freeze frame: </a:t>
            </a:r>
            <a:endParaRPr lang="en-US" sz="4000" dirty="0">
              <a:solidFill>
                <a:schemeClr val="accent3"/>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4000" dirty="0">
              <a:solidFill>
                <a:schemeClr val="accent3"/>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4000" dirty="0">
              <a:solidFill>
                <a:schemeClr val="accent3"/>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E244215A-F798-4A9A-8FE5-EBA10F149FCD}"/>
              </a:ext>
            </a:extLst>
          </p:cNvPr>
          <p:cNvSpPr txBox="1">
            <a:spLocks/>
          </p:cNvSpPr>
          <p:nvPr/>
        </p:nvSpPr>
        <p:spPr>
          <a:xfrm>
            <a:off x="3047172" y="5195428"/>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r">
              <a:lnSpc>
                <a:spcPct val="107000"/>
              </a:lnSpc>
              <a:buFont typeface="Calibri" panose="020F0502020204030204" pitchFamily="34" charset="0"/>
              <a:buChar char="-"/>
            </a:pPr>
            <a:r>
              <a:rPr lang="en-US"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Roal</a:t>
            </a:r>
            <a:r>
              <a:rPr lang="en-US"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d Dahl finding out </a:t>
            </a:r>
            <a:r>
              <a:rPr lang="en-US" sz="3600" dirty="0" err="1">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Mrs</a:t>
            </a:r>
            <a:r>
              <a:rPr lang="en-US"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 Pratchett had died. </a:t>
            </a:r>
            <a:r>
              <a:rPr lang="en-US"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a:t>
            </a:r>
            <a:endParaRPr lang="en-US" sz="3600" dirty="0">
              <a:solidFill>
                <a:srgbClr val="FFFF00"/>
              </a:solidFill>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dirty="0">
                <a:solidFill>
                  <a:srgbClr val="FFFF00"/>
                </a:solidFill>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Tree>
    <p:extLst>
      <p:ext uri="{BB962C8B-B14F-4D97-AF65-F5344CB8AC3E}">
        <p14:creationId xmlns:p14="http://schemas.microsoft.com/office/powerpoint/2010/main" val="39313274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9</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65107"/>
            <a:ext cx="11151704" cy="3102260"/>
          </a:xfrm>
          <a:prstGeom prst="rect">
            <a:avLst/>
          </a:prstGeom>
          <a:noFill/>
        </p:spPr>
        <p:txBody>
          <a:bodyPr wrap="square" rtlCol="0">
            <a:spAutoFit/>
          </a:bodyPr>
          <a:lstStyle/>
          <a:p>
            <a:r>
              <a:rPr lang="en-GB" sz="6000" u="sng" dirty="0">
                <a:solidFill>
                  <a:schemeClr val="accent6"/>
                </a:solidFill>
                <a:latin typeface="Twinkl Cursive Looped" panose="02000000000000000000" pitchFamily="2" charset="0"/>
              </a:rPr>
              <a:t>Red Pen Challenge:</a:t>
            </a:r>
          </a:p>
          <a:p>
            <a:pPr>
              <a:lnSpc>
                <a:spcPct val="107000"/>
              </a:lnSpc>
              <a:spcAft>
                <a:spcPts val="1000"/>
              </a:spcAft>
            </a:pPr>
            <a:r>
              <a:rPr lang="en-US" sz="1800" u="sng" dirty="0">
                <a:effectLst/>
                <a:latin typeface="Calibri" panose="020F0502020204030204" pitchFamily="34" charset="0"/>
                <a:ea typeface="Cambria" panose="02040503050406030204" pitchFamily="18" charset="0"/>
                <a:cs typeface="Times New Roman" panose="02020603050405020304" pitchFamily="18" charset="0"/>
              </a:rPr>
              <a:t>: </a:t>
            </a:r>
            <a:endParaRPr lang="en-GB" sz="54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r>
              <a:rPr lang="en-US" sz="5400" dirty="0">
                <a:solidFill>
                  <a:schemeClr val="tx1"/>
                </a:solidFill>
                <a:effectLst/>
                <a:latin typeface="Twinkl Cursive Looped" panose="02000000000000000000" pitchFamily="2" charset="0"/>
                <a:ea typeface="Cambria" panose="02040503050406030204" pitchFamily="18" charset="0"/>
              </a:rPr>
              <a:t>Do you think </a:t>
            </a:r>
            <a:r>
              <a:rPr lang="en-US" sz="5400" dirty="0" err="1">
                <a:solidFill>
                  <a:schemeClr val="tx1"/>
                </a:solidFill>
                <a:effectLst/>
                <a:latin typeface="Twinkl Cursive Looped" panose="02000000000000000000" pitchFamily="2" charset="0"/>
                <a:ea typeface="Cambria" panose="02040503050406030204" pitchFamily="18" charset="0"/>
              </a:rPr>
              <a:t>Mrs</a:t>
            </a:r>
            <a:r>
              <a:rPr lang="en-US" sz="5400" dirty="0">
                <a:solidFill>
                  <a:schemeClr val="tx1"/>
                </a:solidFill>
                <a:effectLst/>
                <a:latin typeface="Twinkl Cursive Looped" panose="02000000000000000000" pitchFamily="2" charset="0"/>
                <a:ea typeface="Cambria" panose="02040503050406030204" pitchFamily="18" charset="0"/>
              </a:rPr>
              <a:t> Pratchett really died?</a:t>
            </a:r>
            <a:endParaRPr lang="en-GB" sz="19900" dirty="0">
              <a:solidFill>
                <a:schemeClr val="tx1"/>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66B022E0-8F7E-4D86-9D9E-16D201B4CB62}"/>
              </a:ext>
            </a:extLst>
          </p:cNvPr>
          <p:cNvPicPr/>
          <p:nvPr/>
        </p:nvPicPr>
        <p:blipFill>
          <a:blip r:embed="rId3" cstate="print">
            <a:extLst>
              <a:ext uri="{BEBA8EAE-BF5A-486C-A8C5-ECC9F3942E4B}">
                <a14:imgProps xmlns:a14="http://schemas.microsoft.com/office/drawing/2010/main">
                  <a14:imgLayer r:embed="rId4">
                    <a14:imgEffect>
                      <a14:backgroundRemoval t="0" b="100000" l="556" r="97500"/>
                    </a14:imgEffect>
                  </a14:imgLayer>
                </a14:imgProps>
              </a:ext>
              <a:ext uri="{28A0092B-C50C-407E-A947-70E740481C1C}">
                <a14:useLocalDpi xmlns:a14="http://schemas.microsoft.com/office/drawing/2010/main" val="0"/>
              </a:ext>
            </a:extLst>
          </a:blip>
          <a:stretch>
            <a:fillRect/>
          </a:stretch>
        </p:blipFill>
        <p:spPr>
          <a:xfrm rot="1450592">
            <a:off x="9921727" y="3077456"/>
            <a:ext cx="2568236" cy="2544773"/>
          </a:xfrm>
          <a:prstGeom prst="rect">
            <a:avLst/>
          </a:prstGeom>
        </p:spPr>
      </p:pic>
      <p:sp>
        <p:nvSpPr>
          <p:cNvPr id="3" name="Rectangle 2">
            <a:extLst>
              <a:ext uri="{FF2B5EF4-FFF2-40B4-BE49-F238E27FC236}">
                <a16:creationId xmlns:a16="http://schemas.microsoft.com/office/drawing/2014/main" id="{9D314342-2F9F-45FA-95F5-A7F84451C01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127913592"/>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6627</TotalTime>
  <Words>275</Words>
  <Application>Microsoft Office PowerPoint</Application>
  <PresentationFormat>Widescreen</PresentationFormat>
  <Paragraphs>52</Paragraphs>
  <Slides>9</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Nunito</vt:lpstr>
      <vt:lpstr>Twinkl Cursive Looped</vt:lpstr>
      <vt:lpstr>Walter Turncoat</vt:lpstr>
      <vt:lpstr>Theme1</vt:lpstr>
      <vt:lpstr>PowerPoint Presentation</vt:lpstr>
      <vt:lpstr>Today we are continuing to explore our new book! We are starting Roald’s school years.   We are going to use our Arlo Author skills to help us step into Roald’s shoes.  </vt:lpstr>
      <vt:lpstr>PowerPoint Presentation</vt:lpstr>
      <vt:lpstr>   </vt:lpstr>
      <vt:lpstr>   </vt:lpstr>
      <vt:lpstr>PowerPoint Presentation</vt:lpstr>
      <vt:lpstr>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16</cp:revision>
  <dcterms:created xsi:type="dcterms:W3CDTF">2021-03-01T17:41:49Z</dcterms:created>
  <dcterms:modified xsi:type="dcterms:W3CDTF">2021-03-11T19:42:39Z</dcterms:modified>
</cp:coreProperties>
</file>