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56" r:id="rId6"/>
    <p:sldId id="261" r:id="rId7"/>
    <p:sldId id="262" r:id="rId8"/>
    <p:sldId id="263" r:id="rId9"/>
    <p:sldId id="264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3" d="100"/>
          <a:sy n="63" d="100"/>
        </p:scale>
        <p:origin x="76" y="18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FCF89E-F17F-4E5C-94CC-A3E0728E11E6}" type="datetimeFigureOut">
              <a:rPr lang="en-GB" smtClean="0"/>
              <a:t>13/03/2022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F3D3A5-6C36-4151-9AB1-C1398F494F6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18032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FCF89E-F17F-4E5C-94CC-A3E0728E11E6}" type="datetimeFigureOut">
              <a:rPr lang="en-GB" smtClean="0"/>
              <a:t>13/03/2022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F3D3A5-6C36-4151-9AB1-C1398F494F6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44891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FCF89E-F17F-4E5C-94CC-A3E0728E11E6}" type="datetimeFigureOut">
              <a:rPr lang="en-GB" smtClean="0"/>
              <a:t>13/03/2022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F3D3A5-6C36-4151-9AB1-C1398F494F6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75290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FCF89E-F17F-4E5C-94CC-A3E0728E11E6}" type="datetimeFigureOut">
              <a:rPr lang="en-GB" smtClean="0"/>
              <a:t>13/03/2022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F3D3A5-6C36-4151-9AB1-C1398F494F6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56778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FCF89E-F17F-4E5C-94CC-A3E0728E11E6}" type="datetimeFigureOut">
              <a:rPr lang="en-GB" smtClean="0"/>
              <a:t>13/03/2022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F3D3A5-6C36-4151-9AB1-C1398F494F6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11084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FCF89E-F17F-4E5C-94CC-A3E0728E11E6}" type="datetimeFigureOut">
              <a:rPr lang="en-GB" smtClean="0"/>
              <a:t>13/03/2022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F3D3A5-6C36-4151-9AB1-C1398F494F6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46673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FCF89E-F17F-4E5C-94CC-A3E0728E11E6}" type="datetimeFigureOut">
              <a:rPr lang="en-GB" smtClean="0"/>
              <a:t>13/03/2022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F3D3A5-6C36-4151-9AB1-C1398F494F6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71894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FCF89E-F17F-4E5C-94CC-A3E0728E11E6}" type="datetimeFigureOut">
              <a:rPr lang="en-GB" smtClean="0"/>
              <a:t>13/03/2022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F3D3A5-6C36-4151-9AB1-C1398F494F6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32619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FCF89E-F17F-4E5C-94CC-A3E0728E11E6}" type="datetimeFigureOut">
              <a:rPr lang="en-GB" smtClean="0"/>
              <a:t>13/03/2022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F3D3A5-6C36-4151-9AB1-C1398F494F6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99180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FCF89E-F17F-4E5C-94CC-A3E0728E11E6}" type="datetimeFigureOut">
              <a:rPr lang="en-GB" smtClean="0"/>
              <a:t>13/03/2022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F3D3A5-6C36-4151-9AB1-C1398F494F6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46865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FCF89E-F17F-4E5C-94CC-A3E0728E11E6}" type="datetimeFigureOut">
              <a:rPr lang="en-GB" smtClean="0"/>
              <a:t>13/03/2022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F3D3A5-6C36-4151-9AB1-C1398F494F6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46348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FCF89E-F17F-4E5C-94CC-A3E0728E11E6}" type="datetimeFigureOut">
              <a:rPr lang="en-GB" smtClean="0"/>
              <a:t>13/03/2022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CF3D3A5-6C36-4151-9AB1-C1398F494F6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17762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s://www.bbc.co.uk/bitesize/topics/zvwwxnb/articles/zcyv4qt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kids.classroomsecrets.co.uk/resource/year-4-formal-and-informal-language-game/" TargetMode="External"/><Relationship Id="rId2" Type="http://schemas.openxmlformats.org/officeDocument/2006/relationships/hyperlink" Target="https://www.bbc.co.uk/bitesize/articles/zkkj2sg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56000">
              <a:schemeClr val="accent4">
                <a:lumMod val="20000"/>
                <a:lumOff val="80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85BE788E-D06B-4D7E-8CC6-83649E13A8F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349500" y="1819564"/>
            <a:ext cx="7543800" cy="1110096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en-GB" sz="4000" dirty="0" smtClean="0">
                <a:latin typeface="Comic Sans MS" panose="030F0702030302020204" pitchFamily="66" charset="0"/>
              </a:rPr>
              <a:t>Thursday 17 March 2022</a:t>
            </a:r>
            <a:endParaRPr lang="en-GB" sz="4000" dirty="0">
              <a:latin typeface="Comic Sans MS" panose="030F0702030302020204" pitchFamily="66" charset="0"/>
            </a:endParaRPr>
          </a:p>
        </p:txBody>
      </p:sp>
      <p:sp>
        <p:nvSpPr>
          <p:cNvPr id="4" name="Subtitle 3">
            <a:extLst>
              <a:ext uri="{FF2B5EF4-FFF2-40B4-BE49-F238E27FC236}">
                <a16:creationId xmlns:a16="http://schemas.microsoft.com/office/drawing/2014/main" id="{AD55D723-5B8D-4DC6-BDED-049E90C7CE8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192481" y="3190731"/>
            <a:ext cx="7543800" cy="1143000"/>
          </a:xfrm>
        </p:spPr>
        <p:txBody>
          <a:bodyPr rtlCol="0">
            <a:normAutofit/>
          </a:bodyPr>
          <a:lstStyle/>
          <a:p>
            <a:pPr eaLnBrk="1" fontAlgn="auto" hangingPunct="1">
              <a:defRPr/>
            </a:pPr>
            <a:r>
              <a:rPr lang="en-GB" sz="3200" cap="none" dirty="0">
                <a:solidFill>
                  <a:schemeClr val="tx1"/>
                </a:solidFill>
                <a:latin typeface="Comic Sans MS" panose="030F0702030302020204" pitchFamily="66" charset="0"/>
              </a:rPr>
              <a:t>LO: </a:t>
            </a:r>
            <a:r>
              <a:rPr lang="en-GB" sz="3200" cap="none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To </a:t>
            </a:r>
            <a:r>
              <a:rPr lang="en-GB" sz="3200" cap="none" dirty="0">
                <a:solidFill>
                  <a:schemeClr val="tx1"/>
                </a:solidFill>
                <a:latin typeface="Comic Sans MS" panose="030F0702030302020204" pitchFamily="66" charset="0"/>
              </a:rPr>
              <a:t>write with purpose</a:t>
            </a:r>
          </a:p>
          <a:p>
            <a:pPr eaLnBrk="1" fontAlgn="auto" hangingPunct="1">
              <a:defRPr/>
            </a:pPr>
            <a:r>
              <a:rPr lang="en-GB" sz="3200" cap="none" dirty="0">
                <a:solidFill>
                  <a:schemeClr val="tx1"/>
                </a:solidFill>
                <a:latin typeface="Comic Sans MS" panose="030F0702030302020204" pitchFamily="66" charset="0"/>
              </a:rPr>
              <a:t>C: Informal Letters</a:t>
            </a:r>
          </a:p>
        </p:txBody>
      </p:sp>
    </p:spTree>
    <p:extLst>
      <p:ext uri="{BB962C8B-B14F-4D97-AF65-F5344CB8AC3E}">
        <p14:creationId xmlns:p14="http://schemas.microsoft.com/office/powerpoint/2010/main" val="72999717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56000">
              <a:schemeClr val="accent4">
                <a:lumMod val="20000"/>
                <a:lumOff val="80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Content Placeholder 2">
            <a:extLst>
              <a:ext uri="{FF2B5EF4-FFF2-40B4-BE49-F238E27FC236}">
                <a16:creationId xmlns:a16="http://schemas.microsoft.com/office/drawing/2014/main" id="{7F6F80C0-86EB-462E-BDD2-E3E870192468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2505075" y="3170239"/>
            <a:ext cx="7543800" cy="2987675"/>
          </a:xfrm>
        </p:spPr>
        <p:txBody>
          <a:bodyPr/>
          <a:lstStyle/>
          <a:p>
            <a:pPr eaLnBrk="1" hangingPunct="1"/>
            <a:r>
              <a:rPr lang="en-GB" altLang="en-US">
                <a:latin typeface="Comic Sans MS" panose="030F0702030302020204" pitchFamily="66" charset="0"/>
              </a:rPr>
              <a:t>Do you know what this is?</a:t>
            </a:r>
          </a:p>
          <a:p>
            <a:pPr eaLnBrk="1" hangingPunct="1"/>
            <a:r>
              <a:rPr lang="en-GB" altLang="en-US">
                <a:latin typeface="Comic Sans MS" panose="030F0702030302020204" pitchFamily="66" charset="0"/>
              </a:rPr>
              <a:t>Can you spot the punctuation in this word?</a:t>
            </a:r>
          </a:p>
          <a:p>
            <a:pPr eaLnBrk="1" hangingPunct="1"/>
            <a:r>
              <a:rPr lang="en-GB" altLang="en-US">
                <a:latin typeface="Comic Sans MS" panose="030F0702030302020204" pitchFamily="66" charset="0"/>
              </a:rPr>
              <a:t>Why is this punctuation needed?</a:t>
            </a:r>
          </a:p>
        </p:txBody>
      </p:sp>
      <p:pic>
        <p:nvPicPr>
          <p:cNvPr id="34819" name="Picture 7" descr="Contractions Grammar Posters (SB6236) - SparkleBox">
            <a:extLst>
              <a:ext uri="{FF2B5EF4-FFF2-40B4-BE49-F238E27FC236}">
                <a16:creationId xmlns:a16="http://schemas.microsoft.com/office/drawing/2014/main" id="{8CE137F8-A05C-44C3-98BA-45365D9AB72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565" t="50000" r="22392" b="19527"/>
          <a:stretch>
            <a:fillRect/>
          </a:stretch>
        </p:blipFill>
        <p:spPr bwMode="auto">
          <a:xfrm>
            <a:off x="2617789" y="149225"/>
            <a:ext cx="6956425" cy="2579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881054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56000">
              <a:schemeClr val="accent4">
                <a:lumMod val="20000"/>
                <a:lumOff val="80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98B66F-41BC-4DD6-8EF0-198CC096D3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GB" sz="2000" u="sng" dirty="0">
                <a:solidFill>
                  <a:schemeClr val="tx1">
                    <a:lumMod val="75000"/>
                    <a:lumOff val="25000"/>
                  </a:schemeClr>
                </a:solidFill>
                <a:hlinkClick r:id="rId2"/>
              </a:rPr>
              <a:t>https://www.bbc.co.uk/bitesize/topics/zvwwxnb/articles/zcyv4qt</a:t>
            </a:r>
            <a:endParaRPr lang="en-GB" sz="2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5843" name="Content Placeholder 2">
            <a:extLst>
              <a:ext uri="{FF2B5EF4-FFF2-40B4-BE49-F238E27FC236}">
                <a16:creationId xmlns:a16="http://schemas.microsoft.com/office/drawing/2014/main" id="{DFC59CB6-02D2-491B-AB52-E2E3669E2583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1801814" y="5121276"/>
            <a:ext cx="8518525" cy="1065213"/>
          </a:xfrm>
        </p:spPr>
        <p:txBody>
          <a:bodyPr>
            <a:normAutofit fontScale="92500"/>
          </a:bodyPr>
          <a:lstStyle/>
          <a:p>
            <a:pPr algn="ctr" eaLnBrk="1" hangingPunct="1"/>
            <a:r>
              <a:rPr lang="en-GB" altLang="en-US" sz="1800">
                <a:latin typeface="Comic Sans MS" panose="030F0702030302020204" pitchFamily="66" charset="0"/>
              </a:rPr>
              <a:t>Let’s create a class bubble map of as many different contractions as you can think of!</a:t>
            </a:r>
          </a:p>
          <a:p>
            <a:pPr algn="ctr" eaLnBrk="1" hangingPunct="1"/>
            <a:r>
              <a:rPr lang="en-GB" altLang="en-US" sz="1800">
                <a:latin typeface="Comic Sans MS" panose="030F0702030302020204" pitchFamily="66" charset="0"/>
              </a:rPr>
              <a:t>You need to tell me how to spell the words and where to insert the apostrophe. </a:t>
            </a:r>
          </a:p>
        </p:txBody>
      </p:sp>
      <p:pic>
        <p:nvPicPr>
          <p:cNvPr id="35844" name="Picture 3">
            <a:extLst>
              <a:ext uri="{FF2B5EF4-FFF2-40B4-BE49-F238E27FC236}">
                <a16:creationId xmlns:a16="http://schemas.microsoft.com/office/drawing/2014/main" id="{9755DDBC-CD47-46A9-8EDE-B1E50761BCE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500" t="24557" r="18370" b="10580"/>
          <a:stretch>
            <a:fillRect/>
          </a:stretch>
        </p:blipFill>
        <p:spPr bwMode="auto">
          <a:xfrm>
            <a:off x="3303589" y="1784351"/>
            <a:ext cx="5864225" cy="3336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647538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56000">
              <a:schemeClr val="accent4">
                <a:lumMod val="20000"/>
                <a:lumOff val="80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Content Placeholder 2">
            <a:extLst>
              <a:ext uri="{FF2B5EF4-FFF2-40B4-BE49-F238E27FC236}">
                <a16:creationId xmlns:a16="http://schemas.microsoft.com/office/drawing/2014/main" id="{B24D339A-11FB-446F-9E9D-AC8587528E28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831273" y="484189"/>
            <a:ext cx="9036627" cy="4022725"/>
          </a:xfrm>
        </p:spPr>
        <p:txBody>
          <a:bodyPr>
            <a:normAutofit/>
          </a:bodyPr>
          <a:lstStyle/>
          <a:p>
            <a:pPr eaLnBrk="1" hangingPunct="1"/>
            <a:r>
              <a:rPr lang="en-GB" altLang="en-US" dirty="0">
                <a:latin typeface="Comic Sans MS" panose="030F0702030302020204" pitchFamily="66" charset="0"/>
              </a:rPr>
              <a:t>The letters we are writing this week are </a:t>
            </a:r>
            <a:r>
              <a:rPr lang="en-GB" altLang="en-US" b="1" u="sng" dirty="0">
                <a:latin typeface="Comic Sans MS" panose="030F0702030302020204" pitchFamily="66" charset="0"/>
              </a:rPr>
              <a:t>informal.</a:t>
            </a:r>
            <a:endParaRPr lang="en-GB" altLang="en-US" dirty="0">
              <a:latin typeface="Comic Sans MS" panose="030F0702030302020204" pitchFamily="66" charset="0"/>
            </a:endParaRPr>
          </a:p>
          <a:p>
            <a:pPr eaLnBrk="1" hangingPunct="1"/>
            <a:r>
              <a:rPr lang="en-GB" altLang="en-US" dirty="0">
                <a:latin typeface="Comic Sans MS" panose="030F0702030302020204" pitchFamily="66" charset="0"/>
              </a:rPr>
              <a:t>This means we should be using informal language.</a:t>
            </a:r>
          </a:p>
          <a:p>
            <a:pPr eaLnBrk="1" hangingPunct="1"/>
            <a:r>
              <a:rPr lang="en-GB" altLang="en-US" dirty="0">
                <a:latin typeface="Comic Sans MS" panose="030F0702030302020204" pitchFamily="66" charset="0"/>
              </a:rPr>
              <a:t>What does this mean? </a:t>
            </a:r>
          </a:p>
          <a:p>
            <a:pPr eaLnBrk="1" hangingPunct="1"/>
            <a:r>
              <a:rPr lang="en-GB" altLang="en-US" u="sng" dirty="0">
                <a:latin typeface="Comic Sans MS" panose="030F0702030302020204" pitchFamily="66" charset="0"/>
                <a:hlinkClick r:id="rId2"/>
              </a:rPr>
              <a:t>https://www.bbc.co.uk/bitesize/articles/zkkj2sg</a:t>
            </a:r>
            <a:r>
              <a:rPr lang="en-GB" altLang="en-US" dirty="0">
                <a:latin typeface="Comic Sans MS" panose="030F0702030302020204" pitchFamily="66" charset="0"/>
              </a:rPr>
              <a:t> </a:t>
            </a:r>
          </a:p>
          <a:p>
            <a:pPr eaLnBrk="1" hangingPunct="1"/>
            <a:r>
              <a:rPr lang="en-GB" altLang="en-US" u="sng" dirty="0">
                <a:latin typeface="Comic Sans MS" panose="030F0702030302020204" pitchFamily="66" charset="0"/>
                <a:hlinkClick r:id="rId3"/>
              </a:rPr>
              <a:t>https://kids.classroomsecrets.co.uk/resource/year-4-formal-and-informal-language-game/</a:t>
            </a:r>
            <a:r>
              <a:rPr lang="en-GB" altLang="en-US" dirty="0">
                <a:latin typeface="Comic Sans MS" panose="030F0702030302020204" pitchFamily="66" charset="0"/>
              </a:rPr>
              <a:t> </a:t>
            </a:r>
          </a:p>
        </p:txBody>
      </p:sp>
      <p:pic>
        <p:nvPicPr>
          <p:cNvPr id="36867" name="Picture 5" descr="Introducing Formal and Informal English | Upper Elementary Snapshots">
            <a:extLst>
              <a:ext uri="{FF2B5EF4-FFF2-40B4-BE49-F238E27FC236}">
                <a16:creationId xmlns:a16="http://schemas.microsoft.com/office/drawing/2014/main" id="{CFD2C901-AC98-4E98-9FC5-0612FD9E780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8745" y="3750397"/>
            <a:ext cx="4000500" cy="300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8424182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56000">
              <a:schemeClr val="accent4">
                <a:lumMod val="20000"/>
                <a:lumOff val="80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533236" y="1265458"/>
            <a:ext cx="9790545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dirty="0" smtClean="0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Over the next two days, we are each going </a:t>
            </a:r>
            <a:r>
              <a:rPr lang="en-GB" sz="3200" dirty="0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 be writing a letter to a Year 3 friend to thank them for joining in the singing and dancing in our Robin Hood </a:t>
            </a:r>
            <a:r>
              <a:rPr lang="en-GB" sz="3200" dirty="0" smtClean="0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production.</a:t>
            </a:r>
            <a:endParaRPr lang="en-GB" sz="3200" dirty="0"/>
          </a:p>
        </p:txBody>
      </p:sp>
      <p:pic>
        <p:nvPicPr>
          <p:cNvPr id="1026" name="Picture 2" descr="See the source image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0809" y="3625090"/>
            <a:ext cx="3405772" cy="25543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104823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56000">
              <a:schemeClr val="accent4">
                <a:lumMod val="20000"/>
                <a:lumOff val="80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200728" y="4085073"/>
            <a:ext cx="98552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en-GB" sz="4000" dirty="0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TPS – </a:t>
            </a:r>
            <a:r>
              <a:rPr lang="en-GB" sz="4000" dirty="0" smtClean="0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What </a:t>
            </a:r>
            <a:r>
              <a:rPr lang="en-GB" sz="4000" dirty="0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could we say in our letters? </a:t>
            </a:r>
            <a:endParaRPr lang="en-GB" sz="4000" dirty="0" smtClean="0">
              <a:latin typeface="Comic Sans MS" panose="030F0702030302020204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endParaRPr lang="en-GB" sz="3200" dirty="0" smtClean="0">
              <a:effectLst/>
              <a:latin typeface="Cambria" panose="02040503050406030204" pitchFamily="18" charset="0"/>
              <a:ea typeface="Cambria" panose="020405030504060302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50" name="Picture 2" descr="See the source ima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61321" y="431800"/>
            <a:ext cx="2581275" cy="3333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0900046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56000">
              <a:schemeClr val="accent4">
                <a:lumMod val="20000"/>
                <a:lumOff val="80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856510" y="1526554"/>
            <a:ext cx="9088582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en-GB" sz="3200" dirty="0" smtClean="0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Thank you for learning the songs and dances</a:t>
            </a:r>
            <a:endParaRPr lang="en-GB" sz="3200" dirty="0" smtClean="0">
              <a:effectLst/>
              <a:latin typeface="Comic Sans MS" panose="030F0702030302020204" pitchFamily="66" charset="0"/>
              <a:ea typeface="Cambria" panose="02040503050406030204" pitchFamily="18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n-GB" sz="3200" dirty="0" smtClean="0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You looked so cool in your bright shirt!</a:t>
            </a:r>
            <a:endParaRPr lang="en-GB" sz="3200" dirty="0" smtClean="0">
              <a:effectLst/>
              <a:latin typeface="Comic Sans MS" panose="030F0702030302020204" pitchFamily="66" charset="0"/>
              <a:ea typeface="Cambria" panose="02040503050406030204" pitchFamily="18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n-GB" sz="3200" dirty="0" smtClean="0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It was awesome when…</a:t>
            </a:r>
            <a:endParaRPr lang="en-GB" sz="3200" dirty="0" smtClean="0">
              <a:effectLst/>
              <a:latin typeface="Comic Sans MS" panose="030F0702030302020204" pitchFamily="66" charset="0"/>
              <a:ea typeface="Cambria" panose="02040503050406030204" pitchFamily="18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n-GB" sz="3200" dirty="0" smtClean="0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Wasn’t it funny when… </a:t>
            </a:r>
            <a:endParaRPr lang="en-GB" sz="3200" dirty="0" smtClean="0">
              <a:effectLst/>
              <a:latin typeface="Comic Sans MS" panose="030F0702030302020204" pitchFamily="66" charset="0"/>
              <a:ea typeface="Cambria" panose="02040503050406030204" pitchFamily="18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n-GB" sz="3200" dirty="0" smtClean="0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 audience laughed their socks off when…</a:t>
            </a:r>
          </a:p>
          <a:p>
            <a:pPr>
              <a:spcAft>
                <a:spcPts val="0"/>
              </a:spcAft>
            </a:pPr>
            <a:r>
              <a:rPr lang="en-GB" sz="3200" dirty="0" smtClean="0">
                <a:effectLst/>
                <a:latin typeface="Comic Sans MS" panose="030F0702030302020204" pitchFamily="66" charset="0"/>
                <a:ea typeface="Cambria" panose="02040503050406030204" pitchFamily="18" charset="0"/>
                <a:cs typeface="Times New Roman" panose="02020603050405020304" pitchFamily="18" charset="0"/>
              </a:rPr>
              <a:t>What did you enjoy the most?</a:t>
            </a:r>
          </a:p>
          <a:p>
            <a:pPr>
              <a:spcAft>
                <a:spcPts val="0"/>
              </a:spcAft>
            </a:pPr>
            <a:r>
              <a:rPr lang="en-GB" sz="3200" dirty="0" smtClean="0">
                <a:latin typeface="Comic Sans MS" panose="030F0702030302020204" pitchFamily="66" charset="0"/>
                <a:ea typeface="Cambria" panose="02040503050406030204" pitchFamily="18" charset="0"/>
                <a:cs typeface="Times New Roman" panose="02020603050405020304" pitchFamily="18" charset="0"/>
              </a:rPr>
              <a:t>My favourite part was…</a:t>
            </a:r>
            <a:endParaRPr lang="en-GB" sz="3200" dirty="0">
              <a:effectLst/>
              <a:latin typeface="Comic Sans MS" panose="030F0702030302020204" pitchFamily="66" charset="0"/>
              <a:ea typeface="Cambria" panose="020405030504060302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9319436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56000">
              <a:schemeClr val="accent4">
                <a:lumMod val="20000"/>
                <a:lumOff val="80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413163" y="1071801"/>
            <a:ext cx="9531928" cy="53809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1000"/>
              </a:spcAft>
            </a:pPr>
            <a:r>
              <a:rPr lang="en-GB" dirty="0">
                <a:latin typeface="Comic Sans MS" panose="030F0702030302020204" pitchFamily="66" charset="0"/>
                <a:ea typeface="Cambria" panose="02040503050406030204" pitchFamily="18" charset="0"/>
                <a:cs typeface="Times New Roman" panose="02020603050405020304" pitchFamily="18" charset="0"/>
              </a:rPr>
              <a:t> </a:t>
            </a:r>
            <a:endParaRPr lang="en-GB" sz="3200" dirty="0" smtClean="0">
              <a:effectLst/>
              <a:latin typeface="Cambria" panose="02040503050406030204" pitchFamily="18" charset="0"/>
              <a:ea typeface="Cambria" panose="02040503050406030204" pitchFamily="18" charset="0"/>
              <a:cs typeface="Times New Roman" panose="02020603050405020304" pitchFamily="18" charset="0"/>
            </a:endParaRPr>
          </a:p>
          <a:p>
            <a:pPr>
              <a:spcAft>
                <a:spcPts val="1000"/>
              </a:spcAft>
            </a:pPr>
            <a:r>
              <a:rPr lang="en-GB" dirty="0">
                <a:latin typeface="Comic Sans MS" panose="030F0702030302020204" pitchFamily="66" charset="0"/>
                <a:ea typeface="Cambria" panose="02040503050406030204" pitchFamily="18" charset="0"/>
                <a:cs typeface="Times New Roman" panose="02020603050405020304" pitchFamily="18" charset="0"/>
              </a:rPr>
              <a:t>I am writing to you to say thank you for your wonderful singing and dancing during our Robin Hood performance. You </a:t>
            </a:r>
            <a:r>
              <a:rPr lang="en-GB" dirty="0" smtClean="0">
                <a:latin typeface="Comic Sans MS" panose="030F0702030302020204" pitchFamily="66" charset="0"/>
                <a:ea typeface="Cambria" panose="02040503050406030204" pitchFamily="18" charset="0"/>
                <a:cs typeface="Times New Roman" panose="02020603050405020304" pitchFamily="18" charset="0"/>
              </a:rPr>
              <a:t>looked amazing in your bright shirt!</a:t>
            </a:r>
            <a:endParaRPr lang="en-GB" sz="3200" dirty="0" smtClean="0">
              <a:effectLst/>
              <a:latin typeface="Cambria" panose="02040503050406030204" pitchFamily="18" charset="0"/>
              <a:ea typeface="Cambria" panose="02040503050406030204" pitchFamily="18" charset="0"/>
              <a:cs typeface="Times New Roman" panose="02020603050405020304" pitchFamily="18" charset="0"/>
            </a:endParaRPr>
          </a:p>
          <a:p>
            <a:pPr>
              <a:spcAft>
                <a:spcPts val="1000"/>
              </a:spcAft>
            </a:pPr>
            <a:r>
              <a:rPr lang="en-GB" dirty="0">
                <a:latin typeface="Comic Sans MS" panose="030F0702030302020204" pitchFamily="66" charset="0"/>
                <a:ea typeface="Cambria" panose="02040503050406030204" pitchFamily="18" charset="0"/>
                <a:cs typeface="Times New Roman" panose="02020603050405020304" pitchFamily="18" charset="0"/>
              </a:rPr>
              <a:t> </a:t>
            </a:r>
            <a:endParaRPr lang="en-GB" sz="3200" dirty="0" smtClean="0">
              <a:effectLst/>
              <a:latin typeface="Cambria" panose="02040503050406030204" pitchFamily="18" charset="0"/>
              <a:ea typeface="Cambria" panose="02040503050406030204" pitchFamily="18" charset="0"/>
              <a:cs typeface="Times New Roman" panose="02020603050405020304" pitchFamily="18" charset="0"/>
            </a:endParaRPr>
          </a:p>
          <a:p>
            <a:pPr>
              <a:spcAft>
                <a:spcPts val="1000"/>
              </a:spcAft>
            </a:pPr>
            <a:r>
              <a:rPr lang="en-GB" dirty="0">
                <a:latin typeface="Comic Sans MS" panose="030F0702030302020204" pitchFamily="66" charset="0"/>
                <a:ea typeface="Cambria" panose="02040503050406030204" pitchFamily="18" charset="0"/>
                <a:cs typeface="Times New Roman" panose="02020603050405020304" pitchFamily="18" charset="0"/>
              </a:rPr>
              <a:t>My favourite part of the production was when….   It was awesome</a:t>
            </a:r>
            <a:endParaRPr lang="en-GB" sz="3200" dirty="0" smtClean="0">
              <a:effectLst/>
              <a:latin typeface="Cambria" panose="02040503050406030204" pitchFamily="18" charset="0"/>
              <a:ea typeface="Cambria" panose="02040503050406030204" pitchFamily="18" charset="0"/>
              <a:cs typeface="Times New Roman" panose="02020603050405020304" pitchFamily="18" charset="0"/>
            </a:endParaRPr>
          </a:p>
          <a:p>
            <a:pPr>
              <a:spcAft>
                <a:spcPts val="1000"/>
              </a:spcAft>
            </a:pPr>
            <a:r>
              <a:rPr lang="en-GB" dirty="0">
                <a:latin typeface="Comic Sans MS" panose="030F0702030302020204" pitchFamily="66" charset="0"/>
                <a:ea typeface="Cambria" panose="02040503050406030204" pitchFamily="18" charset="0"/>
                <a:cs typeface="Times New Roman" panose="02020603050405020304" pitchFamily="18" charset="0"/>
              </a:rPr>
              <a:t>What was yours? </a:t>
            </a:r>
            <a:endParaRPr lang="en-GB" sz="3200" dirty="0" smtClean="0">
              <a:effectLst/>
              <a:latin typeface="Cambria" panose="02040503050406030204" pitchFamily="18" charset="0"/>
              <a:ea typeface="Cambria" panose="02040503050406030204" pitchFamily="18" charset="0"/>
              <a:cs typeface="Times New Roman" panose="02020603050405020304" pitchFamily="18" charset="0"/>
            </a:endParaRPr>
          </a:p>
          <a:p>
            <a:pPr>
              <a:spcAft>
                <a:spcPts val="1000"/>
              </a:spcAft>
            </a:pPr>
            <a:r>
              <a:rPr lang="en-GB" dirty="0">
                <a:latin typeface="Comic Sans MS" panose="030F0702030302020204" pitchFamily="66" charset="0"/>
                <a:ea typeface="Cambria" panose="02040503050406030204" pitchFamily="18" charset="0"/>
                <a:cs typeface="Times New Roman" panose="02020603050405020304" pitchFamily="18" charset="0"/>
              </a:rPr>
              <a:t> </a:t>
            </a:r>
            <a:endParaRPr lang="en-GB" sz="3200" dirty="0" smtClean="0">
              <a:effectLst/>
              <a:latin typeface="Cambria" panose="02040503050406030204" pitchFamily="18" charset="0"/>
              <a:ea typeface="Cambria" panose="02040503050406030204" pitchFamily="18" charset="0"/>
              <a:cs typeface="Times New Roman" panose="02020603050405020304" pitchFamily="18" charset="0"/>
            </a:endParaRPr>
          </a:p>
          <a:p>
            <a:pPr>
              <a:spcAft>
                <a:spcPts val="1000"/>
              </a:spcAft>
            </a:pPr>
            <a:r>
              <a:rPr lang="en-GB" dirty="0">
                <a:latin typeface="Comic Sans MS" panose="030F0702030302020204" pitchFamily="66" charset="0"/>
                <a:ea typeface="Cambria" panose="02040503050406030204" pitchFamily="18" charset="0"/>
                <a:cs typeface="Times New Roman" panose="02020603050405020304" pitchFamily="18" charset="0"/>
              </a:rPr>
              <a:t>I couldn’t believe…</a:t>
            </a:r>
            <a:endParaRPr lang="en-GB" sz="3200" dirty="0" smtClean="0">
              <a:effectLst/>
              <a:latin typeface="Cambria" panose="02040503050406030204" pitchFamily="18" charset="0"/>
              <a:ea typeface="Cambria" panose="02040503050406030204" pitchFamily="18" charset="0"/>
              <a:cs typeface="Times New Roman" panose="02020603050405020304" pitchFamily="18" charset="0"/>
            </a:endParaRPr>
          </a:p>
          <a:p>
            <a:pPr>
              <a:spcAft>
                <a:spcPts val="1000"/>
              </a:spcAft>
            </a:pPr>
            <a:r>
              <a:rPr lang="en-GB" dirty="0">
                <a:latin typeface="Comic Sans MS" panose="030F0702030302020204" pitchFamily="66" charset="0"/>
                <a:ea typeface="Cambria" panose="02040503050406030204" pitchFamily="18" charset="0"/>
                <a:cs typeface="Times New Roman" panose="02020603050405020304" pitchFamily="18" charset="0"/>
              </a:rPr>
              <a:t> </a:t>
            </a:r>
            <a:endParaRPr lang="en-GB" sz="3200" dirty="0" smtClean="0">
              <a:effectLst/>
              <a:latin typeface="Cambria" panose="02040503050406030204" pitchFamily="18" charset="0"/>
              <a:ea typeface="Cambria" panose="02040503050406030204" pitchFamily="18" charset="0"/>
              <a:cs typeface="Times New Roman" panose="02020603050405020304" pitchFamily="18" charset="0"/>
            </a:endParaRPr>
          </a:p>
          <a:p>
            <a:pPr>
              <a:spcAft>
                <a:spcPts val="1000"/>
              </a:spcAft>
            </a:pPr>
            <a:r>
              <a:rPr lang="en-GB" dirty="0">
                <a:latin typeface="Comic Sans MS" panose="030F0702030302020204" pitchFamily="66" charset="0"/>
                <a:ea typeface="Cambria" panose="02040503050406030204" pitchFamily="18" charset="0"/>
                <a:cs typeface="Times New Roman" panose="02020603050405020304" pitchFamily="18" charset="0"/>
              </a:rPr>
              <a:t>Wasn’t it funny when</a:t>
            </a:r>
            <a:r>
              <a:rPr lang="en-GB" dirty="0" smtClean="0">
                <a:latin typeface="Comic Sans MS" panose="030F0702030302020204" pitchFamily="66" charset="0"/>
                <a:ea typeface="Cambria" panose="02040503050406030204" pitchFamily="18" charset="0"/>
                <a:cs typeface="Times New Roman" panose="02020603050405020304" pitchFamily="18" charset="0"/>
              </a:rPr>
              <a:t>… The audience really laughed their socks off didn’t they?</a:t>
            </a:r>
            <a:endParaRPr lang="en-GB" sz="3200" dirty="0" smtClean="0">
              <a:effectLst/>
              <a:latin typeface="Cambria" panose="02040503050406030204" pitchFamily="18" charset="0"/>
              <a:ea typeface="Cambria" panose="02040503050406030204" pitchFamily="18" charset="0"/>
              <a:cs typeface="Times New Roman" panose="02020603050405020304" pitchFamily="18" charset="0"/>
            </a:endParaRPr>
          </a:p>
          <a:p>
            <a:pPr>
              <a:spcAft>
                <a:spcPts val="1000"/>
              </a:spcAft>
            </a:pPr>
            <a:r>
              <a:rPr lang="en-GB" dirty="0">
                <a:latin typeface="Comic Sans MS" panose="030F0702030302020204" pitchFamily="66" charset="0"/>
                <a:ea typeface="Cambria" panose="02040503050406030204" pitchFamily="18" charset="0"/>
                <a:cs typeface="Times New Roman" panose="02020603050405020304" pitchFamily="18" charset="0"/>
              </a:rPr>
              <a:t> </a:t>
            </a:r>
            <a:endParaRPr lang="en-GB" sz="3200" dirty="0" smtClean="0">
              <a:effectLst/>
              <a:latin typeface="Cambria" panose="02040503050406030204" pitchFamily="18" charset="0"/>
              <a:ea typeface="Cambria" panose="02040503050406030204" pitchFamily="18" charset="0"/>
              <a:cs typeface="Times New Roman" panose="02020603050405020304" pitchFamily="18" charset="0"/>
            </a:endParaRPr>
          </a:p>
          <a:p>
            <a:pPr>
              <a:spcAft>
                <a:spcPts val="1000"/>
              </a:spcAft>
            </a:pPr>
            <a:r>
              <a:rPr lang="en-GB" dirty="0">
                <a:latin typeface="Comic Sans MS" panose="030F0702030302020204" pitchFamily="66" charset="0"/>
                <a:ea typeface="Cambria" panose="02040503050406030204" pitchFamily="18" charset="0"/>
                <a:cs typeface="Times New Roman" panose="02020603050405020304" pitchFamily="18" charset="0"/>
              </a:rPr>
              <a:t>I hope you enjoyed joining in and don’t worry that you didn’t have a speaking part, as next year it will be your turn. I wonder what play you will perform? </a:t>
            </a:r>
            <a:endParaRPr lang="en-GB" sz="3200" dirty="0" smtClean="0">
              <a:effectLst/>
              <a:latin typeface="Cambria" panose="02040503050406030204" pitchFamily="18" charset="0"/>
              <a:ea typeface="Cambria" panose="02040503050406030204" pitchFamily="18" charset="0"/>
              <a:cs typeface="Times New Roman" panose="02020603050405020304" pitchFamily="18" charset="0"/>
            </a:endParaRPr>
          </a:p>
          <a:p>
            <a:pPr>
              <a:spcAft>
                <a:spcPts val="1000"/>
              </a:spcAft>
            </a:pPr>
            <a:r>
              <a:rPr lang="en-GB" dirty="0">
                <a:latin typeface="Comic Sans MS" panose="030F0702030302020204" pitchFamily="66" charset="0"/>
                <a:ea typeface="Cambria" panose="02040503050406030204" pitchFamily="18" charset="0"/>
                <a:cs typeface="Times New Roman" panose="02020603050405020304" pitchFamily="18" charset="0"/>
              </a:rPr>
              <a:t> </a:t>
            </a:r>
            <a:endParaRPr lang="en-GB" sz="3200" dirty="0">
              <a:effectLst/>
              <a:latin typeface="Cambria" panose="02040503050406030204" pitchFamily="18" charset="0"/>
              <a:ea typeface="Cambria" panose="020405030504060302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447636" y="304800"/>
            <a:ext cx="103724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Comic Sans MS" panose="030F0702030302020204" pitchFamily="66" charset="0"/>
              </a:rPr>
              <a:t>Let’s have a go at writing a class letter</a:t>
            </a:r>
            <a:endParaRPr lang="en-GB" sz="28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4924828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56000">
              <a:schemeClr val="accent4">
                <a:lumMod val="20000"/>
                <a:lumOff val="80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48145" y="1037258"/>
            <a:ext cx="10815781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n-GB" sz="2400" b="1" dirty="0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Activity 1: </a:t>
            </a:r>
            <a:r>
              <a:rPr lang="en-GB" sz="2400" dirty="0" smtClean="0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Complete </a:t>
            </a:r>
            <a:r>
              <a:rPr lang="en-GB" sz="2400" dirty="0" err="1" smtClean="0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TestBase</a:t>
            </a:r>
            <a:r>
              <a:rPr lang="en-GB" sz="2400" dirty="0" smtClean="0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dirty="0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questions about contractions </a:t>
            </a:r>
            <a:endParaRPr lang="en-GB" sz="2400" dirty="0" smtClean="0">
              <a:latin typeface="Comic Sans MS" panose="030F0702030302020204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en-GB" sz="2400" dirty="0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n-GB" sz="2400" dirty="0" smtClean="0">
              <a:effectLst/>
              <a:latin typeface="Comic Sans MS" panose="030F0702030302020204" pitchFamily="66" charset="0"/>
              <a:ea typeface="Cambria" panose="02040503050406030204" pitchFamily="18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en-GB" sz="2400" b="1" dirty="0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Activity 2: </a:t>
            </a:r>
            <a:endParaRPr lang="en-GB" sz="2400" dirty="0" smtClean="0">
              <a:effectLst/>
              <a:latin typeface="Comic Sans MS" panose="030F0702030302020204" pitchFamily="66" charset="0"/>
              <a:ea typeface="Cambria" panose="02040503050406030204" pitchFamily="18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en-GB" sz="2400" dirty="0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n-GB" sz="2400" dirty="0" smtClean="0">
              <a:effectLst/>
              <a:latin typeface="Comic Sans MS" panose="030F0702030302020204" pitchFamily="66" charset="0"/>
              <a:ea typeface="Cambria" panose="02040503050406030204" pitchFamily="18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en-GB" sz="2400" dirty="0" smtClean="0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Write an introduction, three paragraphs and a conclusion. </a:t>
            </a:r>
          </a:p>
          <a:p>
            <a:pPr algn="ctr">
              <a:spcAft>
                <a:spcPts val="0"/>
              </a:spcAft>
            </a:pPr>
            <a:r>
              <a:rPr lang="en-GB" sz="2400" dirty="0" smtClean="0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You will edit your writing tomorrow, before writing it out in neat for your Year 3 friend. Do not worry about writing it in a letter structure, as we are just working on the content today.</a:t>
            </a:r>
          </a:p>
          <a:p>
            <a:pPr algn="ctr">
              <a:spcAft>
                <a:spcPts val="0"/>
              </a:spcAft>
            </a:pPr>
            <a:r>
              <a:rPr lang="en-GB" sz="2400" dirty="0" smtClean="0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GB" sz="2400" dirty="0" smtClean="0">
              <a:effectLst/>
              <a:latin typeface="Comic Sans MS" panose="030F0702030302020204" pitchFamily="66" charset="0"/>
              <a:ea typeface="Cambria" panose="02040503050406030204" pitchFamily="18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en-GB" sz="2800" b="1" dirty="0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Can you write a compound or complex sentence?</a:t>
            </a:r>
            <a:endParaRPr lang="en-GB" sz="2800" b="1" dirty="0" smtClean="0">
              <a:effectLst/>
              <a:latin typeface="Comic Sans MS" panose="030F0702030302020204" pitchFamily="66" charset="0"/>
              <a:ea typeface="Cambria" panose="02040503050406030204" pitchFamily="18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en-GB" sz="2800" b="1" dirty="0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Can you use expanded noun phrases, similes or metaphors to describe the show?</a:t>
            </a:r>
            <a:endParaRPr lang="en-GB" sz="2800" b="1" dirty="0">
              <a:effectLst/>
              <a:latin typeface="Comic Sans MS" panose="030F0702030302020204" pitchFamily="66" charset="0"/>
              <a:ea typeface="Cambria" panose="020405030504060302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0202706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</TotalTime>
  <Words>214</Words>
  <Application>Microsoft Office PowerPoint</Application>
  <PresentationFormat>Widescreen</PresentationFormat>
  <Paragraphs>45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6" baseType="lpstr">
      <vt:lpstr>Arial</vt:lpstr>
      <vt:lpstr>Calibri</vt:lpstr>
      <vt:lpstr>Calibri Light</vt:lpstr>
      <vt:lpstr>Cambria</vt:lpstr>
      <vt:lpstr>Comic Sans MS</vt:lpstr>
      <vt:lpstr>Times New Roman</vt:lpstr>
      <vt:lpstr>Office Theme</vt:lpstr>
      <vt:lpstr>Thursday 17 March 2022</vt:lpstr>
      <vt:lpstr>PowerPoint Presentation</vt:lpstr>
      <vt:lpstr>https://www.bbc.co.uk/bitesize/topics/zvwwxnb/articles/zcyv4qt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Thursday 17 March 2022</dc:title>
  <dc:creator>Tatum Celliers</dc:creator>
  <cp:lastModifiedBy>Tatum Celliers</cp:lastModifiedBy>
  <cp:revision>2</cp:revision>
  <dcterms:created xsi:type="dcterms:W3CDTF">2022-03-13T23:06:31Z</dcterms:created>
  <dcterms:modified xsi:type="dcterms:W3CDTF">2022-03-13T23:12:30Z</dcterms:modified>
</cp:coreProperties>
</file>