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4"/>
  </p:sldMasterIdLst>
  <p:notesMasterIdLst>
    <p:notesMasterId r:id="rId16"/>
  </p:notesMasterIdLst>
  <p:handoutMasterIdLst>
    <p:handoutMasterId r:id="rId17"/>
  </p:handoutMasterIdLst>
  <p:sldIdLst>
    <p:sldId id="258" r:id="rId5"/>
    <p:sldId id="287" r:id="rId6"/>
    <p:sldId id="288" r:id="rId7"/>
    <p:sldId id="286" r:id="rId8"/>
    <p:sldId id="289" r:id="rId9"/>
    <p:sldId id="290" r:id="rId10"/>
    <p:sldId id="291" r:id="rId11"/>
    <p:sldId id="292" r:id="rId12"/>
    <p:sldId id="293" r:id="rId13"/>
    <p:sldId id="294" r:id="rId14"/>
    <p:sldId id="295" r:id="rId15"/>
  </p:sldIdLst>
  <p:sldSz cx="9144000" cy="6858000" type="screen4x3"/>
  <p:notesSz cx="6858000" cy="9144000"/>
  <p:embeddedFontLst>
    <p:embeddedFont>
      <p:font typeface="Twinkl Cursive Looped" panose="020B0604020202020204" charset="0"/>
      <p:regular r:id="rId18"/>
    </p:embeddedFont>
    <p:embeddedFont>
      <p:font typeface="Twinkl" panose="020B0604020202020204" charset="0"/>
      <p:regular r:id="rId19"/>
      <p:bold r:id="rId20"/>
    </p:embeddedFont>
    <p:embeddedFont>
      <p:font typeface="Calibri" panose="020F0502020204030204" pitchFamily="34" charset="0"/>
      <p:regular r:id="rId21"/>
      <p:bold r:id="rId22"/>
      <p:italic r:id="rId23"/>
      <p:boldItalic r:id="rId2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18A0DB"/>
    <a:srgbClr val="DE1E5A"/>
    <a:srgbClr val="BC0105"/>
    <a:srgbClr val="4DB1E3"/>
    <a:srgbClr val="80C1EB"/>
    <a:srgbClr val="ACDDFC"/>
    <a:srgbClr val="4AA1D9"/>
    <a:srgbClr val="21A6F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27E37D8-6DA3-6FCB-FCD2-C9EC4B164BD3}" v="1" dt="2022-01-02T16:24:47.74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40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1278" y="7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font" Target="fonts/font1.fntdata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font" Target="fonts/font4.fntdata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handoutMaster" Target="handoutMasters/handoutMaster1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notesMaster" Target="notesMasters/notesMaster1.xml"/><Relationship Id="rId20" Type="http://schemas.openxmlformats.org/officeDocument/2006/relationships/font" Target="fonts/font3.fntdata"/><Relationship Id="rId29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font" Target="fonts/font7.fntdata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font" Target="fonts/font6.fntdata"/><Relationship Id="rId28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font" Target="fonts/font2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font" Target="fonts/font5.fntdata"/><Relationship Id="rId27" Type="http://schemas.openxmlformats.org/officeDocument/2006/relationships/theme" Target="theme/theme1.xml"/><Relationship Id="rId30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lice Watton" userId="S::alice.watton@binfieldschool.com::6069b4f6-8cea-49bf-a38a-e31e2340431d" providerId="AD" clId="Web-{927E37D8-6DA3-6FCB-FCD2-C9EC4B164BD3}"/>
    <pc:docChg chg="modSld">
      <pc:chgData name="Alice Watton" userId="S::alice.watton@binfieldschool.com::6069b4f6-8cea-49bf-a38a-e31e2340431d" providerId="AD" clId="Web-{927E37D8-6DA3-6FCB-FCD2-C9EC4B164BD3}" dt="2022-01-02T16:24:47.748" v="0" actId="1076"/>
      <pc:docMkLst>
        <pc:docMk/>
      </pc:docMkLst>
      <pc:sldChg chg="modSp">
        <pc:chgData name="Alice Watton" userId="S::alice.watton@binfieldschool.com::6069b4f6-8cea-49bf-a38a-e31e2340431d" providerId="AD" clId="Web-{927E37D8-6DA3-6FCB-FCD2-C9EC4B164BD3}" dt="2022-01-02T16:24:47.748" v="0" actId="1076"/>
        <pc:sldMkLst>
          <pc:docMk/>
          <pc:sldMk cId="457856545" sldId="287"/>
        </pc:sldMkLst>
        <pc:picChg chg="mod">
          <ac:chgData name="Alice Watton" userId="S::alice.watton@binfieldschool.com::6069b4f6-8cea-49bf-a38a-e31e2340431d" providerId="AD" clId="Web-{927E37D8-6DA3-6FCB-FCD2-C9EC4B164BD3}" dt="2022-01-02T16:24:47.748" v="0" actId="1076"/>
          <ac:picMkLst>
            <pc:docMk/>
            <pc:sldMk cId="457856545" sldId="287"/>
            <ac:picMk id="4" creationId="{CDCF5A7F-81C6-48A4-B032-E496A5F60FA4}"/>
          </ac:picMkLst>
        </pc:pic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02/01/2022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02/01/2022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6.png"/><Relationship Id="rId5" Type="http://schemas.microsoft.com/office/2007/relationships/hdphoto" Target="../media/hdphoto1.wdp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6.png"/><Relationship Id="rId5" Type="http://schemas.microsoft.com/office/2007/relationships/hdphoto" Target="../media/hdphoto2.wdp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6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6.png"/><Relationship Id="rId5" Type="http://schemas.microsoft.com/office/2007/relationships/hdphoto" Target="../media/hdphoto3.wdp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6.pn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6.png"/><Relationship Id="rId5" Type="http://schemas.microsoft.com/office/2007/relationships/hdphoto" Target="../media/hdphoto4.wdp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5" Type="http://schemas.openxmlformats.org/officeDocument/2006/relationships/image" Target="../media/image6.png"/><Relationship Id="rId4" Type="http://schemas.openxmlformats.org/officeDocument/2006/relationships/image" Target="../media/image1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image" Target="../media/image6.png"/><Relationship Id="rId5" Type="http://schemas.microsoft.com/office/2007/relationships/hdphoto" Target="../media/hdphoto5.wdp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6" Type="http://schemas.openxmlformats.org/officeDocument/2006/relationships/image" Target="../media/image6.png"/><Relationship Id="rId5" Type="http://schemas.microsoft.com/office/2007/relationships/hdphoto" Target="../media/hdphoto6.wdp"/><Relationship Id="rId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7A21B2D-358F-4735-ADF0-BB8A8AE20932}"/>
              </a:ext>
            </a:extLst>
          </p:cNvPr>
          <p:cNvSpPr/>
          <p:nvPr/>
        </p:nvSpPr>
        <p:spPr>
          <a:xfrm>
            <a:off x="0" y="-60644"/>
            <a:ext cx="914400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AD2E2F6-AC8B-4036-BAEC-C00D57B557A7}"/>
              </a:ext>
            </a:extLst>
          </p:cNvPr>
          <p:cNvSpPr txBox="1"/>
          <p:nvPr/>
        </p:nvSpPr>
        <p:spPr>
          <a:xfrm>
            <a:off x="0" y="268357"/>
            <a:ext cx="9014791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u="sng" dirty="0">
                <a:solidFill>
                  <a:schemeClr val="bg1"/>
                </a:solidFill>
                <a:latin typeface="Twinkl Cursive Looped" panose="02000000000000000000" pitchFamily="2" charset="0"/>
              </a:rPr>
              <a:t>Tuesday 2</a:t>
            </a:r>
            <a:r>
              <a:rPr lang="en-GB" sz="5400" u="sng" baseline="30000" dirty="0">
                <a:solidFill>
                  <a:schemeClr val="bg1"/>
                </a:solidFill>
                <a:latin typeface="Twinkl Cursive Looped" panose="02000000000000000000" pitchFamily="2" charset="0"/>
              </a:rPr>
              <a:t>nd</a:t>
            </a:r>
            <a:r>
              <a:rPr lang="en-GB" sz="5400" u="sng" dirty="0">
                <a:solidFill>
                  <a:schemeClr val="bg1"/>
                </a:solidFill>
                <a:latin typeface="Twinkl Cursive Looped" panose="02000000000000000000" pitchFamily="2" charset="0"/>
              </a:rPr>
              <a:t> March 2021</a:t>
            </a:r>
          </a:p>
          <a:p>
            <a:endParaRPr lang="en-GB" sz="5400" u="sng" dirty="0">
              <a:solidFill>
                <a:schemeClr val="bg1"/>
              </a:solidFill>
              <a:latin typeface="Twinkl Cursive Looped" panose="02000000000000000000" pitchFamily="2" charset="0"/>
            </a:endParaRPr>
          </a:p>
          <a:p>
            <a:r>
              <a:rPr lang="en-GB" sz="5400" u="sng" dirty="0">
                <a:solidFill>
                  <a:schemeClr val="bg1"/>
                </a:solidFill>
                <a:latin typeface="Twinkl Cursive Looped" panose="02000000000000000000" pitchFamily="2" charset="0"/>
              </a:rPr>
              <a:t>L.O: To investigate the main features of a type of writing.</a:t>
            </a:r>
          </a:p>
          <a:p>
            <a:r>
              <a:rPr lang="en-GB" sz="5400" u="sng" dirty="0">
                <a:solidFill>
                  <a:schemeClr val="bg1"/>
                </a:solidFill>
                <a:latin typeface="Twinkl Cursive Looped" panose="02000000000000000000" pitchFamily="2" charset="0"/>
              </a:rPr>
              <a:t> </a:t>
            </a:r>
          </a:p>
          <a:p>
            <a:r>
              <a:rPr lang="en-GB" sz="5400" b="0" i="0" u="sng" dirty="0">
                <a:solidFill>
                  <a:schemeClr val="bg1"/>
                </a:solidFill>
                <a:effectLst/>
                <a:latin typeface="Twinkl Cursive Looped" panose="02000000000000000000" pitchFamily="2" charset="0"/>
              </a:rPr>
              <a:t>C: Cinquain Po</a:t>
            </a:r>
            <a:r>
              <a:rPr lang="en-GB" sz="5400" u="sng" dirty="0">
                <a:solidFill>
                  <a:schemeClr val="bg1"/>
                </a:solidFill>
                <a:latin typeface="Twinkl Cursive Looped" panose="02000000000000000000" pitchFamily="2" charset="0"/>
              </a:rPr>
              <a:t>ems</a:t>
            </a:r>
          </a:p>
        </p:txBody>
      </p:sp>
      <p:pic>
        <p:nvPicPr>
          <p:cNvPr id="1026" name="Picture 2" descr="Image result for poem clipart">
            <a:extLst>
              <a:ext uri="{FF2B5EF4-FFF2-40B4-BE49-F238E27FC236}">
                <a16:creationId xmlns:a16="http://schemas.microsoft.com/office/drawing/2014/main" id="{F9BCB377-1D38-4A67-85C9-A513017B8E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2734" b="89844" l="4348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1792" y="3445565"/>
            <a:ext cx="2480221" cy="3680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DCA1BA57-87E0-4EEF-B0FD-E18E09E7B66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3670300" y="5054600"/>
            <a:ext cx="1803400" cy="180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709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7A21B2D-358F-4735-ADF0-BB8A8AE20932}"/>
              </a:ext>
            </a:extLst>
          </p:cNvPr>
          <p:cNvSpPr/>
          <p:nvPr/>
        </p:nvSpPr>
        <p:spPr>
          <a:xfrm>
            <a:off x="0" y="-60644"/>
            <a:ext cx="914400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AD2E2F6-AC8B-4036-BAEC-C00D57B557A7}"/>
              </a:ext>
            </a:extLst>
          </p:cNvPr>
          <p:cNvSpPr txBox="1"/>
          <p:nvPr/>
        </p:nvSpPr>
        <p:spPr>
          <a:xfrm>
            <a:off x="218661" y="278296"/>
            <a:ext cx="9014791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rgbClr val="FFFF00"/>
                </a:solidFill>
                <a:latin typeface="Twinkl Cursive Looped" panose="02000000000000000000" pitchFamily="2" charset="0"/>
              </a:rPr>
              <a:t>Quick reminder:</a:t>
            </a:r>
          </a:p>
          <a:p>
            <a:r>
              <a:rPr lang="en-GB" sz="5400" dirty="0">
                <a:solidFill>
                  <a:schemeClr val="bg1"/>
                </a:solidFill>
                <a:latin typeface="Twinkl Cursive Looped" panose="02000000000000000000" pitchFamily="2" charset="0"/>
              </a:rPr>
              <a:t>A cinquain is a special kind of poem. Over the next two weeks, we are going to investigate the features and create our own! </a:t>
            </a:r>
          </a:p>
        </p:txBody>
      </p:sp>
      <p:pic>
        <p:nvPicPr>
          <p:cNvPr id="2050" name="Picture 2" descr="Image result for investigate clipart">
            <a:extLst>
              <a:ext uri="{FF2B5EF4-FFF2-40B4-BE49-F238E27FC236}">
                <a16:creationId xmlns:a16="http://schemas.microsoft.com/office/drawing/2014/main" id="{C966F80C-C5F0-4269-84B9-6BBF5792D1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183" b="100000" l="9744" r="94359">
                        <a14:foregroundMark x1="60513" y1="68639" x2="77949" y2="50888"/>
                        <a14:foregroundMark x1="80513" y1="53846" x2="80513" y2="4852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917769" y="4333461"/>
            <a:ext cx="2842955" cy="24638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CDCF5A7F-81C6-48A4-B032-E496A5F60FA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371987" y="5003895"/>
            <a:ext cx="1793461" cy="17934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78565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099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7A21B2D-358F-4735-ADF0-BB8A8AE20932}"/>
              </a:ext>
            </a:extLst>
          </p:cNvPr>
          <p:cNvSpPr/>
          <p:nvPr/>
        </p:nvSpPr>
        <p:spPr>
          <a:xfrm>
            <a:off x="0" y="-60644"/>
            <a:ext cx="914400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AD2E2F6-AC8B-4036-BAEC-C00D57B557A7}"/>
              </a:ext>
            </a:extLst>
          </p:cNvPr>
          <p:cNvSpPr txBox="1"/>
          <p:nvPr/>
        </p:nvSpPr>
        <p:spPr>
          <a:xfrm>
            <a:off x="218661" y="278296"/>
            <a:ext cx="9014791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chemeClr val="bg1"/>
                </a:solidFill>
                <a:latin typeface="Twinkl Cursive Looped" panose="02000000000000000000" pitchFamily="2" charset="0"/>
              </a:rPr>
              <a:t>Today it is your turn to spot the features! </a:t>
            </a:r>
          </a:p>
          <a:p>
            <a:endParaRPr lang="en-GB" sz="5400" dirty="0">
              <a:solidFill>
                <a:schemeClr val="bg1"/>
              </a:solidFill>
              <a:latin typeface="Twinkl Cursive Looped" panose="02000000000000000000" pitchFamily="2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52DB9B1-8F65-4FFF-89B1-B3953904743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90483" y="2391328"/>
            <a:ext cx="4991797" cy="3943900"/>
          </a:xfrm>
          <a:prstGeom prst="rect">
            <a:avLst/>
          </a:prstGeom>
        </p:spPr>
      </p:pic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932C701C-0DBA-465C-BE78-D76D2CDD2A5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556526" y="3084861"/>
            <a:ext cx="3632200" cy="3632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02227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943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7A21B2D-358F-4735-ADF0-BB8A8AE20932}"/>
              </a:ext>
            </a:extLst>
          </p:cNvPr>
          <p:cNvSpPr/>
          <p:nvPr/>
        </p:nvSpPr>
        <p:spPr>
          <a:xfrm>
            <a:off x="0" y="-60644"/>
            <a:ext cx="914400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AD2E2F6-AC8B-4036-BAEC-C00D57B557A7}"/>
              </a:ext>
            </a:extLst>
          </p:cNvPr>
          <p:cNvSpPr txBox="1"/>
          <p:nvPr/>
        </p:nvSpPr>
        <p:spPr>
          <a:xfrm>
            <a:off x="0" y="268357"/>
            <a:ext cx="901479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u="sng" dirty="0">
                <a:solidFill>
                  <a:schemeClr val="bg1"/>
                </a:solidFill>
                <a:latin typeface="Twinkl Cursive Looped" panose="02000000000000000000" pitchFamily="2" charset="0"/>
              </a:rPr>
              <a:t>Let’s remind ourselves of the features!</a:t>
            </a:r>
          </a:p>
        </p:txBody>
      </p:sp>
      <p:sp>
        <p:nvSpPr>
          <p:cNvPr id="4" name="Content Placeholder 15">
            <a:extLst>
              <a:ext uri="{FF2B5EF4-FFF2-40B4-BE49-F238E27FC236}">
                <a16:creationId xmlns:a16="http://schemas.microsoft.com/office/drawing/2014/main" id="{9931B7B0-85C5-41AA-BF53-590F529DE74E}"/>
              </a:ext>
            </a:extLst>
          </p:cNvPr>
          <p:cNvSpPr txBox="1">
            <a:spLocks/>
          </p:cNvSpPr>
          <p:nvPr/>
        </p:nvSpPr>
        <p:spPr>
          <a:xfrm>
            <a:off x="628650" y="2022683"/>
            <a:ext cx="7886700" cy="4070142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Twinkl" panose="02000503030000020003" pitchFamily="50" charset="0"/>
                <a:ea typeface="Twinkl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anose="02000503030000020003" pitchFamily="50" charset="0"/>
                <a:ea typeface="Twinkl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anose="02000503030000020003" pitchFamily="50" charset="0"/>
                <a:ea typeface="Twinkl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anose="02000503030000020003" pitchFamily="50" charset="0"/>
                <a:ea typeface="Twinkl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anose="02000503030000020003" pitchFamily="50" charset="0"/>
                <a:ea typeface="Twinkl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600" dirty="0">
                <a:solidFill>
                  <a:schemeClr val="bg1"/>
                </a:solidFill>
                <a:latin typeface="Twinkl Cursive Looped" panose="02000000000000000000" pitchFamily="2" charset="0"/>
              </a:rPr>
              <a:t>Cinquains have five lines;</a:t>
            </a:r>
          </a:p>
          <a:p>
            <a:r>
              <a:rPr lang="en-US" sz="3600" dirty="0">
                <a:solidFill>
                  <a:schemeClr val="bg1"/>
                </a:solidFill>
                <a:latin typeface="Twinkl Cursive Looped" panose="02000000000000000000" pitchFamily="2" charset="0"/>
              </a:rPr>
              <a:t>The syllables follow a pattern in each line (2, 4, 6, 8, 2);</a:t>
            </a:r>
          </a:p>
          <a:p>
            <a:r>
              <a:rPr lang="en-US" sz="3600" dirty="0">
                <a:solidFill>
                  <a:schemeClr val="bg1"/>
                </a:solidFill>
                <a:latin typeface="Twinkl Cursive Looped" panose="02000000000000000000" pitchFamily="2" charset="0"/>
              </a:rPr>
              <a:t>They form a diamond shape;</a:t>
            </a:r>
          </a:p>
          <a:p>
            <a:r>
              <a:rPr lang="en-US" sz="3600" dirty="0">
                <a:solidFill>
                  <a:schemeClr val="bg1"/>
                </a:solidFill>
                <a:latin typeface="Twinkl Cursive Looped" panose="02000000000000000000" pitchFamily="2" charset="0"/>
              </a:rPr>
              <a:t>The lines are centered in the middle</a:t>
            </a:r>
          </a:p>
          <a:p>
            <a:r>
              <a:rPr lang="en-US" sz="3600" dirty="0">
                <a:solidFill>
                  <a:schemeClr val="bg1"/>
                </a:solidFill>
                <a:latin typeface="Twinkl Cursive Looped" panose="02000000000000000000" pitchFamily="2" charset="0"/>
              </a:rPr>
              <a:t>The lines follow a theme pattern. </a:t>
            </a:r>
          </a:p>
        </p:txBody>
      </p:sp>
      <p:pic>
        <p:nvPicPr>
          <p:cNvPr id="5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000BF727-103E-4F6F-9FBE-1DC77E00478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6907005" y="3096419"/>
            <a:ext cx="1922670" cy="19226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67019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6037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7A21B2D-358F-4735-ADF0-BB8A8AE20932}"/>
              </a:ext>
            </a:extLst>
          </p:cNvPr>
          <p:cNvSpPr/>
          <p:nvPr/>
        </p:nvSpPr>
        <p:spPr>
          <a:xfrm>
            <a:off x="0" y="-60644"/>
            <a:ext cx="914400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AD2E2F6-AC8B-4036-BAEC-C00D57B557A7}"/>
              </a:ext>
            </a:extLst>
          </p:cNvPr>
          <p:cNvSpPr txBox="1"/>
          <p:nvPr/>
        </p:nvSpPr>
        <p:spPr>
          <a:xfrm>
            <a:off x="467139" y="60644"/>
            <a:ext cx="901479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u="sng" dirty="0">
                <a:solidFill>
                  <a:schemeClr val="bg1"/>
                </a:solidFill>
                <a:latin typeface="Twinkl Cursive Looped" panose="02000000000000000000" pitchFamily="2" charset="0"/>
              </a:rPr>
              <a:t>Your task!</a:t>
            </a:r>
          </a:p>
        </p:txBody>
      </p:sp>
      <p:sp>
        <p:nvSpPr>
          <p:cNvPr id="4" name="Content Placeholder 15">
            <a:extLst>
              <a:ext uri="{FF2B5EF4-FFF2-40B4-BE49-F238E27FC236}">
                <a16:creationId xmlns:a16="http://schemas.microsoft.com/office/drawing/2014/main" id="{9931B7B0-85C5-41AA-BF53-590F529DE74E}"/>
              </a:ext>
            </a:extLst>
          </p:cNvPr>
          <p:cNvSpPr txBox="1">
            <a:spLocks/>
          </p:cNvSpPr>
          <p:nvPr/>
        </p:nvSpPr>
        <p:spPr>
          <a:xfrm>
            <a:off x="467139" y="1105262"/>
            <a:ext cx="7886700" cy="4152676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Twinkl" panose="02000503030000020003" pitchFamily="50" charset="0"/>
                <a:ea typeface="Twinkl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anose="02000503030000020003" pitchFamily="50" charset="0"/>
                <a:ea typeface="Twinkl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anose="02000503030000020003" pitchFamily="50" charset="0"/>
                <a:ea typeface="Twinkl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anose="02000503030000020003" pitchFamily="50" charset="0"/>
                <a:ea typeface="Twinkl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anose="02000503030000020003" pitchFamily="50" charset="0"/>
                <a:ea typeface="Twinkl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600" dirty="0">
                <a:solidFill>
                  <a:schemeClr val="bg1"/>
                </a:solidFill>
                <a:latin typeface="Twinkl Cursive Looped" panose="02000000000000000000" pitchFamily="2" charset="0"/>
              </a:rPr>
              <a:t>Please label the features on a cinquain of your choice! </a:t>
            </a:r>
          </a:p>
          <a:p>
            <a:endParaRPr lang="en-US" sz="3600" dirty="0">
              <a:solidFill>
                <a:schemeClr val="bg1"/>
              </a:solidFill>
              <a:latin typeface="Twinkl Cursive Looped" panose="02000000000000000000" pitchFamily="2" charset="0"/>
            </a:endParaRPr>
          </a:p>
          <a:p>
            <a:r>
              <a:rPr lang="en-US" sz="3600" dirty="0">
                <a:solidFill>
                  <a:schemeClr val="bg1"/>
                </a:solidFill>
                <a:latin typeface="Twinkl Cursive Looped" panose="02000000000000000000" pitchFamily="2" charset="0"/>
              </a:rPr>
              <a:t>I do! You do!</a:t>
            </a:r>
          </a:p>
          <a:p>
            <a:r>
              <a:rPr lang="en-US" sz="3600" dirty="0">
                <a:solidFill>
                  <a:schemeClr val="bg1"/>
                </a:solidFill>
                <a:latin typeface="Twinkl Cursive Looped" panose="02000000000000000000" pitchFamily="2" charset="0"/>
              </a:rPr>
              <a:t>Don’t worry, I’m going to show you an example! </a:t>
            </a:r>
          </a:p>
          <a:p>
            <a:endParaRPr lang="en-US" sz="3600" dirty="0">
              <a:solidFill>
                <a:schemeClr val="bg1"/>
              </a:solidFill>
              <a:latin typeface="Twinkl Cursive Looped" panose="02000000000000000000" pitchFamily="2" charset="0"/>
            </a:endParaRPr>
          </a:p>
        </p:txBody>
      </p:sp>
      <p:pic>
        <p:nvPicPr>
          <p:cNvPr id="4100" name="Picture 4" descr="Image result for happy clipart">
            <a:extLst>
              <a:ext uri="{FF2B5EF4-FFF2-40B4-BE49-F238E27FC236}">
                <a16:creationId xmlns:a16="http://schemas.microsoft.com/office/drawing/2014/main" id="{F1716BB8-442A-4361-8FF1-A9E7B2F8AC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05" b="97059" l="0" r="98291">
                        <a14:foregroundMark x1="30342" y1="86199" x2="20940" y2="76244"/>
                        <a14:foregroundMark x1="17094" y1="80090" x2="17094" y2="76471"/>
                        <a14:foregroundMark x1="17949" y1="81674" x2="30128" y2="91176"/>
                        <a14:foregroundMark x1="20299" y1="74208" x2="22222" y2="72624"/>
                        <a14:foregroundMark x1="47863" y1="92534" x2="58120" y2="84163"/>
                        <a14:foregroundMark x1="63889" y1="80543" x2="64316" y2="83484"/>
                        <a14:foregroundMark x1="66667" y1="83032" x2="55342" y2="95023"/>
                        <a14:foregroundMark x1="48291" y1="94796" x2="54060" y2="9570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9042" y="4313583"/>
            <a:ext cx="2629877" cy="24837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021BEA57-694E-43B3-94AB-6E9B2635D88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716781" y="1528348"/>
            <a:ext cx="2032138" cy="20321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66248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0253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7A21B2D-358F-4735-ADF0-BB8A8AE20932}"/>
              </a:ext>
            </a:extLst>
          </p:cNvPr>
          <p:cNvSpPr/>
          <p:nvPr/>
        </p:nvSpPr>
        <p:spPr>
          <a:xfrm>
            <a:off x="0" y="-60644"/>
            <a:ext cx="914400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AD2E2F6-AC8B-4036-BAEC-C00D57B557A7}"/>
              </a:ext>
            </a:extLst>
          </p:cNvPr>
          <p:cNvSpPr txBox="1"/>
          <p:nvPr/>
        </p:nvSpPr>
        <p:spPr>
          <a:xfrm>
            <a:off x="467139" y="0"/>
            <a:ext cx="901479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u="sng" dirty="0">
                <a:solidFill>
                  <a:schemeClr val="bg1"/>
                </a:solidFill>
                <a:latin typeface="Twinkl Cursive Looped" panose="02000000000000000000" pitchFamily="2" charset="0"/>
              </a:rPr>
              <a:t>My Turn! </a:t>
            </a:r>
          </a:p>
        </p:txBody>
      </p:sp>
      <p:sp>
        <p:nvSpPr>
          <p:cNvPr id="4" name="Content Placeholder 15">
            <a:extLst>
              <a:ext uri="{FF2B5EF4-FFF2-40B4-BE49-F238E27FC236}">
                <a16:creationId xmlns:a16="http://schemas.microsoft.com/office/drawing/2014/main" id="{9931B7B0-85C5-41AA-BF53-590F529DE74E}"/>
              </a:ext>
            </a:extLst>
          </p:cNvPr>
          <p:cNvSpPr txBox="1">
            <a:spLocks/>
          </p:cNvSpPr>
          <p:nvPr/>
        </p:nvSpPr>
        <p:spPr>
          <a:xfrm>
            <a:off x="-477078" y="983974"/>
            <a:ext cx="7886700" cy="4152676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Twinkl" panose="02000503030000020003" pitchFamily="50" charset="0"/>
                <a:ea typeface="Twinkl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anose="02000503030000020003" pitchFamily="50" charset="0"/>
                <a:ea typeface="Twinkl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anose="02000503030000020003" pitchFamily="50" charset="0"/>
                <a:ea typeface="Twinkl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anose="02000503030000020003" pitchFamily="50" charset="0"/>
                <a:ea typeface="Twinkl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anose="02000503030000020003" pitchFamily="50" charset="0"/>
                <a:ea typeface="Twinkl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3600" dirty="0">
                <a:solidFill>
                  <a:schemeClr val="bg1"/>
                </a:solidFill>
                <a:latin typeface="Twinkl Cursive Looped" panose="02000000000000000000" pitchFamily="2" charset="0"/>
              </a:rPr>
              <a:t>Flowers</a:t>
            </a:r>
          </a:p>
          <a:p>
            <a:pPr marL="0" indent="0" algn="ctr">
              <a:buNone/>
            </a:pPr>
            <a:r>
              <a:rPr lang="en-US" sz="3600" dirty="0">
                <a:solidFill>
                  <a:schemeClr val="bg1"/>
                </a:solidFill>
                <a:latin typeface="Twinkl Cursive Looped" panose="02000000000000000000" pitchFamily="2" charset="0"/>
              </a:rPr>
              <a:t>Pretty, fragrant</a:t>
            </a:r>
          </a:p>
          <a:p>
            <a:pPr marL="0" indent="0" algn="ctr">
              <a:buNone/>
            </a:pPr>
            <a:r>
              <a:rPr lang="en-US" sz="3600" dirty="0">
                <a:solidFill>
                  <a:schemeClr val="bg1"/>
                </a:solidFill>
                <a:latin typeface="Twinkl Cursive Looped" panose="02000000000000000000" pitchFamily="2" charset="0"/>
              </a:rPr>
              <a:t>Swaying, growing, blooming</a:t>
            </a:r>
          </a:p>
          <a:p>
            <a:pPr marL="0" indent="0" algn="ctr">
              <a:buNone/>
            </a:pPr>
            <a:r>
              <a:rPr lang="en-US" sz="3600" dirty="0">
                <a:solidFill>
                  <a:schemeClr val="bg1"/>
                </a:solidFill>
                <a:latin typeface="Twinkl Cursive Looped" panose="02000000000000000000" pitchFamily="2" charset="0"/>
              </a:rPr>
              <a:t>They make me feel very happy</a:t>
            </a:r>
          </a:p>
          <a:p>
            <a:pPr marL="0" indent="0" algn="ctr">
              <a:buNone/>
            </a:pPr>
            <a:r>
              <a:rPr lang="en-US" sz="3600" dirty="0">
                <a:solidFill>
                  <a:schemeClr val="bg1"/>
                </a:solidFill>
                <a:latin typeface="Twinkl Cursive Looped" panose="02000000000000000000" pitchFamily="2" charset="0"/>
              </a:rPr>
              <a:t>Blossoms</a:t>
            </a:r>
          </a:p>
          <a:p>
            <a:endParaRPr lang="en-US" sz="3600" dirty="0">
              <a:solidFill>
                <a:schemeClr val="bg1"/>
              </a:solidFill>
              <a:latin typeface="Twinkl Cursive Looped" panose="02000000000000000000" pitchFamily="2" charset="0"/>
            </a:endParaRPr>
          </a:p>
          <a:p>
            <a:endParaRPr lang="en-US" sz="3600" dirty="0">
              <a:solidFill>
                <a:schemeClr val="bg1"/>
              </a:solidFill>
              <a:latin typeface="Twinkl Cursive Looped" panose="02000000000000000000" pitchFamily="2" charset="0"/>
            </a:endParaRPr>
          </a:p>
        </p:txBody>
      </p:sp>
      <p:pic>
        <p:nvPicPr>
          <p:cNvPr id="5122" name="Picture 2" descr="Image result for flowers clipart">
            <a:extLst>
              <a:ext uri="{FF2B5EF4-FFF2-40B4-BE49-F238E27FC236}">
                <a16:creationId xmlns:a16="http://schemas.microsoft.com/office/drawing/2014/main" id="{348EFABD-5C02-4B35-AF38-EC29E3BE74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74635" y="3279409"/>
            <a:ext cx="3548269" cy="35482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Content Placeholder 15">
            <a:extLst>
              <a:ext uri="{FF2B5EF4-FFF2-40B4-BE49-F238E27FC236}">
                <a16:creationId xmlns:a16="http://schemas.microsoft.com/office/drawing/2014/main" id="{9B51732C-FAC0-4EB3-9987-B39A562CBF26}"/>
              </a:ext>
            </a:extLst>
          </p:cNvPr>
          <p:cNvSpPr txBox="1">
            <a:spLocks/>
          </p:cNvSpPr>
          <p:nvPr/>
        </p:nvSpPr>
        <p:spPr>
          <a:xfrm>
            <a:off x="127966" y="4781662"/>
            <a:ext cx="5944843" cy="4152676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Twinkl" panose="02000503030000020003" pitchFamily="50" charset="0"/>
                <a:ea typeface="Twinkl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anose="02000503030000020003" pitchFamily="50" charset="0"/>
                <a:ea typeface="Twinkl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anose="02000503030000020003" pitchFamily="50" charset="0"/>
                <a:ea typeface="Twinkl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anose="02000503030000020003" pitchFamily="50" charset="0"/>
                <a:ea typeface="Twinkl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anose="02000503030000020003" pitchFamily="50" charset="0"/>
                <a:ea typeface="Twinkl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5400" b="1" dirty="0">
                <a:solidFill>
                  <a:srgbClr val="FFFF00"/>
                </a:solidFill>
                <a:latin typeface="Twinkl Cursive Looped" panose="02000000000000000000" pitchFamily="2" charset="0"/>
              </a:rPr>
              <a:t>WATCH VIDEO </a:t>
            </a:r>
          </a:p>
          <a:p>
            <a:endParaRPr lang="en-US" sz="3600" dirty="0">
              <a:solidFill>
                <a:schemeClr val="bg1"/>
              </a:solidFill>
              <a:latin typeface="Twinkl Cursive Looped" panose="02000000000000000000" pitchFamily="2" charset="0"/>
            </a:endParaRPr>
          </a:p>
          <a:p>
            <a:endParaRPr lang="en-US" sz="3600" dirty="0">
              <a:solidFill>
                <a:schemeClr val="bg1"/>
              </a:solidFill>
              <a:latin typeface="Twinkl Cursive Looped" panose="02000000000000000000" pitchFamily="2" charset="0"/>
            </a:endParaRPr>
          </a:p>
        </p:txBody>
      </p:sp>
      <p:pic>
        <p:nvPicPr>
          <p:cNvPr id="5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D9D8010F-2C79-4BAA-BB58-8C957562EC3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072809" y="275185"/>
            <a:ext cx="2359991" cy="23599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91052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738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7A21B2D-358F-4735-ADF0-BB8A8AE20932}"/>
              </a:ext>
            </a:extLst>
          </p:cNvPr>
          <p:cNvSpPr/>
          <p:nvPr/>
        </p:nvSpPr>
        <p:spPr>
          <a:xfrm>
            <a:off x="0" y="-60644"/>
            <a:ext cx="914400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AD2E2F6-AC8B-4036-BAEC-C00D57B557A7}"/>
              </a:ext>
            </a:extLst>
          </p:cNvPr>
          <p:cNvSpPr txBox="1"/>
          <p:nvPr/>
        </p:nvSpPr>
        <p:spPr>
          <a:xfrm>
            <a:off x="467139" y="0"/>
            <a:ext cx="9014791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u="sng" dirty="0">
                <a:solidFill>
                  <a:schemeClr val="bg1"/>
                </a:solidFill>
                <a:latin typeface="Twinkl Cursive Looped" panose="02000000000000000000" pitchFamily="2" charset="0"/>
              </a:rPr>
              <a:t>Your turn! </a:t>
            </a:r>
          </a:p>
          <a:p>
            <a:endParaRPr lang="en-GB" sz="5400" u="sng" dirty="0">
              <a:solidFill>
                <a:schemeClr val="bg1"/>
              </a:solidFill>
              <a:latin typeface="Twinkl Cursive Looped" panose="02000000000000000000" pitchFamily="2" charset="0"/>
            </a:endParaRPr>
          </a:p>
          <a:p>
            <a:r>
              <a:rPr lang="en-GB" sz="5400" u="sng" dirty="0">
                <a:solidFill>
                  <a:schemeClr val="bg1"/>
                </a:solidFill>
                <a:latin typeface="Twinkl Cursive Looped" panose="02000000000000000000" pitchFamily="2" charset="0"/>
              </a:rPr>
              <a:t>Choose one of these three poems to label!</a:t>
            </a:r>
          </a:p>
          <a:p>
            <a:endParaRPr lang="en-GB" sz="5400" u="sng" dirty="0">
              <a:solidFill>
                <a:schemeClr val="bg1"/>
              </a:solidFill>
              <a:latin typeface="Twinkl Cursive Looped" panose="02000000000000000000" pitchFamily="2" charset="0"/>
            </a:endParaRPr>
          </a:p>
          <a:p>
            <a:r>
              <a:rPr lang="en-GB" sz="5400" u="sng" dirty="0">
                <a:solidFill>
                  <a:schemeClr val="bg1"/>
                </a:solidFill>
                <a:latin typeface="Twinkl Cursive Looped" panose="02000000000000000000" pitchFamily="2" charset="0"/>
              </a:rPr>
              <a:t>Use the features as a checklist!</a:t>
            </a:r>
          </a:p>
        </p:txBody>
      </p:sp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CF96B359-A0CE-429C-9671-EAE23B88B8C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6287051" y="2271643"/>
            <a:ext cx="2956339" cy="29563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85910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2279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7A21B2D-358F-4735-ADF0-BB8A8AE20932}"/>
              </a:ext>
            </a:extLst>
          </p:cNvPr>
          <p:cNvSpPr/>
          <p:nvPr/>
        </p:nvSpPr>
        <p:spPr>
          <a:xfrm>
            <a:off x="0" y="-60644"/>
            <a:ext cx="914400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AD2E2F6-AC8B-4036-BAEC-C00D57B557A7}"/>
              </a:ext>
            </a:extLst>
          </p:cNvPr>
          <p:cNvSpPr txBox="1"/>
          <p:nvPr/>
        </p:nvSpPr>
        <p:spPr>
          <a:xfrm>
            <a:off x="119269" y="0"/>
            <a:ext cx="8935279" cy="54476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u="sng" dirty="0">
                <a:solidFill>
                  <a:schemeClr val="bg1"/>
                </a:solidFill>
                <a:latin typeface="Twinkl Cursive Looped" panose="02000000000000000000" pitchFamily="2" charset="0"/>
              </a:rPr>
              <a:t>Option 1:  </a:t>
            </a:r>
          </a:p>
          <a:p>
            <a:endParaRPr lang="en-GB" sz="5400" u="sng" dirty="0">
              <a:solidFill>
                <a:schemeClr val="bg1"/>
              </a:solidFill>
              <a:latin typeface="Twinkl Cursive Looped" panose="02000000000000000000" pitchFamily="2" charset="0"/>
            </a:endParaRPr>
          </a:p>
          <a:p>
            <a:pPr algn="ctr"/>
            <a:r>
              <a:rPr lang="en-GB" sz="4800" dirty="0">
                <a:solidFill>
                  <a:schemeClr val="bg1"/>
                </a:solidFill>
                <a:latin typeface="Twinkl Cursive Looped" panose="02000000000000000000" pitchFamily="2" charset="0"/>
              </a:rPr>
              <a:t>Dino</a:t>
            </a:r>
          </a:p>
          <a:p>
            <a:pPr algn="ctr"/>
            <a:r>
              <a:rPr lang="en-GB" sz="4800" dirty="0">
                <a:solidFill>
                  <a:schemeClr val="bg1"/>
                </a:solidFill>
                <a:latin typeface="Twinkl Cursive Looped" panose="02000000000000000000" pitchFamily="2" charset="0"/>
              </a:rPr>
              <a:t>Enormous, fierce</a:t>
            </a:r>
          </a:p>
          <a:p>
            <a:pPr algn="ctr"/>
            <a:r>
              <a:rPr lang="en-GB" sz="4800" dirty="0">
                <a:solidFill>
                  <a:schemeClr val="bg1"/>
                </a:solidFill>
                <a:latin typeface="Twinkl Cursive Looped" panose="02000000000000000000" pitchFamily="2" charset="0"/>
              </a:rPr>
              <a:t>Roaming, fighting, screeching,</a:t>
            </a:r>
          </a:p>
          <a:p>
            <a:pPr algn="ctr"/>
            <a:r>
              <a:rPr lang="en-GB" sz="4800" dirty="0">
                <a:solidFill>
                  <a:schemeClr val="bg1"/>
                </a:solidFill>
                <a:latin typeface="Twinkl Cursive Looped" panose="02000000000000000000" pitchFamily="2" charset="0"/>
              </a:rPr>
              <a:t>Sadly, dinosaurs are extinct, </a:t>
            </a:r>
          </a:p>
          <a:p>
            <a:pPr algn="ctr"/>
            <a:r>
              <a:rPr lang="en-GB" sz="4800" dirty="0">
                <a:solidFill>
                  <a:schemeClr val="bg1"/>
                </a:solidFill>
                <a:latin typeface="Twinkl Cursive Looped" panose="02000000000000000000" pitchFamily="2" charset="0"/>
              </a:rPr>
              <a:t>Reptiles</a:t>
            </a:r>
          </a:p>
        </p:txBody>
      </p:sp>
      <p:pic>
        <p:nvPicPr>
          <p:cNvPr id="6146" name="Picture 2" descr="Image result for dinosaur clipart">
            <a:extLst>
              <a:ext uri="{FF2B5EF4-FFF2-40B4-BE49-F238E27FC236}">
                <a16:creationId xmlns:a16="http://schemas.microsoft.com/office/drawing/2014/main" id="{D09FFFE9-6421-45AB-B828-133D24B35C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96" b="98240" l="0" r="100000">
                        <a14:foregroundMark x1="14322" y1="11046" x2="16368" y2="5474"/>
                        <a14:foregroundMark x1="26343" y1="10557" x2="22634" y2="5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5170" y="198782"/>
            <a:ext cx="2119561" cy="27730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E1DE62DB-8620-4FA4-BF3A-A93EEEEA83C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383208" y="1410355"/>
            <a:ext cx="1743765" cy="17437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27076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869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7A21B2D-358F-4735-ADF0-BB8A8AE20932}"/>
              </a:ext>
            </a:extLst>
          </p:cNvPr>
          <p:cNvSpPr/>
          <p:nvPr/>
        </p:nvSpPr>
        <p:spPr>
          <a:xfrm>
            <a:off x="0" y="-60644"/>
            <a:ext cx="914400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AD2E2F6-AC8B-4036-BAEC-C00D57B557A7}"/>
              </a:ext>
            </a:extLst>
          </p:cNvPr>
          <p:cNvSpPr txBox="1"/>
          <p:nvPr/>
        </p:nvSpPr>
        <p:spPr>
          <a:xfrm>
            <a:off x="119269" y="0"/>
            <a:ext cx="8935279" cy="54476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u="sng" dirty="0">
                <a:solidFill>
                  <a:schemeClr val="bg1"/>
                </a:solidFill>
                <a:latin typeface="Twinkl Cursive Looped" panose="02000000000000000000" pitchFamily="2" charset="0"/>
              </a:rPr>
              <a:t>Option 2:  </a:t>
            </a:r>
          </a:p>
          <a:p>
            <a:endParaRPr lang="en-GB" sz="5400" u="sng" dirty="0">
              <a:solidFill>
                <a:schemeClr val="bg1"/>
              </a:solidFill>
              <a:latin typeface="Twinkl Cursive Looped" panose="02000000000000000000" pitchFamily="2" charset="0"/>
            </a:endParaRPr>
          </a:p>
          <a:p>
            <a:pPr algn="ctr"/>
            <a:r>
              <a:rPr lang="en-GB" sz="4800" dirty="0">
                <a:solidFill>
                  <a:schemeClr val="bg1"/>
                </a:solidFill>
                <a:latin typeface="Twinkl Cursive Looped" panose="02000000000000000000" pitchFamily="2" charset="0"/>
              </a:rPr>
              <a:t>Nature</a:t>
            </a:r>
          </a:p>
          <a:p>
            <a:pPr algn="ctr"/>
            <a:r>
              <a:rPr lang="en-GB" sz="4800" dirty="0">
                <a:solidFill>
                  <a:schemeClr val="bg1"/>
                </a:solidFill>
                <a:latin typeface="Twinkl Cursive Looped" panose="02000000000000000000" pitchFamily="2" charset="0"/>
              </a:rPr>
              <a:t>Beautiful, green</a:t>
            </a:r>
          </a:p>
          <a:p>
            <a:pPr algn="ctr"/>
            <a:r>
              <a:rPr lang="en-GB" sz="4800" dirty="0">
                <a:solidFill>
                  <a:schemeClr val="bg1"/>
                </a:solidFill>
                <a:latin typeface="Twinkl Cursive Looped" panose="02000000000000000000" pitchFamily="2" charset="0"/>
              </a:rPr>
              <a:t>Refreshing, relaxing </a:t>
            </a:r>
          </a:p>
          <a:p>
            <a:pPr algn="ctr"/>
            <a:r>
              <a:rPr lang="en-GB" sz="4800" dirty="0">
                <a:solidFill>
                  <a:schemeClr val="bg1"/>
                </a:solidFill>
                <a:latin typeface="Twinkl Cursive Looped" panose="02000000000000000000" pitchFamily="2" charset="0"/>
              </a:rPr>
              <a:t>Nature is very important</a:t>
            </a:r>
          </a:p>
          <a:p>
            <a:pPr algn="ctr"/>
            <a:r>
              <a:rPr lang="en-GB" sz="4800" dirty="0">
                <a:solidFill>
                  <a:schemeClr val="bg1"/>
                </a:solidFill>
                <a:latin typeface="Twinkl Cursive Looped" panose="02000000000000000000" pitchFamily="2" charset="0"/>
              </a:rPr>
              <a:t>Outside</a:t>
            </a:r>
          </a:p>
        </p:txBody>
      </p:sp>
      <p:pic>
        <p:nvPicPr>
          <p:cNvPr id="7170" name="Picture 2" descr="Image result for nature clipart">
            <a:extLst>
              <a:ext uri="{FF2B5EF4-FFF2-40B4-BE49-F238E27FC236}">
                <a16:creationId xmlns:a16="http://schemas.microsoft.com/office/drawing/2014/main" id="{863AA5B6-43CB-40CB-96BE-5687408FC3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114" y="4632974"/>
            <a:ext cx="3156008" cy="19763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569A7D8E-1DD1-41DE-94B9-30A063B7063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42842" y="1390476"/>
            <a:ext cx="1266687" cy="12666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88193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63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7A21B2D-358F-4735-ADF0-BB8A8AE20932}"/>
              </a:ext>
            </a:extLst>
          </p:cNvPr>
          <p:cNvSpPr/>
          <p:nvPr/>
        </p:nvSpPr>
        <p:spPr>
          <a:xfrm>
            <a:off x="0" y="-60644"/>
            <a:ext cx="914400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AD2E2F6-AC8B-4036-BAEC-C00D57B557A7}"/>
              </a:ext>
            </a:extLst>
          </p:cNvPr>
          <p:cNvSpPr txBox="1"/>
          <p:nvPr/>
        </p:nvSpPr>
        <p:spPr>
          <a:xfrm>
            <a:off x="119269" y="0"/>
            <a:ext cx="8935279" cy="40010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u="sng" dirty="0">
                <a:solidFill>
                  <a:schemeClr val="bg1"/>
                </a:solidFill>
                <a:latin typeface="Twinkl Cursive Looped" panose="02000000000000000000" pitchFamily="2" charset="0"/>
              </a:rPr>
              <a:t>Option 3:  </a:t>
            </a:r>
          </a:p>
          <a:p>
            <a:pPr algn="ctr"/>
            <a:r>
              <a:rPr lang="en-GB" sz="4000" dirty="0">
                <a:solidFill>
                  <a:schemeClr val="bg1"/>
                </a:solidFill>
                <a:latin typeface="Twinkl Cursive Looped" panose="02000000000000000000" pitchFamily="2" charset="0"/>
              </a:rPr>
              <a:t>Big Dogs</a:t>
            </a:r>
          </a:p>
          <a:p>
            <a:pPr algn="ctr"/>
            <a:r>
              <a:rPr lang="en-GB" sz="4000" dirty="0">
                <a:solidFill>
                  <a:schemeClr val="bg1"/>
                </a:solidFill>
                <a:latin typeface="Twinkl Cursive Looped" panose="02000000000000000000" pitchFamily="2" charset="0"/>
              </a:rPr>
              <a:t>Furry, friendly</a:t>
            </a:r>
          </a:p>
          <a:p>
            <a:pPr algn="ctr"/>
            <a:r>
              <a:rPr lang="en-GB" sz="4000" dirty="0">
                <a:solidFill>
                  <a:schemeClr val="bg1"/>
                </a:solidFill>
                <a:latin typeface="Twinkl Cursive Looped" panose="02000000000000000000" pitchFamily="2" charset="0"/>
              </a:rPr>
              <a:t>Barking, fetching, playing</a:t>
            </a:r>
          </a:p>
          <a:p>
            <a:pPr algn="ctr"/>
            <a:r>
              <a:rPr lang="en-GB" sz="4000" dirty="0">
                <a:solidFill>
                  <a:schemeClr val="bg1"/>
                </a:solidFill>
                <a:latin typeface="Twinkl Cursive Looped" panose="02000000000000000000" pitchFamily="2" charset="0"/>
              </a:rPr>
              <a:t>Always there to play fetch with you</a:t>
            </a:r>
          </a:p>
          <a:p>
            <a:pPr algn="ctr"/>
            <a:r>
              <a:rPr lang="en-GB" sz="4000" dirty="0">
                <a:solidFill>
                  <a:schemeClr val="bg1"/>
                </a:solidFill>
                <a:latin typeface="Twinkl Cursive Looped" panose="02000000000000000000" pitchFamily="2" charset="0"/>
              </a:rPr>
              <a:t>My pets</a:t>
            </a:r>
            <a:endParaRPr lang="en-GB" sz="4800" dirty="0">
              <a:solidFill>
                <a:schemeClr val="bg1"/>
              </a:solidFill>
              <a:latin typeface="Twinkl Cursive Looped" panose="02000000000000000000" pitchFamily="2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D65BD67E-5F12-4621-B474-76C7893561C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4878" b="96829" l="0" r="98641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363279" y="3261918"/>
            <a:ext cx="4440856" cy="3535438"/>
          </a:xfrm>
          <a:prstGeom prst="rect">
            <a:avLst/>
          </a:prstGeom>
        </p:spPr>
      </p:pic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1B29B27F-7C46-47DD-B845-F2196906AC0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71443" y="4408555"/>
            <a:ext cx="1694069" cy="16940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21665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60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7A21B2D-358F-4735-ADF0-BB8A8AE20932}"/>
              </a:ext>
            </a:extLst>
          </p:cNvPr>
          <p:cNvSpPr/>
          <p:nvPr/>
        </p:nvSpPr>
        <p:spPr>
          <a:xfrm>
            <a:off x="0" y="-60644"/>
            <a:ext cx="914400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AD2E2F6-AC8B-4036-BAEC-C00D57B557A7}"/>
              </a:ext>
            </a:extLst>
          </p:cNvPr>
          <p:cNvSpPr txBox="1"/>
          <p:nvPr/>
        </p:nvSpPr>
        <p:spPr>
          <a:xfrm>
            <a:off x="467139" y="0"/>
            <a:ext cx="9014791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u="sng" dirty="0">
                <a:solidFill>
                  <a:srgbClr val="FF0000"/>
                </a:solidFill>
                <a:latin typeface="Twinkl Cursive Looped" panose="02000000000000000000" pitchFamily="2" charset="0"/>
              </a:rPr>
              <a:t>RED PEN CHALLENGE!</a:t>
            </a:r>
          </a:p>
          <a:p>
            <a:r>
              <a:rPr lang="en-GB" sz="5400" u="sng" dirty="0">
                <a:solidFill>
                  <a:schemeClr val="bg1"/>
                </a:solidFill>
                <a:latin typeface="Twinkl Cursive Looped" panose="02000000000000000000" pitchFamily="2" charset="0"/>
              </a:rPr>
              <a:t>ABC</a:t>
            </a:r>
          </a:p>
          <a:p>
            <a:endParaRPr lang="en-GB" sz="3600" u="sng" dirty="0">
              <a:solidFill>
                <a:schemeClr val="bg1"/>
              </a:solidFill>
              <a:latin typeface="Twinkl Cursive Looped" panose="02000000000000000000" pitchFamily="2" charset="0"/>
            </a:endParaRPr>
          </a:p>
          <a:p>
            <a:r>
              <a:rPr lang="en-GB" sz="3600" u="sng" dirty="0">
                <a:solidFill>
                  <a:schemeClr val="bg1"/>
                </a:solidFill>
                <a:latin typeface="Twinkl Cursive Looped" panose="02000000000000000000" pitchFamily="2" charset="0"/>
              </a:rPr>
              <a:t>A: Achievement- </a:t>
            </a:r>
            <a:r>
              <a:rPr lang="en-GB" sz="3600" dirty="0">
                <a:solidFill>
                  <a:schemeClr val="bg1"/>
                </a:solidFill>
                <a:latin typeface="Twinkl Cursive Looped" panose="02000000000000000000" pitchFamily="2" charset="0"/>
              </a:rPr>
              <a:t>What do you like about this poem? What is successful?</a:t>
            </a:r>
          </a:p>
          <a:p>
            <a:r>
              <a:rPr lang="en-GB" sz="3600" u="sng" dirty="0">
                <a:solidFill>
                  <a:schemeClr val="bg1"/>
                </a:solidFill>
                <a:latin typeface="Twinkl Cursive Looped" panose="02000000000000000000" pitchFamily="2" charset="0"/>
              </a:rPr>
              <a:t>B: Build On- </a:t>
            </a:r>
            <a:r>
              <a:rPr lang="en-GB" sz="3600" dirty="0">
                <a:solidFill>
                  <a:schemeClr val="bg1"/>
                </a:solidFill>
                <a:latin typeface="Twinkl Cursive Looped" panose="02000000000000000000" pitchFamily="2" charset="0"/>
              </a:rPr>
              <a:t>How could you improve this poem?</a:t>
            </a:r>
          </a:p>
          <a:p>
            <a:r>
              <a:rPr lang="en-GB" sz="3600" u="sng" dirty="0">
                <a:solidFill>
                  <a:schemeClr val="bg1"/>
                </a:solidFill>
                <a:latin typeface="Twinkl Cursive Looped" panose="02000000000000000000" pitchFamily="2" charset="0"/>
              </a:rPr>
              <a:t>C: Challenge: </a:t>
            </a:r>
            <a:r>
              <a:rPr lang="en-GB" sz="3600" dirty="0">
                <a:solidFill>
                  <a:schemeClr val="bg1"/>
                </a:solidFill>
                <a:latin typeface="Twinkl Cursive Looped" panose="02000000000000000000" pitchFamily="2" charset="0"/>
              </a:rPr>
              <a:t>How will you use this activity to challenge yourself when writing your own poem?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6B022E0-8F7E-4D86-9D9E-16D201B4CB6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556" r="975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1450592">
            <a:off x="7152587" y="10708"/>
            <a:ext cx="2076059" cy="2312499"/>
          </a:xfrm>
          <a:prstGeom prst="rect">
            <a:avLst/>
          </a:prstGeom>
        </p:spPr>
      </p:pic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8EAC6195-8959-4B1B-A02A-2D294FB7773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428435" y="671691"/>
            <a:ext cx="1684130" cy="16841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36518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895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2B828E38-98E0-4383-94F7-1551083635AD}" vid="{98D973AB-FEE2-41B7-BB8D-8C5BBB1E938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7" ma:contentTypeDescription="Create a new document." ma:contentTypeScope="" ma:versionID="59d72ef830b3e7d655a9cff1bd9798a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ca80607aa85f642b5855281dc31d5a1f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7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8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0" nillable="true" ma:displayName="Tags" ma:hidden="true" ma:internalName="MediaServiceAutoTags" ma:readOnly="true">
      <xsd:simpleType>
        <xsd:restriction base="dms:Text"/>
      </xsd:simpleType>
    </xsd:element>
    <xsd:element name="MediaServiceOCR" ma:index="11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2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hidden="true" ma:internalName="MediaServiceKeyPoints" ma:readOnly="true">
      <xsd:simpleType>
        <xsd:restriction base="dms:Note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62104A2F-3C54-4311-8C81-D0AE14BC2F2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B0CDCF93-C080-4D21-8DA5-C9374B69ABAD}">
  <ds:schemaRefs>
    <ds:schemaRef ds:uri="http://purl.org/dc/elements/1.1/"/>
    <ds:schemaRef ds:uri="http://schemas.microsoft.com/office/2006/metadata/properties"/>
    <ds:schemaRef ds:uri="http://schemas.microsoft.com/office/2006/documentManagement/types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933c73ff-1f47-478d-836a-52d41c4c8390"/>
    <ds:schemaRef ds:uri="b7193443-4924-4c98-83f1-322a08f13154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94D7037A-9B71-408C-9760-2239EB4C6FA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2012</TotalTime>
  <Words>291</Words>
  <Application>Microsoft Office PowerPoint</Application>
  <PresentationFormat>On-screen Show (4:3)</PresentationFormat>
  <Paragraphs>57</Paragraphs>
  <Slides>11</Slides>
  <Notes>0</Notes>
  <HiddenSlides>0</HiddenSlides>
  <MMClips>11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Twinkl Cursive Looped</vt:lpstr>
      <vt:lpstr>Twinkl</vt:lpstr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Meghan Parry</dc:creator>
  <cp:lastModifiedBy>Alice Watton</cp:lastModifiedBy>
  <cp:revision>23</cp:revision>
  <dcterms:created xsi:type="dcterms:W3CDTF">2020-10-11T13:03:23Z</dcterms:created>
  <dcterms:modified xsi:type="dcterms:W3CDTF">2022-01-02T16:26:02Z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