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8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9.xml" ContentType="application/vnd.openxmlformats-officedocument.theme+xml"/>
  <Override PartName="/ppt/slideLayouts/slideLayout21.xml" ContentType="application/vnd.openxmlformats-officedocument.presentationml.slideLayout+xml"/>
  <Override PartName="/ppt/theme/theme10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0" r:id="rId5"/>
    <p:sldMasterId id="2147483672" r:id="rId6"/>
    <p:sldMasterId id="2147483674" r:id="rId7"/>
    <p:sldMasterId id="2147483676" r:id="rId8"/>
    <p:sldMasterId id="2147483678" r:id="rId9"/>
    <p:sldMasterId id="2147483650" r:id="rId10"/>
    <p:sldMasterId id="2147483652" r:id="rId11"/>
    <p:sldMasterId id="2147483654" r:id="rId12"/>
    <p:sldMasterId id="2147483666" r:id="rId13"/>
    <p:sldMasterId id="2147483681" r:id="rId14"/>
  </p:sldMasterIdLst>
  <p:notesMasterIdLst>
    <p:notesMasterId r:id="rId48"/>
  </p:notesMasterIdLst>
  <p:sldIdLst>
    <p:sldId id="309" r:id="rId15"/>
    <p:sldId id="297" r:id="rId16"/>
    <p:sldId id="304" r:id="rId17"/>
    <p:sldId id="260" r:id="rId18"/>
    <p:sldId id="298" r:id="rId19"/>
    <p:sldId id="305" r:id="rId20"/>
    <p:sldId id="306" r:id="rId21"/>
    <p:sldId id="310" r:id="rId22"/>
    <p:sldId id="301" r:id="rId23"/>
    <p:sldId id="293" r:id="rId24"/>
    <p:sldId id="311" r:id="rId25"/>
    <p:sldId id="315" r:id="rId26"/>
    <p:sldId id="318" r:id="rId27"/>
    <p:sldId id="312" r:id="rId28"/>
    <p:sldId id="308" r:id="rId29"/>
    <p:sldId id="313" r:id="rId30"/>
    <p:sldId id="303" r:id="rId31"/>
    <p:sldId id="316" r:id="rId32"/>
    <p:sldId id="319" r:id="rId33"/>
    <p:sldId id="317" r:id="rId34"/>
    <p:sldId id="302" r:id="rId35"/>
    <p:sldId id="283" r:id="rId36"/>
    <p:sldId id="322" r:id="rId37"/>
    <p:sldId id="262" r:id="rId38"/>
    <p:sldId id="323" r:id="rId39"/>
    <p:sldId id="321" r:id="rId40"/>
    <p:sldId id="320" r:id="rId41"/>
    <p:sldId id="324" r:id="rId42"/>
    <p:sldId id="325" r:id="rId43"/>
    <p:sldId id="326" r:id="rId44"/>
    <p:sldId id="327" r:id="rId45"/>
    <p:sldId id="328" r:id="rId46"/>
    <p:sldId id="329" r:id="rId4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slide" Target="slides/slide25.xml"/><Relationship Id="rId3" Type="http://schemas.openxmlformats.org/officeDocument/2006/relationships/customXml" Target="../customXml/item3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42" Type="http://schemas.openxmlformats.org/officeDocument/2006/relationships/slide" Target="slides/slide28.xml"/><Relationship Id="rId47" Type="http://schemas.openxmlformats.org/officeDocument/2006/relationships/slide" Target="slides/slide33.xml"/><Relationship Id="rId50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46" Type="http://schemas.openxmlformats.org/officeDocument/2006/relationships/slide" Target="slides/slide32.xml"/><Relationship Id="rId2" Type="http://schemas.openxmlformats.org/officeDocument/2006/relationships/customXml" Target="../customXml/item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slide" Target="slides/slide15.xml"/><Relationship Id="rId41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40" Type="http://schemas.openxmlformats.org/officeDocument/2006/relationships/slide" Target="slides/slide26.xml"/><Relationship Id="rId45" Type="http://schemas.openxmlformats.org/officeDocument/2006/relationships/slide" Target="slides/slide31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49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4" Type="http://schemas.openxmlformats.org/officeDocument/2006/relationships/slide" Target="slides/slide3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slide" Target="slides/slide29.xml"/><Relationship Id="rId48" Type="http://schemas.openxmlformats.org/officeDocument/2006/relationships/notesMaster" Target="notesMasters/notesMaster1.xml"/><Relationship Id="rId8" Type="http://schemas.openxmlformats.org/officeDocument/2006/relationships/slideMaster" Target="slideMasters/slideMaster5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30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18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012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187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891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609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941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18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223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1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8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552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520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144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712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391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355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8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52198359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52198359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52198359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52198359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6711" y="496711"/>
            <a:ext cx="957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Monday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 flipH="1">
            <a:off x="858520" y="4211027"/>
            <a:ext cx="48762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Watch the video today up until the part where you pause for the 1</a:t>
            </a:r>
            <a:r>
              <a:rPr lang="en-GB" baseline="30000" dirty="0" smtClean="0"/>
              <a:t>st</a:t>
            </a:r>
            <a:r>
              <a:rPr lang="en-GB" dirty="0" smtClean="0"/>
              <a:t> set of questions. Answer the questions on the PowerPoint for today. 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vimeo.com/452198359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143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1446306"/>
                <a:ext cx="5790627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1) 10, 20, ___, 40, 50, 60, ___ , 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2) 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___, 350, 360, 370, 380, ___, 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3</a:t>
                </a:r>
                <a:r>
                  <a:rPr lang="en-GB" sz="2800" dirty="0">
                    <a:latin typeface="Calibri" panose="020F0502020204030204" pitchFamily="34" charset="0"/>
                  </a:rPr>
                  <a:t>)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</a:t>
                </a:r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 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</a:t>
                </a:r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1446306"/>
                <a:ext cx="5790627" cy="4401205"/>
              </a:xfrm>
              <a:prstGeom prst="rect">
                <a:avLst/>
              </a:prstGeom>
              <a:blipFill>
                <a:blip r:embed="rId3"/>
                <a:stretch>
                  <a:fillRect l="-2213" t="-1247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5408272" y="103943"/>
            <a:ext cx="29767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Let’s warm our brains!</a:t>
            </a: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6083" y="565608"/>
            <a:ext cx="2324100" cy="17240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1286" y="4276725"/>
            <a:ext cx="2047875" cy="16954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13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5790627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1) 10, 20, ___, 40, 50, 60, ___ , 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2)  ___, 350, 360, 370, 380, ___, 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3</a:t>
                </a:r>
                <a:r>
                  <a:rPr lang="en-GB" sz="2800" dirty="0">
                    <a:latin typeface="Calibri" panose="020F0502020204030204" pitchFamily="34" charset="0"/>
                  </a:rPr>
                  <a:t>)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</a:t>
                </a:r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 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</a:t>
                </a:r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5790627" cy="4401205"/>
              </a:xfrm>
              <a:prstGeom prst="rect">
                <a:avLst/>
              </a:prstGeom>
              <a:blipFill>
                <a:blip r:embed="rId3"/>
                <a:stretch>
                  <a:fillRect l="-2213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148948" y="33774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30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80274" y="33774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7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79305" y="33774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80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2627" y="161296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340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61370" y="161296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390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39909" y="161296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400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12402" y="2901853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93572" y="4177073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72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02825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70</a:t>
            </a:r>
            <a:endParaRPr lang="en-GB" sz="2400" dirty="0"/>
          </a:p>
        </p:txBody>
      </p:sp>
      <p:sp>
        <p:nvSpPr>
          <p:cNvPr id="66" name="TextBox 65"/>
          <p:cNvSpPr txBox="1"/>
          <p:nvPr/>
        </p:nvSpPr>
        <p:spPr>
          <a:xfrm>
            <a:off x="777900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80</a:t>
            </a:r>
            <a:endParaRPr lang="en-GB" sz="2400" dirty="0"/>
          </a:p>
        </p:txBody>
      </p:sp>
      <p:sp>
        <p:nvSpPr>
          <p:cNvPr id="67" name="TextBox 66"/>
          <p:cNvSpPr txBox="1"/>
          <p:nvPr/>
        </p:nvSpPr>
        <p:spPr>
          <a:xfrm>
            <a:off x="131722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71</a:t>
            </a:r>
            <a:endParaRPr lang="en-GB" sz="2400" dirty="0"/>
          </a:p>
        </p:txBody>
      </p:sp>
      <p:sp>
        <p:nvSpPr>
          <p:cNvPr id="68" name="TextBox 67"/>
          <p:cNvSpPr txBox="1"/>
          <p:nvPr/>
        </p:nvSpPr>
        <p:spPr>
          <a:xfrm>
            <a:off x="203529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72</a:t>
            </a:r>
            <a:endParaRPr lang="en-GB" sz="2400" dirty="0"/>
          </a:p>
        </p:txBody>
      </p:sp>
      <p:sp>
        <p:nvSpPr>
          <p:cNvPr id="69" name="TextBox 68"/>
          <p:cNvSpPr txBox="1"/>
          <p:nvPr/>
        </p:nvSpPr>
        <p:spPr>
          <a:xfrm>
            <a:off x="275659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73</a:t>
            </a:r>
            <a:endParaRPr lang="en-GB" sz="2400" dirty="0"/>
          </a:p>
        </p:txBody>
      </p:sp>
      <p:sp>
        <p:nvSpPr>
          <p:cNvPr id="70" name="TextBox 69"/>
          <p:cNvSpPr txBox="1"/>
          <p:nvPr/>
        </p:nvSpPr>
        <p:spPr>
          <a:xfrm>
            <a:off x="346817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74</a:t>
            </a:r>
            <a:endParaRPr lang="en-GB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422069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75</a:t>
            </a:r>
            <a:endParaRPr lang="en-GB" sz="2400" dirty="0"/>
          </a:p>
        </p:txBody>
      </p:sp>
      <p:sp>
        <p:nvSpPr>
          <p:cNvPr id="72" name="TextBox 71"/>
          <p:cNvSpPr txBox="1"/>
          <p:nvPr/>
        </p:nvSpPr>
        <p:spPr>
          <a:xfrm>
            <a:off x="491921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76</a:t>
            </a:r>
            <a:endParaRPr lang="en-GB" sz="2400" dirty="0"/>
          </a:p>
        </p:txBody>
      </p:sp>
      <p:sp>
        <p:nvSpPr>
          <p:cNvPr id="73" name="TextBox 72"/>
          <p:cNvSpPr txBox="1"/>
          <p:nvPr/>
        </p:nvSpPr>
        <p:spPr>
          <a:xfrm>
            <a:off x="561597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77</a:t>
            </a:r>
            <a:endParaRPr lang="en-GB" sz="2400" dirty="0"/>
          </a:p>
        </p:txBody>
      </p:sp>
      <p:sp>
        <p:nvSpPr>
          <p:cNvPr id="74" name="TextBox 73"/>
          <p:cNvSpPr txBox="1"/>
          <p:nvPr/>
        </p:nvSpPr>
        <p:spPr>
          <a:xfrm>
            <a:off x="635543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78</a:t>
            </a:r>
            <a:endParaRPr lang="en-GB" sz="2400" dirty="0"/>
          </a:p>
        </p:txBody>
      </p:sp>
      <p:sp>
        <p:nvSpPr>
          <p:cNvPr id="75" name="TextBox 74"/>
          <p:cNvSpPr txBox="1"/>
          <p:nvPr/>
        </p:nvSpPr>
        <p:spPr>
          <a:xfrm>
            <a:off x="709373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79</a:t>
            </a:r>
            <a:endParaRPr lang="en-GB" sz="2400" dirty="0"/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73 to the nearest 10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822959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017870" y="21416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10</a:t>
            </a:r>
            <a:endParaRPr lang="en-GB" sz="2000" dirty="0"/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81312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539905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2266683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2993461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>
            <a:off x="3720239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444701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>
            <a:off x="5173795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5900573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6627351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7354130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76882" y="4620814"/>
            <a:ext cx="458978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Things to think about:</a:t>
            </a:r>
          </a:p>
          <a:p>
            <a:endParaRPr lang="en-GB" dirty="0" smtClean="0"/>
          </a:p>
          <a:p>
            <a:r>
              <a:rPr lang="en-GB" dirty="0" smtClean="0"/>
              <a:t>- What two 10’s numbers does 73 sit between?</a:t>
            </a:r>
          </a:p>
          <a:p>
            <a:endParaRPr lang="en-GB" dirty="0" smtClean="0"/>
          </a:p>
          <a:p>
            <a:r>
              <a:rPr lang="en-GB" dirty="0" smtClean="0"/>
              <a:t>- What ‘interval’ is each line?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93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73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2728687" y="3559238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78" name="Right Bracket 77"/>
          <p:cNvSpPr/>
          <p:nvPr/>
        </p:nvSpPr>
        <p:spPr>
          <a:xfrm rot="16200000">
            <a:off x="3168423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9" name="Right Bracket 78"/>
          <p:cNvSpPr/>
          <p:nvPr/>
        </p:nvSpPr>
        <p:spPr>
          <a:xfrm rot="16200000">
            <a:off x="3889981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0" name="Right Bracket 79"/>
          <p:cNvSpPr/>
          <p:nvPr/>
        </p:nvSpPr>
        <p:spPr>
          <a:xfrm rot="16200000">
            <a:off x="4611541" y="2372332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1" name="Right Bracket 80"/>
          <p:cNvSpPr/>
          <p:nvPr/>
        </p:nvSpPr>
        <p:spPr>
          <a:xfrm rot="16200000">
            <a:off x="5333104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2" name="Right Bracket 81"/>
          <p:cNvSpPr/>
          <p:nvPr/>
        </p:nvSpPr>
        <p:spPr>
          <a:xfrm rot="16200000">
            <a:off x="6050702" y="2376297"/>
            <a:ext cx="360000" cy="713631"/>
          </a:xfrm>
          <a:prstGeom prst="rightBracket">
            <a:avLst>
              <a:gd name="adj" fmla="val 9911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3" name="Right Bracket 82"/>
          <p:cNvSpPr/>
          <p:nvPr/>
        </p:nvSpPr>
        <p:spPr>
          <a:xfrm rot="16200000">
            <a:off x="6776225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4" name="Right Bracket 83"/>
          <p:cNvSpPr/>
          <p:nvPr/>
        </p:nvSpPr>
        <p:spPr>
          <a:xfrm rot="16200000">
            <a:off x="7493968" y="2376150"/>
            <a:ext cx="360000" cy="713925"/>
          </a:xfrm>
          <a:prstGeom prst="rightBracket">
            <a:avLst>
              <a:gd name="adj" fmla="val 99156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5" name="Right Bracket 84"/>
          <p:cNvSpPr/>
          <p:nvPr/>
        </p:nvSpPr>
        <p:spPr>
          <a:xfrm rot="5400000" flipH="1">
            <a:off x="2446860" y="2372335"/>
            <a:ext cx="360000" cy="721559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6" name="Right Bracket 85"/>
          <p:cNvSpPr/>
          <p:nvPr/>
        </p:nvSpPr>
        <p:spPr>
          <a:xfrm rot="5400000" flipH="1">
            <a:off x="1725299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ight Bracket 86"/>
          <p:cNvSpPr/>
          <p:nvPr/>
        </p:nvSpPr>
        <p:spPr>
          <a:xfrm rot="5400000" flipH="1">
            <a:off x="1003739" y="2372335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739385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</a:t>
            </a:r>
            <a:endParaRPr lang="en-GB" sz="2400" dirty="0"/>
          </a:p>
        </p:txBody>
      </p:sp>
      <p:sp>
        <p:nvSpPr>
          <p:cNvPr id="89" name="TextBox 88"/>
          <p:cNvSpPr txBox="1"/>
          <p:nvPr/>
        </p:nvSpPr>
        <p:spPr>
          <a:xfrm>
            <a:off x="5324915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</a:t>
            </a:r>
            <a:endParaRPr lang="en-GB" sz="2400" dirty="0"/>
          </a:p>
        </p:txBody>
      </p:sp>
      <p:sp>
        <p:nvSpPr>
          <p:cNvPr id="90" name="TextBox 89"/>
          <p:cNvSpPr txBox="1"/>
          <p:nvPr/>
        </p:nvSpPr>
        <p:spPr>
          <a:xfrm>
            <a:off x="338469" y="4560384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73 is closer to 70 than 80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330765" y="5282759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73 rounded to the nearest 10 is 70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2825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70</a:t>
            </a:r>
            <a:endParaRPr lang="en-GB" sz="2400" dirty="0"/>
          </a:p>
        </p:txBody>
      </p:sp>
      <p:sp>
        <p:nvSpPr>
          <p:cNvPr id="44" name="TextBox 43"/>
          <p:cNvSpPr txBox="1"/>
          <p:nvPr/>
        </p:nvSpPr>
        <p:spPr>
          <a:xfrm>
            <a:off x="776514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80</a:t>
            </a:r>
            <a:endParaRPr lang="en-GB" sz="2400" dirty="0"/>
          </a:p>
        </p:txBody>
      </p:sp>
      <p:sp>
        <p:nvSpPr>
          <p:cNvPr id="45" name="TextBox 44"/>
          <p:cNvSpPr txBox="1"/>
          <p:nvPr/>
        </p:nvSpPr>
        <p:spPr>
          <a:xfrm>
            <a:off x="131722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71</a:t>
            </a:r>
            <a:endParaRPr lang="en-GB" sz="2400" dirty="0"/>
          </a:p>
        </p:txBody>
      </p:sp>
      <p:sp>
        <p:nvSpPr>
          <p:cNvPr id="46" name="TextBox 45"/>
          <p:cNvSpPr txBox="1"/>
          <p:nvPr/>
        </p:nvSpPr>
        <p:spPr>
          <a:xfrm>
            <a:off x="203529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72</a:t>
            </a:r>
            <a:endParaRPr lang="en-GB" sz="2400" dirty="0"/>
          </a:p>
        </p:txBody>
      </p:sp>
      <p:sp>
        <p:nvSpPr>
          <p:cNvPr id="47" name="TextBox 46"/>
          <p:cNvSpPr txBox="1"/>
          <p:nvPr/>
        </p:nvSpPr>
        <p:spPr>
          <a:xfrm>
            <a:off x="275659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73</a:t>
            </a:r>
            <a:endParaRPr lang="en-GB" sz="2400" dirty="0"/>
          </a:p>
        </p:txBody>
      </p:sp>
      <p:sp>
        <p:nvSpPr>
          <p:cNvPr id="48" name="TextBox 47"/>
          <p:cNvSpPr txBox="1"/>
          <p:nvPr/>
        </p:nvSpPr>
        <p:spPr>
          <a:xfrm>
            <a:off x="346817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74</a:t>
            </a:r>
            <a:endParaRPr lang="en-GB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422069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75</a:t>
            </a:r>
            <a:endParaRPr lang="en-GB" sz="2400" dirty="0"/>
          </a:p>
        </p:txBody>
      </p:sp>
      <p:sp>
        <p:nvSpPr>
          <p:cNvPr id="50" name="TextBox 49"/>
          <p:cNvSpPr txBox="1"/>
          <p:nvPr/>
        </p:nvSpPr>
        <p:spPr>
          <a:xfrm>
            <a:off x="491921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76</a:t>
            </a:r>
            <a:endParaRPr lang="en-GB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561597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77</a:t>
            </a:r>
            <a:endParaRPr lang="en-GB" sz="2400" dirty="0"/>
          </a:p>
        </p:txBody>
      </p:sp>
      <p:sp>
        <p:nvSpPr>
          <p:cNvPr id="92" name="TextBox 91"/>
          <p:cNvSpPr txBox="1"/>
          <p:nvPr/>
        </p:nvSpPr>
        <p:spPr>
          <a:xfrm>
            <a:off x="635543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78</a:t>
            </a:r>
            <a:endParaRPr lang="en-GB" sz="2400" dirty="0"/>
          </a:p>
        </p:txBody>
      </p:sp>
      <p:sp>
        <p:nvSpPr>
          <p:cNvPr id="93" name="TextBox 92"/>
          <p:cNvSpPr txBox="1"/>
          <p:nvPr/>
        </p:nvSpPr>
        <p:spPr>
          <a:xfrm>
            <a:off x="709373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79</a:t>
            </a:r>
            <a:endParaRPr lang="en-GB" sz="2400" dirty="0"/>
          </a:p>
        </p:txBody>
      </p:sp>
      <p:grpSp>
        <p:nvGrpSpPr>
          <p:cNvPr id="94" name="Group 93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95" name="Straight Connector 94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56992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/>
      <p:bldP spid="89" grpId="0"/>
      <p:bldP spid="90" grpId="0"/>
      <p:bldP spid="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121" y="316089"/>
            <a:ext cx="6531409" cy="34422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12366" y="4394579"/>
            <a:ext cx="7164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If the number ends in 1, 2, 3 or 4 we round down to the ten we just passed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317087" y="5674267"/>
            <a:ext cx="6154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If the number ends in 5, 6, 7, 8, or 9 we round up to the next 10.</a:t>
            </a:r>
            <a:endParaRPr lang="en-GB" dirty="0"/>
          </a:p>
        </p:txBody>
      </p:sp>
      <p:sp>
        <p:nvSpPr>
          <p:cNvPr id="6" name="Left Arrow 5"/>
          <p:cNvSpPr/>
          <p:nvPr/>
        </p:nvSpPr>
        <p:spPr>
          <a:xfrm>
            <a:off x="2528711" y="4763911"/>
            <a:ext cx="3996267" cy="5531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Arrow 6"/>
          <p:cNvSpPr/>
          <p:nvPr/>
        </p:nvSpPr>
        <p:spPr>
          <a:xfrm rot="10800000">
            <a:off x="2647243" y="6124221"/>
            <a:ext cx="3996267" cy="5531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86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Box 64"/>
          <p:cNvSpPr txBox="1"/>
          <p:nvPr/>
        </p:nvSpPr>
        <p:spPr>
          <a:xfrm>
            <a:off x="602825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66" name="TextBox 65"/>
          <p:cNvSpPr txBox="1"/>
          <p:nvPr/>
        </p:nvSpPr>
        <p:spPr>
          <a:xfrm>
            <a:off x="776284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67" name="TextBox 66"/>
          <p:cNvSpPr txBox="1"/>
          <p:nvPr/>
        </p:nvSpPr>
        <p:spPr>
          <a:xfrm>
            <a:off x="1302402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1</a:t>
            </a:r>
            <a:endParaRPr lang="en-GB" sz="2400" dirty="0"/>
          </a:p>
        </p:txBody>
      </p:sp>
      <p:sp>
        <p:nvSpPr>
          <p:cNvPr id="68" name="TextBox 67"/>
          <p:cNvSpPr txBox="1"/>
          <p:nvPr/>
        </p:nvSpPr>
        <p:spPr>
          <a:xfrm>
            <a:off x="2007998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2</a:t>
            </a:r>
            <a:endParaRPr lang="en-GB" sz="2400" dirty="0"/>
          </a:p>
        </p:txBody>
      </p:sp>
      <p:sp>
        <p:nvSpPr>
          <p:cNvPr id="69" name="TextBox 68"/>
          <p:cNvSpPr txBox="1"/>
          <p:nvPr/>
        </p:nvSpPr>
        <p:spPr>
          <a:xfrm>
            <a:off x="275659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3</a:t>
            </a:r>
            <a:endParaRPr lang="en-GB" sz="2400" dirty="0"/>
          </a:p>
        </p:txBody>
      </p:sp>
      <p:sp>
        <p:nvSpPr>
          <p:cNvPr id="70" name="TextBox 69"/>
          <p:cNvSpPr txBox="1"/>
          <p:nvPr/>
        </p:nvSpPr>
        <p:spPr>
          <a:xfrm>
            <a:off x="346817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4</a:t>
            </a:r>
            <a:endParaRPr lang="en-GB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4179752" y="350564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5</a:t>
            </a:r>
            <a:endParaRPr lang="en-GB" sz="2400" dirty="0"/>
          </a:p>
        </p:txBody>
      </p:sp>
      <p:sp>
        <p:nvSpPr>
          <p:cNvPr id="72" name="TextBox 71"/>
          <p:cNvSpPr txBox="1"/>
          <p:nvPr/>
        </p:nvSpPr>
        <p:spPr>
          <a:xfrm>
            <a:off x="4904396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6</a:t>
            </a:r>
            <a:endParaRPr lang="en-GB" sz="2400" dirty="0"/>
          </a:p>
        </p:txBody>
      </p:sp>
      <p:sp>
        <p:nvSpPr>
          <p:cNvPr id="73" name="TextBox 72"/>
          <p:cNvSpPr txBox="1"/>
          <p:nvPr/>
        </p:nvSpPr>
        <p:spPr>
          <a:xfrm>
            <a:off x="564210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7</a:t>
            </a:r>
            <a:endParaRPr lang="en-GB" sz="2400" dirty="0"/>
          </a:p>
        </p:txBody>
      </p:sp>
      <p:sp>
        <p:nvSpPr>
          <p:cNvPr id="74" name="TextBox 73"/>
          <p:cNvSpPr txBox="1"/>
          <p:nvPr/>
        </p:nvSpPr>
        <p:spPr>
          <a:xfrm>
            <a:off x="634062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8</a:t>
            </a:r>
            <a:endParaRPr lang="en-GB" sz="2400" dirty="0"/>
          </a:p>
        </p:txBody>
      </p:sp>
      <p:sp>
        <p:nvSpPr>
          <p:cNvPr id="75" name="TextBox 74"/>
          <p:cNvSpPr txBox="1"/>
          <p:nvPr/>
        </p:nvSpPr>
        <p:spPr>
          <a:xfrm>
            <a:off x="7078328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9</a:t>
            </a:r>
            <a:endParaRPr lang="en-GB" sz="2400" dirty="0"/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</a:t>
            </a:r>
            <a:r>
              <a:rPr lang="en-GB" sz="3200" dirty="0"/>
              <a:t>3</a:t>
            </a:r>
            <a:r>
              <a:rPr lang="en-GB" sz="3200" dirty="0" smtClean="0"/>
              <a:t>5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4169216" y="3534833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Box 87"/>
          <p:cNvSpPr txBox="1"/>
          <p:nvPr/>
        </p:nvSpPr>
        <p:spPr>
          <a:xfrm>
            <a:off x="2470346" y="209242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6068533" y="209242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5</a:t>
            </a:r>
            <a:endParaRPr lang="en-GB" sz="2400" dirty="0"/>
          </a:p>
        </p:txBody>
      </p:sp>
      <p:sp>
        <p:nvSpPr>
          <p:cNvPr id="91" name="TextBox 90"/>
          <p:cNvSpPr txBox="1"/>
          <p:nvPr/>
        </p:nvSpPr>
        <p:spPr>
          <a:xfrm>
            <a:off x="667512" y="487777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3</a:t>
            </a:r>
            <a:r>
              <a:rPr lang="en-GB" sz="3200" dirty="0" smtClean="0"/>
              <a:t>5 rounded to the nearest 10 is 40</a:t>
            </a:r>
          </a:p>
        </p:txBody>
      </p:sp>
      <p:sp>
        <p:nvSpPr>
          <p:cNvPr id="34" name="Right Bracket 33"/>
          <p:cNvSpPr/>
          <p:nvPr/>
        </p:nvSpPr>
        <p:spPr>
          <a:xfrm rot="16200000">
            <a:off x="6050847" y="933027"/>
            <a:ext cx="360000" cy="3600171"/>
          </a:xfrm>
          <a:prstGeom prst="rightBracket">
            <a:avLst>
              <a:gd name="adj" fmla="val 500024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Right Bracket 34"/>
          <p:cNvSpPr/>
          <p:nvPr/>
        </p:nvSpPr>
        <p:spPr>
          <a:xfrm rot="5400000" flipH="1">
            <a:off x="2446860" y="929214"/>
            <a:ext cx="360000" cy="3607802"/>
          </a:xfrm>
          <a:prstGeom prst="rightBracket">
            <a:avLst>
              <a:gd name="adj" fmla="val 80173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37" name="Straight Connector 36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964067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7" grpId="0" animBg="1"/>
      <p:bldP spid="88" grpId="0"/>
      <p:bldP spid="89" grpId="0"/>
      <p:bldP spid="91" grpId="0"/>
      <p:bldP spid="34" grpId="0" animBg="1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&amp; 2 on </a:t>
            </a:r>
            <a:r>
              <a:rPr lang="en-GB" dirty="0" smtClean="0"/>
              <a:t>this PowerPoint.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748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1399823" y="383823"/>
            <a:ext cx="4718756" cy="3635022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1535290" y="4241165"/>
            <a:ext cx="5095875" cy="2616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73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16" y="1417663"/>
            <a:ext cx="5950212" cy="248738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5422" y="587022"/>
            <a:ext cx="941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145822" y="467627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/>
              <a:t>Re-watch </a:t>
            </a:r>
            <a:r>
              <a:rPr lang="en-GB" dirty="0"/>
              <a:t>the video today up until the part where you pause for the 1</a:t>
            </a:r>
            <a:r>
              <a:rPr lang="en-GB" baseline="30000" dirty="0"/>
              <a:t>st</a:t>
            </a:r>
            <a:r>
              <a:rPr lang="en-GB" dirty="0"/>
              <a:t> set of questions. Answer the </a:t>
            </a:r>
            <a:r>
              <a:rPr lang="en-GB" dirty="0" smtClean="0"/>
              <a:t>‘task’ questions </a:t>
            </a:r>
            <a:r>
              <a:rPr lang="en-GB" dirty="0"/>
              <a:t>on the PowerPoint for today. 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https://vimeo.com/452198359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757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926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73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2728687" y="3559238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78" name="Right Bracket 77"/>
          <p:cNvSpPr/>
          <p:nvPr/>
        </p:nvSpPr>
        <p:spPr>
          <a:xfrm rot="16200000">
            <a:off x="3168423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9" name="Right Bracket 78"/>
          <p:cNvSpPr/>
          <p:nvPr/>
        </p:nvSpPr>
        <p:spPr>
          <a:xfrm rot="16200000">
            <a:off x="3889981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0" name="Right Bracket 79"/>
          <p:cNvSpPr/>
          <p:nvPr/>
        </p:nvSpPr>
        <p:spPr>
          <a:xfrm rot="16200000">
            <a:off x="4611541" y="2372332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1" name="Right Bracket 80"/>
          <p:cNvSpPr/>
          <p:nvPr/>
        </p:nvSpPr>
        <p:spPr>
          <a:xfrm rot="16200000">
            <a:off x="5333104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2" name="Right Bracket 81"/>
          <p:cNvSpPr/>
          <p:nvPr/>
        </p:nvSpPr>
        <p:spPr>
          <a:xfrm rot="16200000">
            <a:off x="6050702" y="2376297"/>
            <a:ext cx="360000" cy="713631"/>
          </a:xfrm>
          <a:prstGeom prst="rightBracket">
            <a:avLst>
              <a:gd name="adj" fmla="val 9911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3" name="Right Bracket 82"/>
          <p:cNvSpPr/>
          <p:nvPr/>
        </p:nvSpPr>
        <p:spPr>
          <a:xfrm rot="16200000">
            <a:off x="6776225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4" name="Right Bracket 83"/>
          <p:cNvSpPr/>
          <p:nvPr/>
        </p:nvSpPr>
        <p:spPr>
          <a:xfrm rot="16200000">
            <a:off x="7493968" y="2376150"/>
            <a:ext cx="360000" cy="713925"/>
          </a:xfrm>
          <a:prstGeom prst="rightBracket">
            <a:avLst>
              <a:gd name="adj" fmla="val 99156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5" name="Right Bracket 84"/>
          <p:cNvSpPr/>
          <p:nvPr/>
        </p:nvSpPr>
        <p:spPr>
          <a:xfrm rot="5400000" flipH="1">
            <a:off x="2446860" y="2372335"/>
            <a:ext cx="360000" cy="721559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6" name="Right Bracket 85"/>
          <p:cNvSpPr/>
          <p:nvPr/>
        </p:nvSpPr>
        <p:spPr>
          <a:xfrm rot="5400000" flipH="1">
            <a:off x="1725299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ight Bracket 86"/>
          <p:cNvSpPr/>
          <p:nvPr/>
        </p:nvSpPr>
        <p:spPr>
          <a:xfrm rot="5400000" flipH="1">
            <a:off x="1003739" y="2372335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739385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</a:t>
            </a:r>
            <a:endParaRPr lang="en-GB" sz="2400" dirty="0"/>
          </a:p>
        </p:txBody>
      </p:sp>
      <p:sp>
        <p:nvSpPr>
          <p:cNvPr id="89" name="TextBox 88"/>
          <p:cNvSpPr txBox="1"/>
          <p:nvPr/>
        </p:nvSpPr>
        <p:spPr>
          <a:xfrm>
            <a:off x="5324915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</a:t>
            </a:r>
            <a:endParaRPr lang="en-GB" sz="2400" dirty="0"/>
          </a:p>
        </p:txBody>
      </p:sp>
      <p:sp>
        <p:nvSpPr>
          <p:cNvPr id="90" name="TextBox 89"/>
          <p:cNvSpPr txBox="1"/>
          <p:nvPr/>
        </p:nvSpPr>
        <p:spPr>
          <a:xfrm>
            <a:off x="338469" y="4560384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73 is closer to 70 than 80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330765" y="5282759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73 rounded to the nearest 10 is 70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2825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70</a:t>
            </a:r>
            <a:endParaRPr lang="en-GB" sz="2400" dirty="0"/>
          </a:p>
        </p:txBody>
      </p:sp>
      <p:sp>
        <p:nvSpPr>
          <p:cNvPr id="44" name="TextBox 43"/>
          <p:cNvSpPr txBox="1"/>
          <p:nvPr/>
        </p:nvSpPr>
        <p:spPr>
          <a:xfrm>
            <a:off x="776514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80</a:t>
            </a:r>
            <a:endParaRPr lang="en-GB" sz="2400" dirty="0"/>
          </a:p>
        </p:txBody>
      </p:sp>
      <p:sp>
        <p:nvSpPr>
          <p:cNvPr id="45" name="TextBox 44"/>
          <p:cNvSpPr txBox="1"/>
          <p:nvPr/>
        </p:nvSpPr>
        <p:spPr>
          <a:xfrm>
            <a:off x="131722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71</a:t>
            </a:r>
            <a:endParaRPr lang="en-GB" sz="2400" dirty="0"/>
          </a:p>
        </p:txBody>
      </p:sp>
      <p:sp>
        <p:nvSpPr>
          <p:cNvPr id="46" name="TextBox 45"/>
          <p:cNvSpPr txBox="1"/>
          <p:nvPr/>
        </p:nvSpPr>
        <p:spPr>
          <a:xfrm>
            <a:off x="203529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72</a:t>
            </a:r>
            <a:endParaRPr lang="en-GB" sz="2400" dirty="0"/>
          </a:p>
        </p:txBody>
      </p:sp>
      <p:sp>
        <p:nvSpPr>
          <p:cNvPr id="47" name="TextBox 46"/>
          <p:cNvSpPr txBox="1"/>
          <p:nvPr/>
        </p:nvSpPr>
        <p:spPr>
          <a:xfrm>
            <a:off x="275659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73</a:t>
            </a:r>
            <a:endParaRPr lang="en-GB" sz="2400" dirty="0"/>
          </a:p>
        </p:txBody>
      </p:sp>
      <p:sp>
        <p:nvSpPr>
          <p:cNvPr id="48" name="TextBox 47"/>
          <p:cNvSpPr txBox="1"/>
          <p:nvPr/>
        </p:nvSpPr>
        <p:spPr>
          <a:xfrm>
            <a:off x="346817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74</a:t>
            </a:r>
            <a:endParaRPr lang="en-GB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422069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75</a:t>
            </a:r>
            <a:endParaRPr lang="en-GB" sz="2400" dirty="0"/>
          </a:p>
        </p:txBody>
      </p:sp>
      <p:sp>
        <p:nvSpPr>
          <p:cNvPr id="50" name="TextBox 49"/>
          <p:cNvSpPr txBox="1"/>
          <p:nvPr/>
        </p:nvSpPr>
        <p:spPr>
          <a:xfrm>
            <a:off x="491921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76</a:t>
            </a:r>
            <a:endParaRPr lang="en-GB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561597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77</a:t>
            </a:r>
            <a:endParaRPr lang="en-GB" sz="2400" dirty="0"/>
          </a:p>
        </p:txBody>
      </p:sp>
      <p:sp>
        <p:nvSpPr>
          <p:cNvPr id="92" name="TextBox 91"/>
          <p:cNvSpPr txBox="1"/>
          <p:nvPr/>
        </p:nvSpPr>
        <p:spPr>
          <a:xfrm>
            <a:off x="635543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78</a:t>
            </a:r>
            <a:endParaRPr lang="en-GB" sz="2400" dirty="0"/>
          </a:p>
        </p:txBody>
      </p:sp>
      <p:sp>
        <p:nvSpPr>
          <p:cNvPr id="93" name="TextBox 92"/>
          <p:cNvSpPr txBox="1"/>
          <p:nvPr/>
        </p:nvSpPr>
        <p:spPr>
          <a:xfrm>
            <a:off x="709373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79</a:t>
            </a:r>
            <a:endParaRPr lang="en-GB" sz="2400" dirty="0"/>
          </a:p>
        </p:txBody>
      </p:sp>
      <p:grpSp>
        <p:nvGrpSpPr>
          <p:cNvPr id="94" name="Group 93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95" name="Straight Connector 94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4639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/>
      <p:bldP spid="89" grpId="0"/>
      <p:bldP spid="90" grpId="0"/>
      <p:bldP spid="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78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6334556" y="3559499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84" name="Right Bracket 83"/>
          <p:cNvSpPr/>
          <p:nvPr/>
        </p:nvSpPr>
        <p:spPr>
          <a:xfrm rot="16200000">
            <a:off x="7144546" y="2026726"/>
            <a:ext cx="337286" cy="1435487"/>
          </a:xfrm>
          <a:prstGeom prst="rightBracket">
            <a:avLst>
              <a:gd name="adj" fmla="val 212800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ight Bracket 86"/>
          <p:cNvSpPr/>
          <p:nvPr/>
        </p:nvSpPr>
        <p:spPr>
          <a:xfrm rot="5400000" flipH="1">
            <a:off x="3529201" y="-153128"/>
            <a:ext cx="360000" cy="5772485"/>
          </a:xfrm>
          <a:prstGeom prst="rightBracket">
            <a:avLst>
              <a:gd name="adj" fmla="val 80173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3540894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</a:t>
            </a:r>
            <a:endParaRPr lang="en-GB" sz="2400" dirty="0"/>
          </a:p>
        </p:txBody>
      </p:sp>
      <p:sp>
        <p:nvSpPr>
          <p:cNvPr id="89" name="TextBox 88"/>
          <p:cNvSpPr txBox="1"/>
          <p:nvPr/>
        </p:nvSpPr>
        <p:spPr>
          <a:xfrm>
            <a:off x="7173587" y="2114162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</a:t>
            </a:r>
            <a:endParaRPr lang="en-GB" sz="2400" dirty="0"/>
          </a:p>
        </p:txBody>
      </p:sp>
      <p:sp>
        <p:nvSpPr>
          <p:cNvPr id="90" name="TextBox 89"/>
          <p:cNvSpPr txBox="1"/>
          <p:nvPr/>
        </p:nvSpPr>
        <p:spPr>
          <a:xfrm>
            <a:off x="338469" y="4560384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78 is closer to 80 than 70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330765" y="5282759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78 rounded to the nearest 10 is 80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602825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70</a:t>
            </a:r>
            <a:endParaRPr lang="en-GB" sz="2400" dirty="0"/>
          </a:p>
        </p:txBody>
      </p:sp>
      <p:sp>
        <p:nvSpPr>
          <p:cNvPr id="67" name="TextBox 66"/>
          <p:cNvSpPr txBox="1"/>
          <p:nvPr/>
        </p:nvSpPr>
        <p:spPr>
          <a:xfrm>
            <a:off x="776964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80</a:t>
            </a:r>
            <a:endParaRPr lang="en-GB" sz="2400" dirty="0"/>
          </a:p>
        </p:txBody>
      </p:sp>
      <p:sp>
        <p:nvSpPr>
          <p:cNvPr id="68" name="TextBox 67"/>
          <p:cNvSpPr txBox="1"/>
          <p:nvPr/>
        </p:nvSpPr>
        <p:spPr>
          <a:xfrm>
            <a:off x="131722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71</a:t>
            </a:r>
            <a:endParaRPr lang="en-GB" sz="2400" dirty="0"/>
          </a:p>
        </p:txBody>
      </p:sp>
      <p:sp>
        <p:nvSpPr>
          <p:cNvPr id="69" name="TextBox 68"/>
          <p:cNvSpPr txBox="1"/>
          <p:nvPr/>
        </p:nvSpPr>
        <p:spPr>
          <a:xfrm>
            <a:off x="203529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72</a:t>
            </a:r>
            <a:endParaRPr lang="en-GB" sz="2400" dirty="0"/>
          </a:p>
        </p:txBody>
      </p:sp>
      <p:sp>
        <p:nvSpPr>
          <p:cNvPr id="70" name="TextBox 69"/>
          <p:cNvSpPr txBox="1"/>
          <p:nvPr/>
        </p:nvSpPr>
        <p:spPr>
          <a:xfrm>
            <a:off x="275659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73</a:t>
            </a:r>
            <a:endParaRPr lang="en-GB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346817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74</a:t>
            </a:r>
            <a:endParaRPr lang="en-GB" sz="2400" dirty="0"/>
          </a:p>
        </p:txBody>
      </p:sp>
      <p:sp>
        <p:nvSpPr>
          <p:cNvPr id="72" name="TextBox 71"/>
          <p:cNvSpPr txBox="1"/>
          <p:nvPr/>
        </p:nvSpPr>
        <p:spPr>
          <a:xfrm>
            <a:off x="422069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75</a:t>
            </a:r>
            <a:endParaRPr lang="en-GB" sz="2400" dirty="0"/>
          </a:p>
        </p:txBody>
      </p:sp>
      <p:sp>
        <p:nvSpPr>
          <p:cNvPr id="73" name="TextBox 72"/>
          <p:cNvSpPr txBox="1"/>
          <p:nvPr/>
        </p:nvSpPr>
        <p:spPr>
          <a:xfrm>
            <a:off x="491921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76</a:t>
            </a:r>
            <a:endParaRPr lang="en-GB" sz="2400" dirty="0"/>
          </a:p>
        </p:txBody>
      </p:sp>
      <p:sp>
        <p:nvSpPr>
          <p:cNvPr id="74" name="TextBox 73"/>
          <p:cNvSpPr txBox="1"/>
          <p:nvPr/>
        </p:nvSpPr>
        <p:spPr>
          <a:xfrm>
            <a:off x="561597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77</a:t>
            </a:r>
            <a:endParaRPr lang="en-GB" sz="2400" dirty="0"/>
          </a:p>
        </p:txBody>
      </p:sp>
      <p:sp>
        <p:nvSpPr>
          <p:cNvPr id="75" name="TextBox 74"/>
          <p:cNvSpPr txBox="1"/>
          <p:nvPr/>
        </p:nvSpPr>
        <p:spPr>
          <a:xfrm>
            <a:off x="635543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78</a:t>
            </a:r>
            <a:endParaRPr lang="en-GB" sz="2400" dirty="0"/>
          </a:p>
        </p:txBody>
      </p:sp>
      <p:sp>
        <p:nvSpPr>
          <p:cNvPr id="94" name="TextBox 93"/>
          <p:cNvSpPr txBox="1"/>
          <p:nvPr/>
        </p:nvSpPr>
        <p:spPr>
          <a:xfrm>
            <a:off x="709373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79</a:t>
            </a:r>
            <a:endParaRPr lang="en-GB" sz="2400" dirty="0"/>
          </a:p>
        </p:txBody>
      </p:sp>
      <p:grpSp>
        <p:nvGrpSpPr>
          <p:cNvPr id="95" name="Group 94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96" name="Straight Connector 95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" name="Rectangle 1"/>
          <p:cNvSpPr/>
          <p:nvPr/>
        </p:nvSpPr>
        <p:spPr>
          <a:xfrm>
            <a:off x="330765" y="577326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Things to think about:</a:t>
            </a:r>
          </a:p>
          <a:p>
            <a:endParaRPr lang="en-GB" dirty="0"/>
          </a:p>
          <a:p>
            <a:r>
              <a:rPr lang="en-GB" dirty="0"/>
              <a:t>- What two 10’s numbers does </a:t>
            </a:r>
            <a:r>
              <a:rPr lang="en-GB" dirty="0" smtClean="0"/>
              <a:t>78 </a:t>
            </a:r>
            <a:r>
              <a:rPr lang="en-GB" dirty="0"/>
              <a:t>sit between?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975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84" grpId="0" animBg="1"/>
      <p:bldP spid="87" grpId="0" animBg="1"/>
      <p:bldP spid="88" grpId="0"/>
      <p:bldP spid="89" grpId="0"/>
      <p:bldP spid="90" grpId="0"/>
      <p:bldP spid="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Box 64"/>
          <p:cNvSpPr txBox="1"/>
          <p:nvPr/>
        </p:nvSpPr>
        <p:spPr>
          <a:xfrm>
            <a:off x="602825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66" name="TextBox 65"/>
          <p:cNvSpPr txBox="1"/>
          <p:nvPr/>
        </p:nvSpPr>
        <p:spPr>
          <a:xfrm>
            <a:off x="776284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67" name="TextBox 66"/>
          <p:cNvSpPr txBox="1"/>
          <p:nvPr/>
        </p:nvSpPr>
        <p:spPr>
          <a:xfrm>
            <a:off x="1302402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1</a:t>
            </a:r>
            <a:endParaRPr lang="en-GB" sz="2400" dirty="0"/>
          </a:p>
        </p:txBody>
      </p:sp>
      <p:sp>
        <p:nvSpPr>
          <p:cNvPr id="68" name="TextBox 67"/>
          <p:cNvSpPr txBox="1"/>
          <p:nvPr/>
        </p:nvSpPr>
        <p:spPr>
          <a:xfrm>
            <a:off x="2007998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2</a:t>
            </a:r>
            <a:endParaRPr lang="en-GB" sz="2400" dirty="0"/>
          </a:p>
        </p:txBody>
      </p:sp>
      <p:sp>
        <p:nvSpPr>
          <p:cNvPr id="69" name="TextBox 68"/>
          <p:cNvSpPr txBox="1"/>
          <p:nvPr/>
        </p:nvSpPr>
        <p:spPr>
          <a:xfrm>
            <a:off x="275659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3</a:t>
            </a:r>
            <a:endParaRPr lang="en-GB" sz="2400" dirty="0"/>
          </a:p>
        </p:txBody>
      </p:sp>
      <p:sp>
        <p:nvSpPr>
          <p:cNvPr id="70" name="TextBox 69"/>
          <p:cNvSpPr txBox="1"/>
          <p:nvPr/>
        </p:nvSpPr>
        <p:spPr>
          <a:xfrm>
            <a:off x="346817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4</a:t>
            </a:r>
            <a:endParaRPr lang="en-GB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4179752" y="350564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5</a:t>
            </a:r>
            <a:endParaRPr lang="en-GB" sz="2400" dirty="0"/>
          </a:p>
        </p:txBody>
      </p:sp>
      <p:sp>
        <p:nvSpPr>
          <p:cNvPr id="72" name="TextBox 71"/>
          <p:cNvSpPr txBox="1"/>
          <p:nvPr/>
        </p:nvSpPr>
        <p:spPr>
          <a:xfrm>
            <a:off x="4904396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6</a:t>
            </a:r>
            <a:endParaRPr lang="en-GB" sz="2400" dirty="0"/>
          </a:p>
        </p:txBody>
      </p:sp>
      <p:sp>
        <p:nvSpPr>
          <p:cNvPr id="73" name="TextBox 72"/>
          <p:cNvSpPr txBox="1"/>
          <p:nvPr/>
        </p:nvSpPr>
        <p:spPr>
          <a:xfrm>
            <a:off x="564210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7</a:t>
            </a:r>
            <a:endParaRPr lang="en-GB" sz="2400" dirty="0"/>
          </a:p>
        </p:txBody>
      </p:sp>
      <p:sp>
        <p:nvSpPr>
          <p:cNvPr id="74" name="TextBox 73"/>
          <p:cNvSpPr txBox="1"/>
          <p:nvPr/>
        </p:nvSpPr>
        <p:spPr>
          <a:xfrm>
            <a:off x="634062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8</a:t>
            </a:r>
            <a:endParaRPr lang="en-GB" sz="2400" dirty="0"/>
          </a:p>
        </p:txBody>
      </p:sp>
      <p:sp>
        <p:nvSpPr>
          <p:cNvPr id="75" name="TextBox 74"/>
          <p:cNvSpPr txBox="1"/>
          <p:nvPr/>
        </p:nvSpPr>
        <p:spPr>
          <a:xfrm>
            <a:off x="7078328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r>
              <a:rPr lang="en-GB" sz="2400" dirty="0" smtClean="0"/>
              <a:t>9</a:t>
            </a:r>
            <a:endParaRPr lang="en-GB" sz="2400" dirty="0"/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</a:t>
            </a:r>
            <a:r>
              <a:rPr lang="en-GB" sz="3200" dirty="0"/>
              <a:t>3</a:t>
            </a:r>
            <a:r>
              <a:rPr lang="en-GB" sz="3200" dirty="0" smtClean="0"/>
              <a:t>5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4169216" y="3534833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Box 87"/>
          <p:cNvSpPr txBox="1"/>
          <p:nvPr/>
        </p:nvSpPr>
        <p:spPr>
          <a:xfrm>
            <a:off x="2470346" y="209242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6068533" y="209242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5</a:t>
            </a:r>
            <a:endParaRPr lang="en-GB" sz="2400" dirty="0"/>
          </a:p>
        </p:txBody>
      </p:sp>
      <p:sp>
        <p:nvSpPr>
          <p:cNvPr id="91" name="TextBox 90"/>
          <p:cNvSpPr txBox="1"/>
          <p:nvPr/>
        </p:nvSpPr>
        <p:spPr>
          <a:xfrm>
            <a:off x="667512" y="487777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3</a:t>
            </a:r>
            <a:r>
              <a:rPr lang="en-GB" sz="3200" dirty="0" smtClean="0"/>
              <a:t>5 rounded to the nearest 10 is 40</a:t>
            </a:r>
          </a:p>
        </p:txBody>
      </p:sp>
      <p:sp>
        <p:nvSpPr>
          <p:cNvPr id="34" name="Right Bracket 33"/>
          <p:cNvSpPr/>
          <p:nvPr/>
        </p:nvSpPr>
        <p:spPr>
          <a:xfrm rot="16200000">
            <a:off x="6050847" y="933027"/>
            <a:ext cx="360000" cy="3600171"/>
          </a:xfrm>
          <a:prstGeom prst="rightBracket">
            <a:avLst>
              <a:gd name="adj" fmla="val 500024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Right Bracket 34"/>
          <p:cNvSpPr/>
          <p:nvPr/>
        </p:nvSpPr>
        <p:spPr>
          <a:xfrm rot="5400000" flipH="1">
            <a:off x="2446860" y="929214"/>
            <a:ext cx="360000" cy="3607802"/>
          </a:xfrm>
          <a:prstGeom prst="rightBracket">
            <a:avLst>
              <a:gd name="adj" fmla="val 80173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37" name="Straight Connector 36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96405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7" grpId="0" animBg="1"/>
      <p:bldP spid="88" grpId="0"/>
      <p:bldP spid="89" grpId="0"/>
      <p:bldP spid="91" grpId="0"/>
      <p:bldP spid="34" grpId="0" animBg="1"/>
      <p:bldP spid="3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365955" y="1160074"/>
            <a:ext cx="5751689" cy="478916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72444" y="541867"/>
            <a:ext cx="9853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Task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1450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3467" y="620889"/>
            <a:ext cx="1277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Wednesday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953911" y="429335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Watch the </a:t>
            </a:r>
            <a:r>
              <a:rPr lang="en-GB" dirty="0" smtClean="0"/>
              <a:t>second part of video today. </a:t>
            </a:r>
            <a:r>
              <a:rPr lang="en-GB" dirty="0"/>
              <a:t>Answer the questions on the PowerPoint for today. 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https://vimeo.com/452198359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565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140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232" y="2037203"/>
            <a:ext cx="6531409" cy="34422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74616" y="903111"/>
            <a:ext cx="6874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same rules apply for rounding hundreds numbers to the nearest 10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05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45305"/>
              <a:ext cx="7571873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580839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140</a:t>
            </a:r>
            <a:endParaRPr lang="en-GB" sz="2400" dirty="0"/>
          </a:p>
        </p:txBody>
      </p:sp>
      <p:sp>
        <p:nvSpPr>
          <p:cNvPr id="66" name="TextBox 65"/>
          <p:cNvSpPr txBox="1"/>
          <p:nvPr/>
        </p:nvSpPr>
        <p:spPr>
          <a:xfrm>
            <a:off x="7629697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150</a:t>
            </a:r>
            <a:endParaRPr lang="en-GB" sz="2400" dirty="0"/>
          </a:p>
        </p:txBody>
      </p:sp>
      <p:sp>
        <p:nvSpPr>
          <p:cNvPr id="67" name="TextBox 66"/>
          <p:cNvSpPr txBox="1"/>
          <p:nvPr/>
        </p:nvSpPr>
        <p:spPr>
          <a:xfrm>
            <a:off x="121096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141</a:t>
            </a:r>
            <a:endParaRPr lang="en-GB" sz="2400" dirty="0"/>
          </a:p>
        </p:txBody>
      </p:sp>
      <p:sp>
        <p:nvSpPr>
          <p:cNvPr id="68" name="TextBox 67"/>
          <p:cNvSpPr txBox="1"/>
          <p:nvPr/>
        </p:nvSpPr>
        <p:spPr>
          <a:xfrm>
            <a:off x="192962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142</a:t>
            </a:r>
            <a:endParaRPr lang="en-GB" sz="2400" dirty="0"/>
          </a:p>
        </p:txBody>
      </p:sp>
      <p:sp>
        <p:nvSpPr>
          <p:cNvPr id="69" name="TextBox 68"/>
          <p:cNvSpPr txBox="1"/>
          <p:nvPr/>
        </p:nvSpPr>
        <p:spPr>
          <a:xfrm>
            <a:off x="2652086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143</a:t>
            </a:r>
            <a:endParaRPr lang="en-GB" sz="2400" dirty="0"/>
          </a:p>
        </p:txBody>
      </p:sp>
      <p:sp>
        <p:nvSpPr>
          <p:cNvPr id="70" name="TextBox 69"/>
          <p:cNvSpPr txBox="1"/>
          <p:nvPr/>
        </p:nvSpPr>
        <p:spPr>
          <a:xfrm>
            <a:off x="337673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144</a:t>
            </a:r>
            <a:endParaRPr lang="en-GB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408831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145</a:t>
            </a:r>
            <a:endParaRPr lang="en-GB" sz="2400" dirty="0"/>
          </a:p>
        </p:txBody>
      </p:sp>
      <p:sp>
        <p:nvSpPr>
          <p:cNvPr id="72" name="TextBox 71"/>
          <p:cNvSpPr txBox="1"/>
          <p:nvPr/>
        </p:nvSpPr>
        <p:spPr>
          <a:xfrm>
            <a:off x="4799892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146</a:t>
            </a:r>
            <a:endParaRPr lang="en-GB" sz="2400" dirty="0"/>
          </a:p>
        </p:txBody>
      </p:sp>
      <p:sp>
        <p:nvSpPr>
          <p:cNvPr id="73" name="TextBox 72"/>
          <p:cNvSpPr txBox="1"/>
          <p:nvPr/>
        </p:nvSpPr>
        <p:spPr>
          <a:xfrm>
            <a:off x="5537599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147</a:t>
            </a:r>
            <a:endParaRPr lang="en-GB" sz="2400" dirty="0"/>
          </a:p>
        </p:txBody>
      </p:sp>
      <p:sp>
        <p:nvSpPr>
          <p:cNvPr id="74" name="TextBox 73"/>
          <p:cNvSpPr txBox="1"/>
          <p:nvPr/>
        </p:nvSpPr>
        <p:spPr>
          <a:xfrm>
            <a:off x="626224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148</a:t>
            </a:r>
            <a:endParaRPr lang="en-GB" sz="2400" dirty="0"/>
          </a:p>
        </p:txBody>
      </p:sp>
      <p:sp>
        <p:nvSpPr>
          <p:cNvPr id="75" name="TextBox 74"/>
          <p:cNvSpPr txBox="1"/>
          <p:nvPr/>
        </p:nvSpPr>
        <p:spPr>
          <a:xfrm>
            <a:off x="6973824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149</a:t>
            </a:r>
            <a:endParaRPr lang="en-GB" sz="2400" dirty="0"/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144 to the nearest 10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2129151" y="19968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5728306" y="19968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369452" y="5170160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144 rounded to the nearest 10 is 140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09652" y="43233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144 is closer to 140 than 150</a:t>
            </a:r>
          </a:p>
        </p:txBody>
      </p:sp>
      <p:sp>
        <p:nvSpPr>
          <p:cNvPr id="35" name="Right Bracket 34"/>
          <p:cNvSpPr/>
          <p:nvPr/>
        </p:nvSpPr>
        <p:spPr>
          <a:xfrm rot="16200000">
            <a:off x="5690069" y="572248"/>
            <a:ext cx="360000" cy="4321730"/>
          </a:xfrm>
          <a:prstGeom prst="rightBracket">
            <a:avLst>
              <a:gd name="adj" fmla="val 600240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6" name="Right Bracket 35"/>
          <p:cNvSpPr/>
          <p:nvPr/>
        </p:nvSpPr>
        <p:spPr>
          <a:xfrm rot="5400000" flipH="1">
            <a:off x="2086080" y="1289994"/>
            <a:ext cx="360000" cy="2886241"/>
          </a:xfrm>
          <a:prstGeom prst="rightBracket">
            <a:avLst>
              <a:gd name="adj" fmla="val 40086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Oval 36"/>
          <p:cNvSpPr/>
          <p:nvPr/>
        </p:nvSpPr>
        <p:spPr>
          <a:xfrm>
            <a:off x="3458416" y="3519654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144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88" grpId="0"/>
      <p:bldP spid="89" grpId="0"/>
      <p:bldP spid="91" grpId="0"/>
      <p:bldP spid="34" grpId="0"/>
      <p:bldP spid="35" grpId="0" animBg="1"/>
      <p:bldP spid="36" grpId="0" animBg="1"/>
      <p:bldP spid="3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950352" y="2804329"/>
            <a:ext cx="7031054" cy="562092"/>
            <a:chOff x="850232" y="3272589"/>
            <a:chExt cx="7579894" cy="577516"/>
          </a:xfrm>
        </p:grpSpPr>
        <p:cxnSp>
          <p:nvCxnSpPr>
            <p:cNvPr id="28" name="Straight Connector 27"/>
            <p:cNvCxnSpPr/>
            <p:nvPr/>
          </p:nvCxnSpPr>
          <p:spPr>
            <a:xfrm>
              <a:off x="850232" y="3545305"/>
              <a:ext cx="7571873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0" name="TextBox 39"/>
          <p:cNvSpPr txBox="1"/>
          <p:nvPr/>
        </p:nvSpPr>
        <p:spPr>
          <a:xfrm>
            <a:off x="637734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</a:t>
            </a:r>
            <a:r>
              <a:rPr lang="en-GB" sz="2400" dirty="0"/>
              <a:t>3</a:t>
            </a:r>
            <a:r>
              <a:rPr lang="en-GB" sz="2400" dirty="0" smtClean="0"/>
              <a:t>5</a:t>
            </a:r>
            <a:endParaRPr lang="en-GB" sz="2400" dirty="0"/>
          </a:p>
        </p:txBody>
      </p:sp>
      <p:sp>
        <p:nvSpPr>
          <p:cNvPr id="41" name="TextBox 40"/>
          <p:cNvSpPr txBox="1"/>
          <p:nvPr/>
        </p:nvSpPr>
        <p:spPr>
          <a:xfrm>
            <a:off x="7632297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245</a:t>
            </a:r>
            <a:endParaRPr lang="en-GB" sz="2400" dirty="0"/>
          </a:p>
        </p:txBody>
      </p:sp>
      <p:sp>
        <p:nvSpPr>
          <p:cNvPr id="42" name="TextBox 41"/>
          <p:cNvSpPr txBox="1"/>
          <p:nvPr/>
        </p:nvSpPr>
        <p:spPr>
          <a:xfrm>
            <a:off x="1339870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236</a:t>
            </a:r>
            <a:endParaRPr lang="en-GB" sz="2400" dirty="0"/>
          </a:p>
        </p:txBody>
      </p:sp>
      <p:sp>
        <p:nvSpPr>
          <p:cNvPr id="43" name="TextBox 42"/>
          <p:cNvSpPr txBox="1"/>
          <p:nvPr/>
        </p:nvSpPr>
        <p:spPr>
          <a:xfrm>
            <a:off x="2042974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237</a:t>
            </a:r>
            <a:endParaRPr lang="en-GB" sz="2400" dirty="0"/>
          </a:p>
        </p:txBody>
      </p:sp>
      <p:sp>
        <p:nvSpPr>
          <p:cNvPr id="44" name="TextBox 43"/>
          <p:cNvSpPr txBox="1"/>
          <p:nvPr/>
        </p:nvSpPr>
        <p:spPr>
          <a:xfrm>
            <a:off x="2744136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238</a:t>
            </a:r>
            <a:endParaRPr lang="en-GB" sz="2400" dirty="0"/>
          </a:p>
        </p:txBody>
      </p:sp>
      <p:sp>
        <p:nvSpPr>
          <p:cNvPr id="45" name="TextBox 44"/>
          <p:cNvSpPr txBox="1"/>
          <p:nvPr/>
        </p:nvSpPr>
        <p:spPr>
          <a:xfrm>
            <a:off x="3487109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239</a:t>
            </a:r>
            <a:endParaRPr lang="en-GB" sz="2400" dirty="0"/>
          </a:p>
        </p:txBody>
      </p:sp>
      <p:sp>
        <p:nvSpPr>
          <p:cNvPr id="46" name="TextBox 45"/>
          <p:cNvSpPr txBox="1"/>
          <p:nvPr/>
        </p:nvSpPr>
        <p:spPr>
          <a:xfrm>
            <a:off x="4148402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240</a:t>
            </a:r>
            <a:endParaRPr lang="en-GB" sz="2400" dirty="0"/>
          </a:p>
        </p:txBody>
      </p:sp>
      <p:sp>
        <p:nvSpPr>
          <p:cNvPr id="47" name="TextBox 46"/>
          <p:cNvSpPr txBox="1"/>
          <p:nvPr/>
        </p:nvSpPr>
        <p:spPr>
          <a:xfrm>
            <a:off x="4878017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241</a:t>
            </a:r>
            <a:endParaRPr lang="en-GB" sz="2400" dirty="0"/>
          </a:p>
        </p:txBody>
      </p:sp>
      <p:sp>
        <p:nvSpPr>
          <p:cNvPr id="48" name="TextBox 47"/>
          <p:cNvSpPr txBox="1"/>
          <p:nvPr/>
        </p:nvSpPr>
        <p:spPr>
          <a:xfrm>
            <a:off x="5551692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242</a:t>
            </a:r>
            <a:endParaRPr lang="en-GB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6254996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243</a:t>
            </a:r>
            <a:endParaRPr lang="en-GB" sz="2400" dirty="0"/>
          </a:p>
        </p:txBody>
      </p:sp>
      <p:sp>
        <p:nvSpPr>
          <p:cNvPr id="50" name="TextBox 49"/>
          <p:cNvSpPr txBox="1"/>
          <p:nvPr/>
        </p:nvSpPr>
        <p:spPr>
          <a:xfrm>
            <a:off x="6958565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244</a:t>
            </a:r>
            <a:endParaRPr lang="en-GB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950352" y="915263"/>
            <a:ext cx="70236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Which numbers round to 240 to the nearest 10?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67512" y="4772415"/>
            <a:ext cx="7525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What patterns do you notice when rounding to 10?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031435" y="3378323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5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732174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438244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143097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890929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284691" y="337138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953071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657615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360919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896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1" grpId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2" grpId="0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94547"/>
            <a:ext cx="822673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Let’s try rounding these numbers to the nearest </a:t>
            </a:r>
          </a:p>
          <a:p>
            <a:r>
              <a:rPr lang="en-GB" sz="3200" dirty="0" smtClean="0"/>
              <a:t>10 on the flip chart together…</a:t>
            </a:r>
            <a:endParaRPr lang="en-GB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3770489" y="2122311"/>
            <a:ext cx="886781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173</a:t>
            </a:r>
          </a:p>
          <a:p>
            <a:endParaRPr lang="en-GB" sz="3600" dirty="0"/>
          </a:p>
          <a:p>
            <a:r>
              <a:rPr lang="en-GB" sz="3600" dirty="0" smtClean="0"/>
              <a:t>128</a:t>
            </a:r>
          </a:p>
          <a:p>
            <a:endParaRPr lang="en-GB" sz="3600" dirty="0"/>
          </a:p>
          <a:p>
            <a:r>
              <a:rPr lang="en-GB" sz="3600" dirty="0" smtClean="0"/>
              <a:t>356</a:t>
            </a:r>
          </a:p>
          <a:p>
            <a:endParaRPr lang="en-GB" sz="3600" dirty="0"/>
          </a:p>
          <a:p>
            <a:r>
              <a:rPr lang="en-GB" sz="3600" dirty="0" smtClean="0"/>
              <a:t>745</a:t>
            </a:r>
            <a:endParaRPr lang="en-GB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5204178" y="5655734"/>
            <a:ext cx="23135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** Teacher to model**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  **Class discussion**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94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4 &amp; 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456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111" y="239536"/>
            <a:ext cx="5181600" cy="43243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72291" y="4775198"/>
            <a:ext cx="396724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Round these numbers to the nearest 10.</a:t>
            </a:r>
          </a:p>
          <a:p>
            <a:pPr marL="342900" indent="-342900">
              <a:buAutoNum type="arabicParenR" startAt="5"/>
            </a:pPr>
            <a:endParaRPr lang="en-GB" dirty="0"/>
          </a:p>
          <a:p>
            <a:r>
              <a:rPr lang="en-GB" dirty="0" smtClean="0"/>
              <a:t>172</a:t>
            </a:r>
          </a:p>
          <a:p>
            <a:endParaRPr lang="en-GB" dirty="0"/>
          </a:p>
          <a:p>
            <a:r>
              <a:rPr lang="en-GB" dirty="0" smtClean="0"/>
              <a:t>328</a:t>
            </a:r>
          </a:p>
          <a:p>
            <a:endParaRPr lang="en-GB" dirty="0"/>
          </a:p>
          <a:p>
            <a:r>
              <a:rPr lang="en-GB" dirty="0" smtClean="0"/>
              <a:t>634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2532" y="4560885"/>
            <a:ext cx="428625" cy="4286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444557" y="3815644"/>
            <a:ext cx="31491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** Teacher to model answers**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          **Class discussion**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70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3467" y="620889"/>
            <a:ext cx="1038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Thursday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247422" y="4567325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/>
              <a:t>Re- watch </a:t>
            </a:r>
            <a:r>
              <a:rPr lang="en-GB" dirty="0"/>
              <a:t>the second part of video today. Answer the </a:t>
            </a:r>
            <a:r>
              <a:rPr lang="en-GB" dirty="0" smtClean="0"/>
              <a:t>‘task’ questions </a:t>
            </a:r>
            <a:r>
              <a:rPr lang="en-GB" dirty="0"/>
              <a:t>on the PowerPoint for today. 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https://vimeo.com/452198359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318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120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232" y="2037203"/>
            <a:ext cx="6531409" cy="34422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6260" y="903111"/>
            <a:ext cx="800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Remember, the same rules apply for rounding hundreds numbers to the nearest 10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01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45305"/>
              <a:ext cx="7571873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580839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140</a:t>
            </a:r>
            <a:endParaRPr lang="en-GB" sz="2400" dirty="0"/>
          </a:p>
        </p:txBody>
      </p:sp>
      <p:sp>
        <p:nvSpPr>
          <p:cNvPr id="66" name="TextBox 65"/>
          <p:cNvSpPr txBox="1"/>
          <p:nvPr/>
        </p:nvSpPr>
        <p:spPr>
          <a:xfrm>
            <a:off x="7629697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150</a:t>
            </a:r>
            <a:endParaRPr lang="en-GB" sz="2400" dirty="0"/>
          </a:p>
        </p:txBody>
      </p:sp>
      <p:sp>
        <p:nvSpPr>
          <p:cNvPr id="67" name="TextBox 66"/>
          <p:cNvSpPr txBox="1"/>
          <p:nvPr/>
        </p:nvSpPr>
        <p:spPr>
          <a:xfrm>
            <a:off x="121096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141</a:t>
            </a:r>
            <a:endParaRPr lang="en-GB" sz="2400" dirty="0"/>
          </a:p>
        </p:txBody>
      </p:sp>
      <p:sp>
        <p:nvSpPr>
          <p:cNvPr id="68" name="TextBox 67"/>
          <p:cNvSpPr txBox="1"/>
          <p:nvPr/>
        </p:nvSpPr>
        <p:spPr>
          <a:xfrm>
            <a:off x="192962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142</a:t>
            </a:r>
            <a:endParaRPr lang="en-GB" sz="2400" dirty="0"/>
          </a:p>
        </p:txBody>
      </p:sp>
      <p:sp>
        <p:nvSpPr>
          <p:cNvPr id="69" name="TextBox 68"/>
          <p:cNvSpPr txBox="1"/>
          <p:nvPr/>
        </p:nvSpPr>
        <p:spPr>
          <a:xfrm>
            <a:off x="2652086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143</a:t>
            </a:r>
            <a:endParaRPr lang="en-GB" sz="2400" dirty="0"/>
          </a:p>
        </p:txBody>
      </p:sp>
      <p:sp>
        <p:nvSpPr>
          <p:cNvPr id="70" name="TextBox 69"/>
          <p:cNvSpPr txBox="1"/>
          <p:nvPr/>
        </p:nvSpPr>
        <p:spPr>
          <a:xfrm>
            <a:off x="337673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144</a:t>
            </a:r>
            <a:endParaRPr lang="en-GB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408831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145</a:t>
            </a:r>
            <a:endParaRPr lang="en-GB" sz="2400" dirty="0"/>
          </a:p>
        </p:txBody>
      </p:sp>
      <p:sp>
        <p:nvSpPr>
          <p:cNvPr id="72" name="TextBox 71"/>
          <p:cNvSpPr txBox="1"/>
          <p:nvPr/>
        </p:nvSpPr>
        <p:spPr>
          <a:xfrm>
            <a:off x="4799892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146</a:t>
            </a:r>
            <a:endParaRPr lang="en-GB" sz="2400" dirty="0"/>
          </a:p>
        </p:txBody>
      </p:sp>
      <p:sp>
        <p:nvSpPr>
          <p:cNvPr id="73" name="TextBox 72"/>
          <p:cNvSpPr txBox="1"/>
          <p:nvPr/>
        </p:nvSpPr>
        <p:spPr>
          <a:xfrm>
            <a:off x="5537599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147</a:t>
            </a:r>
            <a:endParaRPr lang="en-GB" sz="2400" dirty="0"/>
          </a:p>
        </p:txBody>
      </p:sp>
      <p:sp>
        <p:nvSpPr>
          <p:cNvPr id="74" name="TextBox 73"/>
          <p:cNvSpPr txBox="1"/>
          <p:nvPr/>
        </p:nvSpPr>
        <p:spPr>
          <a:xfrm>
            <a:off x="626224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148</a:t>
            </a:r>
            <a:endParaRPr lang="en-GB" sz="2400" dirty="0"/>
          </a:p>
        </p:txBody>
      </p:sp>
      <p:sp>
        <p:nvSpPr>
          <p:cNvPr id="75" name="TextBox 74"/>
          <p:cNvSpPr txBox="1"/>
          <p:nvPr/>
        </p:nvSpPr>
        <p:spPr>
          <a:xfrm>
            <a:off x="6973824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149</a:t>
            </a:r>
            <a:endParaRPr lang="en-GB" sz="2400" dirty="0"/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144 to the nearest 10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2129151" y="19968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5728306" y="19968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369452" y="5170160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144 rounded to the nearest 10 is 140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09652" y="43233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144 is closer to 140 than 150</a:t>
            </a:r>
          </a:p>
        </p:txBody>
      </p:sp>
      <p:sp>
        <p:nvSpPr>
          <p:cNvPr id="35" name="Right Bracket 34"/>
          <p:cNvSpPr/>
          <p:nvPr/>
        </p:nvSpPr>
        <p:spPr>
          <a:xfrm rot="16200000">
            <a:off x="5690069" y="572248"/>
            <a:ext cx="360000" cy="4321730"/>
          </a:xfrm>
          <a:prstGeom prst="rightBracket">
            <a:avLst>
              <a:gd name="adj" fmla="val 600240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6" name="Right Bracket 35"/>
          <p:cNvSpPr/>
          <p:nvPr/>
        </p:nvSpPr>
        <p:spPr>
          <a:xfrm rot="5400000" flipH="1">
            <a:off x="2086080" y="1289994"/>
            <a:ext cx="360000" cy="2886241"/>
          </a:xfrm>
          <a:prstGeom prst="rightBracket">
            <a:avLst>
              <a:gd name="adj" fmla="val 40086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Oval 36"/>
          <p:cNvSpPr/>
          <p:nvPr/>
        </p:nvSpPr>
        <p:spPr>
          <a:xfrm>
            <a:off x="3458416" y="3519654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635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88" grpId="0"/>
      <p:bldP spid="89" grpId="0"/>
      <p:bldP spid="91" grpId="0"/>
      <p:bldP spid="34" grpId="0"/>
      <p:bldP spid="35" grpId="0" animBg="1"/>
      <p:bldP spid="36" grpId="0" animBg="1"/>
      <p:bldP spid="3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950352" y="2804329"/>
            <a:ext cx="7031054" cy="562092"/>
            <a:chOff x="850232" y="3272589"/>
            <a:chExt cx="7579894" cy="577516"/>
          </a:xfrm>
        </p:grpSpPr>
        <p:cxnSp>
          <p:nvCxnSpPr>
            <p:cNvPr id="28" name="Straight Connector 27"/>
            <p:cNvCxnSpPr/>
            <p:nvPr/>
          </p:nvCxnSpPr>
          <p:spPr>
            <a:xfrm>
              <a:off x="850232" y="3545305"/>
              <a:ext cx="7571873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0" name="TextBox 39"/>
          <p:cNvSpPr txBox="1"/>
          <p:nvPr/>
        </p:nvSpPr>
        <p:spPr>
          <a:xfrm>
            <a:off x="637734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</a:t>
            </a:r>
            <a:r>
              <a:rPr lang="en-GB" sz="2400" dirty="0"/>
              <a:t>3</a:t>
            </a:r>
            <a:r>
              <a:rPr lang="en-GB" sz="2400" dirty="0" smtClean="0"/>
              <a:t>5</a:t>
            </a:r>
            <a:endParaRPr lang="en-GB" sz="2400" dirty="0"/>
          </a:p>
        </p:txBody>
      </p:sp>
      <p:sp>
        <p:nvSpPr>
          <p:cNvPr id="41" name="TextBox 40"/>
          <p:cNvSpPr txBox="1"/>
          <p:nvPr/>
        </p:nvSpPr>
        <p:spPr>
          <a:xfrm>
            <a:off x="7632297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245</a:t>
            </a:r>
            <a:endParaRPr lang="en-GB" sz="2400" dirty="0"/>
          </a:p>
        </p:txBody>
      </p:sp>
      <p:sp>
        <p:nvSpPr>
          <p:cNvPr id="42" name="TextBox 41"/>
          <p:cNvSpPr txBox="1"/>
          <p:nvPr/>
        </p:nvSpPr>
        <p:spPr>
          <a:xfrm>
            <a:off x="1339870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236</a:t>
            </a:r>
            <a:endParaRPr lang="en-GB" sz="2400" dirty="0"/>
          </a:p>
        </p:txBody>
      </p:sp>
      <p:sp>
        <p:nvSpPr>
          <p:cNvPr id="43" name="TextBox 42"/>
          <p:cNvSpPr txBox="1"/>
          <p:nvPr/>
        </p:nvSpPr>
        <p:spPr>
          <a:xfrm>
            <a:off x="2042974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237</a:t>
            </a:r>
            <a:endParaRPr lang="en-GB" sz="2400" dirty="0"/>
          </a:p>
        </p:txBody>
      </p:sp>
      <p:sp>
        <p:nvSpPr>
          <p:cNvPr id="44" name="TextBox 43"/>
          <p:cNvSpPr txBox="1"/>
          <p:nvPr/>
        </p:nvSpPr>
        <p:spPr>
          <a:xfrm>
            <a:off x="2744136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238</a:t>
            </a:r>
            <a:endParaRPr lang="en-GB" sz="2400" dirty="0"/>
          </a:p>
        </p:txBody>
      </p:sp>
      <p:sp>
        <p:nvSpPr>
          <p:cNvPr id="45" name="TextBox 44"/>
          <p:cNvSpPr txBox="1"/>
          <p:nvPr/>
        </p:nvSpPr>
        <p:spPr>
          <a:xfrm>
            <a:off x="3487109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239</a:t>
            </a:r>
            <a:endParaRPr lang="en-GB" sz="2400" dirty="0"/>
          </a:p>
        </p:txBody>
      </p:sp>
      <p:sp>
        <p:nvSpPr>
          <p:cNvPr id="46" name="TextBox 45"/>
          <p:cNvSpPr txBox="1"/>
          <p:nvPr/>
        </p:nvSpPr>
        <p:spPr>
          <a:xfrm>
            <a:off x="4148402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240</a:t>
            </a:r>
            <a:endParaRPr lang="en-GB" sz="2400" dirty="0"/>
          </a:p>
        </p:txBody>
      </p:sp>
      <p:sp>
        <p:nvSpPr>
          <p:cNvPr id="47" name="TextBox 46"/>
          <p:cNvSpPr txBox="1"/>
          <p:nvPr/>
        </p:nvSpPr>
        <p:spPr>
          <a:xfrm>
            <a:off x="4878017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241</a:t>
            </a:r>
            <a:endParaRPr lang="en-GB" sz="2400" dirty="0"/>
          </a:p>
        </p:txBody>
      </p:sp>
      <p:sp>
        <p:nvSpPr>
          <p:cNvPr id="48" name="TextBox 47"/>
          <p:cNvSpPr txBox="1"/>
          <p:nvPr/>
        </p:nvSpPr>
        <p:spPr>
          <a:xfrm>
            <a:off x="5551692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242</a:t>
            </a:r>
            <a:endParaRPr lang="en-GB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6254996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243</a:t>
            </a:r>
            <a:endParaRPr lang="en-GB" sz="2400" dirty="0"/>
          </a:p>
        </p:txBody>
      </p:sp>
      <p:sp>
        <p:nvSpPr>
          <p:cNvPr id="50" name="TextBox 49"/>
          <p:cNvSpPr txBox="1"/>
          <p:nvPr/>
        </p:nvSpPr>
        <p:spPr>
          <a:xfrm>
            <a:off x="6958565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244</a:t>
            </a:r>
            <a:endParaRPr lang="en-GB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950352" y="915263"/>
            <a:ext cx="70236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Which numbers round to 240 to the nearest 10?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67512" y="4772415"/>
            <a:ext cx="7525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What patterns do you notice when rounding to 10?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031435" y="3378323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5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732174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438244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143097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890929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284691" y="337138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953071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657615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360919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301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1" grpId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2" grpId="0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388533" y="485422"/>
            <a:ext cx="5853325" cy="5621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25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3467" y="620889"/>
            <a:ext cx="755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Friday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774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77156" y="1343378"/>
            <a:ext cx="3909532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Round these numbers to the nearest 10</a:t>
            </a:r>
          </a:p>
          <a:p>
            <a:endParaRPr lang="en-GB" dirty="0"/>
          </a:p>
          <a:p>
            <a:r>
              <a:rPr lang="en-GB" dirty="0" smtClean="0"/>
              <a:t>41</a:t>
            </a:r>
          </a:p>
          <a:p>
            <a:endParaRPr lang="en-GB" dirty="0"/>
          </a:p>
          <a:p>
            <a:r>
              <a:rPr lang="en-GB" dirty="0" smtClean="0"/>
              <a:t>65</a:t>
            </a:r>
          </a:p>
          <a:p>
            <a:endParaRPr lang="en-GB" dirty="0"/>
          </a:p>
          <a:p>
            <a:r>
              <a:rPr lang="en-GB" dirty="0" smtClean="0"/>
              <a:t>99</a:t>
            </a:r>
          </a:p>
          <a:p>
            <a:endParaRPr lang="en-GB" dirty="0"/>
          </a:p>
          <a:p>
            <a:r>
              <a:rPr lang="en-GB" dirty="0" smtClean="0"/>
              <a:t>178</a:t>
            </a:r>
          </a:p>
          <a:p>
            <a:endParaRPr lang="en-GB" dirty="0"/>
          </a:p>
          <a:p>
            <a:r>
              <a:rPr lang="en-GB" dirty="0" smtClean="0"/>
              <a:t>232</a:t>
            </a:r>
          </a:p>
          <a:p>
            <a:endParaRPr lang="en-GB" dirty="0"/>
          </a:p>
          <a:p>
            <a:r>
              <a:rPr lang="en-GB" dirty="0" smtClean="0"/>
              <a:t>895</a:t>
            </a:r>
          </a:p>
        </p:txBody>
      </p:sp>
    </p:spTree>
    <p:extLst>
      <p:ext uri="{BB962C8B-B14F-4D97-AF65-F5344CB8AC3E}">
        <p14:creationId xmlns:p14="http://schemas.microsoft.com/office/powerpoint/2010/main" val="211884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3.8|0.8|18.4|6.3|1.2|9.6|5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|15.4|1.4|8.3|13.9|1.4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8|12.4|6.7|6.7|11.3|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5.5|4.3|10.3|1.6|4.1|1.3|2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8|12.4|6.7|6.7|11.3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|9.2|6.2|3.6|3.8|6.5|5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5.5|4.3|10.3|1.6|4.1|1.3|23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9|7.1|3.1|9.5|1.5|2.6|0.8|6.3|6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2.9|11|20.1|14|22.8|10.1|10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9|7.1|3.1|9.5|1.5|2.6|0.8|6.3|6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2.9|11|20.1|14|22.8|10.1|10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3768</TotalTime>
  <Words>727</Words>
  <Application>Microsoft Office PowerPoint</Application>
  <PresentationFormat>On-screen Show (4:3)</PresentationFormat>
  <Paragraphs>261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11</vt:i4>
      </vt:variant>
      <vt:variant>
        <vt:lpstr>Slide Titles</vt:lpstr>
      </vt:variant>
      <vt:variant>
        <vt:i4>33</vt:i4>
      </vt:variant>
    </vt:vector>
  </HeadingPairs>
  <TitlesOfParts>
    <vt:vector size="50" baseType="lpstr">
      <vt:lpstr>Arial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2_Custom Design</vt:lpstr>
      <vt:lpstr>3_Custom Design</vt:lpstr>
      <vt:lpstr>1_Title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&amp; 2 on this PowerPoint.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4 &amp; 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Rachael Norman</cp:lastModifiedBy>
  <cp:revision>192</cp:revision>
  <dcterms:created xsi:type="dcterms:W3CDTF">2019-07-05T11:02:13Z</dcterms:created>
  <dcterms:modified xsi:type="dcterms:W3CDTF">2020-09-18T07:16:35Z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