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4" r:id="rId3"/>
    <p:sldId id="257" r:id="rId4"/>
    <p:sldId id="258" r:id="rId5"/>
    <p:sldId id="259" r:id="rId6"/>
    <p:sldId id="260" r:id="rId7"/>
    <p:sldId id="261" r:id="rId8"/>
    <p:sldId id="262" r:id="rId9"/>
    <p:sldId id="263"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11/26/2020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11/26/2020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11/26/2020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11/26/2020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11/26/2020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11/26/2020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11/26/2020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11/26/2020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11/26/2020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11/26/2020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11/26/2020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11/26/2020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11/26/2020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11/26/2020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11/26/2020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11/26/2020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11/26/2020</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11/26/2020</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eC7ONgTJGKw"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71316" y="3009376"/>
            <a:ext cx="8144134" cy="1117687"/>
          </a:xfrm>
        </p:spPr>
        <p:txBody>
          <a:bodyPr>
            <a:normAutofit/>
          </a:bodyPr>
          <a:lstStyle/>
          <a:p>
            <a:pPr algn="l"/>
            <a:r>
              <a:rPr lang="en-GB" sz="4000" u="sng" dirty="0" smtClean="0"/>
              <a:t>C: Boudicca</a:t>
            </a:r>
            <a:endParaRPr lang="en-GB" sz="4000" u="sng" dirty="0"/>
          </a:p>
        </p:txBody>
      </p:sp>
      <p:sp>
        <p:nvSpPr>
          <p:cNvPr id="4" name="TextBox 3"/>
          <p:cNvSpPr txBox="1"/>
          <p:nvPr/>
        </p:nvSpPr>
        <p:spPr>
          <a:xfrm>
            <a:off x="235131" y="339634"/>
            <a:ext cx="11456126" cy="2123658"/>
          </a:xfrm>
          <a:prstGeom prst="rect">
            <a:avLst/>
          </a:prstGeom>
          <a:noFill/>
        </p:spPr>
        <p:txBody>
          <a:bodyPr wrap="square" rtlCol="0">
            <a:spAutoFit/>
          </a:bodyPr>
          <a:lstStyle/>
          <a:p>
            <a:r>
              <a:rPr lang="en-GB" sz="4400" u="sng" dirty="0" smtClean="0"/>
              <a:t>LO: </a:t>
            </a:r>
            <a:r>
              <a:rPr lang="en-GB" sz="4400" u="sng" dirty="0"/>
              <a:t>To b</a:t>
            </a:r>
            <a:r>
              <a:rPr lang="en-GB" sz="4400" b="1" u="sng" dirty="0"/>
              <a:t>uild an </a:t>
            </a:r>
            <a:r>
              <a:rPr lang="en-GB" sz="4400" b="1" u="sng" dirty="0" smtClean="0"/>
              <a:t>overview of </a:t>
            </a:r>
            <a:r>
              <a:rPr lang="en-GB" sz="4400" b="1" u="sng" dirty="0"/>
              <a:t>world history.</a:t>
            </a:r>
            <a:r>
              <a:rPr lang="en-GB" sz="4400" u="sng" dirty="0"/>
              <a:t/>
            </a:r>
            <a:br>
              <a:rPr lang="en-GB" sz="4400" u="sng" dirty="0"/>
            </a:br>
            <a:r>
              <a:rPr lang="en-GB" sz="4400" b="1" u="sng" dirty="0"/>
              <a:t>Understand chronology.</a:t>
            </a:r>
            <a:r>
              <a:rPr lang="en-GB" sz="4400" u="sng" dirty="0"/>
              <a:t/>
            </a:r>
            <a:br>
              <a:rPr lang="en-GB" sz="4400" u="sng" dirty="0"/>
            </a:br>
            <a:r>
              <a:rPr lang="en-GB" sz="4400" b="1" u="sng" dirty="0" smtClean="0"/>
              <a:t>Communicate </a:t>
            </a:r>
            <a:r>
              <a:rPr lang="en-GB" sz="4400" b="1" u="sng" dirty="0"/>
              <a:t>historically.</a:t>
            </a:r>
            <a:endParaRPr lang="en-GB" sz="4400" u="sng" dirty="0"/>
          </a:p>
        </p:txBody>
      </p:sp>
    </p:spTree>
    <p:extLst>
      <p:ext uri="{BB962C8B-B14F-4D97-AF65-F5344CB8AC3E}">
        <p14:creationId xmlns:p14="http://schemas.microsoft.com/office/powerpoint/2010/main" val="8169488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Enquiry Question</a:t>
            </a:r>
            <a:endParaRPr lang="en-GB" dirty="0"/>
          </a:p>
        </p:txBody>
      </p:sp>
      <p:sp>
        <p:nvSpPr>
          <p:cNvPr id="3" name="Content Placeholder 2"/>
          <p:cNvSpPr>
            <a:spLocks noGrp="1"/>
          </p:cNvSpPr>
          <p:nvPr>
            <p:ph idx="1"/>
          </p:nvPr>
        </p:nvSpPr>
        <p:spPr/>
        <p:txBody>
          <a:bodyPr>
            <a:normAutofit/>
          </a:bodyPr>
          <a:lstStyle/>
          <a:p>
            <a:pPr marL="0" indent="0" algn="ctr">
              <a:buNone/>
            </a:pPr>
            <a:r>
              <a:rPr lang="en-GB" sz="3600" i="1" dirty="0" smtClean="0"/>
              <a:t>“What did the Romans ever do for me?”</a:t>
            </a:r>
            <a:endParaRPr lang="en-GB" sz="3600" i="1" dirty="0"/>
          </a:p>
        </p:txBody>
      </p:sp>
    </p:spTree>
    <p:extLst>
      <p:ext uri="{BB962C8B-B14F-4D97-AF65-F5344CB8AC3E}">
        <p14:creationId xmlns:p14="http://schemas.microsoft.com/office/powerpoint/2010/main" val="4572601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 </a:t>
            </a:r>
            <a:r>
              <a:rPr lang="en-GB" dirty="0" smtClean="0"/>
              <a:t>this </a:t>
            </a:r>
            <a:r>
              <a:rPr lang="en-GB" dirty="0" smtClean="0"/>
              <a:t>Roman description</a:t>
            </a:r>
            <a:r>
              <a:rPr lang="en-GB" dirty="0"/>
              <a:t> </a:t>
            </a:r>
            <a:r>
              <a:rPr lang="en-GB" dirty="0" smtClean="0"/>
              <a:t>of Boudicca:</a:t>
            </a:r>
            <a:br>
              <a:rPr lang="en-GB" dirty="0" smtClean="0"/>
            </a:br>
            <a:endParaRPr lang="en-GB" dirty="0"/>
          </a:p>
        </p:txBody>
      </p:sp>
      <p:sp>
        <p:nvSpPr>
          <p:cNvPr id="5" name="Rectangle 4"/>
          <p:cNvSpPr/>
          <p:nvPr/>
        </p:nvSpPr>
        <p:spPr>
          <a:xfrm>
            <a:off x="849086" y="2274837"/>
            <a:ext cx="8294914" cy="3046988"/>
          </a:xfrm>
          <a:prstGeom prst="rect">
            <a:avLst/>
          </a:prstGeom>
        </p:spPr>
        <p:txBody>
          <a:bodyPr wrap="square">
            <a:spAutoFit/>
          </a:bodyPr>
          <a:lstStyle/>
          <a:p>
            <a:r>
              <a:rPr lang="en-GB" sz="2400" dirty="0">
                <a:solidFill>
                  <a:schemeClr val="bg1"/>
                </a:solidFill>
                <a:latin typeface="Open Sans"/>
              </a:rPr>
              <a:t>“In stature she was very </a:t>
            </a:r>
            <a:r>
              <a:rPr lang="en-GB" sz="2400" dirty="0" smtClean="0">
                <a:solidFill>
                  <a:schemeClr val="bg1"/>
                </a:solidFill>
                <a:latin typeface="Open Sans"/>
              </a:rPr>
              <a:t>tall. In </a:t>
            </a:r>
            <a:r>
              <a:rPr lang="en-GB" sz="2400" dirty="0">
                <a:solidFill>
                  <a:schemeClr val="bg1"/>
                </a:solidFill>
                <a:latin typeface="Open Sans"/>
              </a:rPr>
              <a:t>appearance most </a:t>
            </a:r>
            <a:r>
              <a:rPr lang="en-GB" sz="2400" dirty="0" smtClean="0">
                <a:solidFill>
                  <a:schemeClr val="bg1"/>
                </a:solidFill>
                <a:latin typeface="Open Sans"/>
              </a:rPr>
              <a:t>terrifying. In </a:t>
            </a:r>
            <a:r>
              <a:rPr lang="en-GB" sz="2400" dirty="0">
                <a:solidFill>
                  <a:schemeClr val="bg1"/>
                </a:solidFill>
                <a:latin typeface="Open Sans"/>
              </a:rPr>
              <a:t>the glance of her eye most </a:t>
            </a:r>
            <a:r>
              <a:rPr lang="en-GB" sz="2400" dirty="0" smtClean="0">
                <a:solidFill>
                  <a:schemeClr val="bg1"/>
                </a:solidFill>
                <a:latin typeface="Open Sans"/>
              </a:rPr>
              <a:t>fierce </a:t>
            </a:r>
            <a:r>
              <a:rPr lang="en-GB" sz="2400" dirty="0">
                <a:solidFill>
                  <a:schemeClr val="bg1"/>
                </a:solidFill>
                <a:latin typeface="Open Sans"/>
              </a:rPr>
              <a:t>and her voice was </a:t>
            </a:r>
            <a:r>
              <a:rPr lang="en-GB" sz="2400" dirty="0" smtClean="0">
                <a:solidFill>
                  <a:schemeClr val="bg1"/>
                </a:solidFill>
                <a:latin typeface="Open Sans"/>
              </a:rPr>
              <a:t>harsh. A great </a:t>
            </a:r>
            <a:r>
              <a:rPr lang="en-GB" sz="2400" dirty="0">
                <a:solidFill>
                  <a:schemeClr val="bg1"/>
                </a:solidFill>
                <a:latin typeface="Open Sans"/>
              </a:rPr>
              <a:t>mass of the tawniest hair fell to her </a:t>
            </a:r>
            <a:r>
              <a:rPr lang="en-GB" sz="2400" dirty="0" smtClean="0">
                <a:solidFill>
                  <a:schemeClr val="bg1"/>
                </a:solidFill>
                <a:latin typeface="Open Sans"/>
              </a:rPr>
              <a:t>hips. Around </a:t>
            </a:r>
            <a:r>
              <a:rPr lang="en-GB" sz="2400" dirty="0">
                <a:solidFill>
                  <a:schemeClr val="bg1"/>
                </a:solidFill>
                <a:latin typeface="Open Sans"/>
              </a:rPr>
              <a:t>her neck was a large golden </a:t>
            </a:r>
            <a:r>
              <a:rPr lang="en-GB" sz="2400" dirty="0" smtClean="0">
                <a:solidFill>
                  <a:schemeClr val="bg1"/>
                </a:solidFill>
                <a:latin typeface="Open Sans"/>
              </a:rPr>
              <a:t>necklace </a:t>
            </a:r>
            <a:r>
              <a:rPr lang="en-GB" sz="2400" dirty="0">
                <a:solidFill>
                  <a:schemeClr val="bg1"/>
                </a:solidFill>
                <a:latin typeface="Open Sans"/>
              </a:rPr>
              <a:t>and she wore a tunic of divers colours over which a thick mantle was fastened with a brooch. S</a:t>
            </a:r>
            <a:r>
              <a:rPr lang="en-GB" sz="2400" dirty="0" smtClean="0">
                <a:solidFill>
                  <a:schemeClr val="bg1"/>
                </a:solidFill>
                <a:latin typeface="Open Sans"/>
              </a:rPr>
              <a:t>he </a:t>
            </a:r>
            <a:r>
              <a:rPr lang="en-GB" sz="2400" dirty="0">
                <a:solidFill>
                  <a:schemeClr val="bg1"/>
                </a:solidFill>
                <a:latin typeface="Open Sans"/>
              </a:rPr>
              <a:t>clutched a spear when she spoke to her people</a:t>
            </a:r>
            <a:r>
              <a:rPr lang="en-GB" sz="2400" dirty="0" smtClean="0">
                <a:solidFill>
                  <a:schemeClr val="bg1"/>
                </a:solidFill>
                <a:latin typeface="Open Sans"/>
              </a:rPr>
              <a:t>. A woman should not be in charge of an army, yet she lead it like a man – bravely and fiercely.”</a:t>
            </a:r>
            <a:endParaRPr lang="en-GB" sz="2400" dirty="0">
              <a:solidFill>
                <a:schemeClr val="bg1"/>
              </a:solidFill>
            </a:endParaRPr>
          </a:p>
        </p:txBody>
      </p:sp>
      <p:pic>
        <p:nvPicPr>
          <p:cNvPr id="7" name="Picture 6"/>
          <p:cNvPicPr>
            <a:picLocks noChangeAspect="1"/>
          </p:cNvPicPr>
          <p:nvPr/>
        </p:nvPicPr>
        <p:blipFill>
          <a:blip r:embed="rId2"/>
          <a:stretch>
            <a:fillRect/>
          </a:stretch>
        </p:blipFill>
        <p:spPr>
          <a:xfrm>
            <a:off x="9347834" y="2479221"/>
            <a:ext cx="2677335" cy="2842603"/>
          </a:xfrm>
          <a:prstGeom prst="rect">
            <a:avLst/>
          </a:prstGeom>
        </p:spPr>
      </p:pic>
    </p:spTree>
    <p:extLst>
      <p:ext uri="{BB962C8B-B14F-4D97-AF65-F5344CB8AC3E}">
        <p14:creationId xmlns:p14="http://schemas.microsoft.com/office/powerpoint/2010/main" val="2498344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 this </a:t>
            </a:r>
            <a:r>
              <a:rPr lang="en-GB" dirty="0" smtClean="0"/>
              <a:t>Celt description</a:t>
            </a:r>
            <a:r>
              <a:rPr lang="en-GB" dirty="0"/>
              <a:t> </a:t>
            </a:r>
            <a:r>
              <a:rPr lang="en-GB" dirty="0" smtClean="0"/>
              <a:t>of Boudicca:</a:t>
            </a:r>
            <a:br>
              <a:rPr lang="en-GB" dirty="0" smtClean="0"/>
            </a:br>
            <a:endParaRPr lang="en-GB" dirty="0"/>
          </a:p>
        </p:txBody>
      </p:sp>
      <p:sp>
        <p:nvSpPr>
          <p:cNvPr id="5" name="Rectangle 4"/>
          <p:cNvSpPr/>
          <p:nvPr/>
        </p:nvSpPr>
        <p:spPr>
          <a:xfrm>
            <a:off x="849086" y="2274837"/>
            <a:ext cx="8294914" cy="3046988"/>
          </a:xfrm>
          <a:prstGeom prst="rect">
            <a:avLst/>
          </a:prstGeom>
        </p:spPr>
        <p:txBody>
          <a:bodyPr wrap="square">
            <a:spAutoFit/>
          </a:bodyPr>
          <a:lstStyle/>
          <a:p>
            <a:r>
              <a:rPr lang="en-GB" sz="2400" dirty="0" smtClean="0">
                <a:solidFill>
                  <a:schemeClr val="bg1"/>
                </a:solidFill>
                <a:latin typeface="Open Sans"/>
              </a:rPr>
              <a:t>“A leader in all ways, she stands tall and passionate. She feels strongly about the wrong doing of the Roman army and is prepared to lead her people to war. Brave and courageous, her fiery red hair falls to her waist and blows in the wind, as she stands and waits for the Roman army to descend upon her. Her clothes represent her tribe and all around her men and woman wear the same colours. A true heroine of our people.”</a:t>
            </a:r>
            <a:endParaRPr lang="en-GB" sz="2400" dirty="0">
              <a:solidFill>
                <a:schemeClr val="bg1"/>
              </a:solidFill>
            </a:endParaRPr>
          </a:p>
        </p:txBody>
      </p:sp>
      <p:pic>
        <p:nvPicPr>
          <p:cNvPr id="7" name="Picture 6"/>
          <p:cNvPicPr>
            <a:picLocks noChangeAspect="1"/>
          </p:cNvPicPr>
          <p:nvPr/>
        </p:nvPicPr>
        <p:blipFill>
          <a:blip r:embed="rId2"/>
          <a:stretch>
            <a:fillRect/>
          </a:stretch>
        </p:blipFill>
        <p:spPr>
          <a:xfrm>
            <a:off x="9144000" y="2513647"/>
            <a:ext cx="2830014" cy="3547771"/>
          </a:xfrm>
          <a:prstGeom prst="rect">
            <a:avLst/>
          </a:prstGeom>
        </p:spPr>
      </p:pic>
    </p:spTree>
    <p:extLst>
      <p:ext uri="{BB962C8B-B14F-4D97-AF65-F5344CB8AC3E}">
        <p14:creationId xmlns:p14="http://schemas.microsoft.com/office/powerpoint/2010/main" val="2092908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Boudicca</a:t>
            </a:r>
            <a:endParaRPr lang="en-GB" dirty="0"/>
          </a:p>
        </p:txBody>
      </p:sp>
      <p:sp>
        <p:nvSpPr>
          <p:cNvPr id="5" name="Rectangle 4"/>
          <p:cNvSpPr/>
          <p:nvPr/>
        </p:nvSpPr>
        <p:spPr>
          <a:xfrm>
            <a:off x="849086" y="2274837"/>
            <a:ext cx="8294914" cy="1200329"/>
          </a:xfrm>
          <a:prstGeom prst="rect">
            <a:avLst/>
          </a:prstGeom>
        </p:spPr>
        <p:txBody>
          <a:bodyPr wrap="square">
            <a:spAutoFit/>
          </a:bodyPr>
          <a:lstStyle/>
          <a:p>
            <a:r>
              <a:rPr lang="en-GB" sz="2400" dirty="0" smtClean="0">
                <a:solidFill>
                  <a:schemeClr val="bg1"/>
                </a:solidFill>
                <a:latin typeface="Open Sans"/>
              </a:rPr>
              <a:t>Why are there two different descriptions?</a:t>
            </a:r>
          </a:p>
          <a:p>
            <a:r>
              <a:rPr lang="en-GB" sz="2400" dirty="0" smtClean="0">
                <a:solidFill>
                  <a:schemeClr val="bg1"/>
                </a:solidFill>
                <a:latin typeface="Open Sans"/>
              </a:rPr>
              <a:t>Who is telling the truth?</a:t>
            </a:r>
          </a:p>
          <a:p>
            <a:r>
              <a:rPr lang="en-GB" sz="2400" dirty="0" smtClean="0">
                <a:solidFill>
                  <a:schemeClr val="bg1"/>
                </a:solidFill>
                <a:latin typeface="Open Sans"/>
              </a:rPr>
              <a:t>Why don’t we know?</a:t>
            </a:r>
            <a:endParaRPr lang="en-GB" sz="2400" dirty="0">
              <a:solidFill>
                <a:schemeClr val="bg1"/>
              </a:solidFill>
            </a:endParaRPr>
          </a:p>
        </p:txBody>
      </p:sp>
      <p:pic>
        <p:nvPicPr>
          <p:cNvPr id="6" name="Picture 5"/>
          <p:cNvPicPr>
            <a:picLocks noChangeAspect="1"/>
          </p:cNvPicPr>
          <p:nvPr/>
        </p:nvPicPr>
        <p:blipFill>
          <a:blip r:embed="rId2"/>
          <a:stretch>
            <a:fillRect/>
          </a:stretch>
        </p:blipFill>
        <p:spPr>
          <a:xfrm>
            <a:off x="5880100" y="2996247"/>
            <a:ext cx="2830014" cy="3547771"/>
          </a:xfrm>
          <a:prstGeom prst="rect">
            <a:avLst/>
          </a:prstGeom>
        </p:spPr>
      </p:pic>
      <p:pic>
        <p:nvPicPr>
          <p:cNvPr id="7" name="Picture 6"/>
          <p:cNvPicPr>
            <a:picLocks noChangeAspect="1"/>
          </p:cNvPicPr>
          <p:nvPr/>
        </p:nvPicPr>
        <p:blipFill>
          <a:blip r:embed="rId3"/>
          <a:stretch>
            <a:fillRect/>
          </a:stretch>
        </p:blipFill>
        <p:spPr>
          <a:xfrm>
            <a:off x="1753234" y="3457121"/>
            <a:ext cx="2677335" cy="2842603"/>
          </a:xfrm>
          <a:prstGeom prst="rect">
            <a:avLst/>
          </a:prstGeom>
        </p:spPr>
      </p:pic>
    </p:spTree>
    <p:extLst>
      <p:ext uri="{BB962C8B-B14F-4D97-AF65-F5344CB8AC3E}">
        <p14:creationId xmlns:p14="http://schemas.microsoft.com/office/powerpoint/2010/main" val="2980030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Boudicca:</a:t>
            </a:r>
            <a:endParaRPr lang="en-GB" dirty="0"/>
          </a:p>
        </p:txBody>
      </p:sp>
      <p:sp>
        <p:nvSpPr>
          <p:cNvPr id="3" name="Content Placeholder 2"/>
          <p:cNvSpPr>
            <a:spLocks noGrp="1"/>
          </p:cNvSpPr>
          <p:nvPr>
            <p:ph idx="1"/>
          </p:nvPr>
        </p:nvSpPr>
        <p:spPr/>
        <p:txBody>
          <a:bodyPr/>
          <a:lstStyle/>
          <a:p>
            <a:pPr marL="0" lvl="0" indent="0">
              <a:buNone/>
            </a:pPr>
            <a:r>
              <a:rPr lang="en-US" dirty="0">
                <a:solidFill>
                  <a:schemeClr val="bg1"/>
                </a:solidFill>
              </a:rPr>
              <a:t>What do you think Boudicca really looked like? </a:t>
            </a:r>
            <a:endParaRPr lang="en-GB" dirty="0">
              <a:solidFill>
                <a:schemeClr val="bg1"/>
              </a:solidFill>
            </a:endParaRPr>
          </a:p>
          <a:p>
            <a:pPr marL="0" lvl="0" indent="0">
              <a:buNone/>
            </a:pPr>
            <a:r>
              <a:rPr lang="en-US" dirty="0">
                <a:solidFill>
                  <a:schemeClr val="bg1"/>
                </a:solidFill>
              </a:rPr>
              <a:t>What can we agree upon from the accounts?</a:t>
            </a:r>
            <a:endParaRPr lang="en-GB" dirty="0">
              <a:solidFill>
                <a:schemeClr val="bg1"/>
              </a:solidFill>
            </a:endParaRPr>
          </a:p>
          <a:p>
            <a:pPr marL="0" indent="0">
              <a:buNone/>
            </a:pPr>
            <a:endParaRPr lang="en-GB" dirty="0"/>
          </a:p>
        </p:txBody>
      </p:sp>
      <p:pic>
        <p:nvPicPr>
          <p:cNvPr id="4" name="Picture 3"/>
          <p:cNvPicPr>
            <a:picLocks noChangeAspect="1"/>
          </p:cNvPicPr>
          <p:nvPr/>
        </p:nvPicPr>
        <p:blipFill>
          <a:blip r:embed="rId2"/>
          <a:stretch>
            <a:fillRect/>
          </a:stretch>
        </p:blipFill>
        <p:spPr>
          <a:xfrm>
            <a:off x="1753234" y="3457121"/>
            <a:ext cx="2677335" cy="2842603"/>
          </a:xfrm>
          <a:prstGeom prst="rect">
            <a:avLst/>
          </a:prstGeom>
        </p:spPr>
      </p:pic>
      <p:pic>
        <p:nvPicPr>
          <p:cNvPr id="5" name="Picture 4"/>
          <p:cNvPicPr>
            <a:picLocks noChangeAspect="1"/>
          </p:cNvPicPr>
          <p:nvPr/>
        </p:nvPicPr>
        <p:blipFill>
          <a:blip r:embed="rId3"/>
          <a:stretch>
            <a:fillRect/>
          </a:stretch>
        </p:blipFill>
        <p:spPr>
          <a:xfrm>
            <a:off x="7188200" y="3104536"/>
            <a:ext cx="2830014" cy="3547771"/>
          </a:xfrm>
          <a:prstGeom prst="rect">
            <a:avLst/>
          </a:prstGeom>
        </p:spPr>
      </p:pic>
    </p:spTree>
    <p:extLst>
      <p:ext uri="{BB962C8B-B14F-4D97-AF65-F5344CB8AC3E}">
        <p14:creationId xmlns:p14="http://schemas.microsoft.com/office/powerpoint/2010/main" val="2178973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Let’s watch the story of Boudicca’s revolt.</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www.youtube.com/watch?v=eC7ONgTJGKw</a:t>
            </a:r>
            <a:endParaRPr lang="en-GB" dirty="0" smtClean="0"/>
          </a:p>
          <a:p>
            <a:endParaRPr lang="en-GB" dirty="0"/>
          </a:p>
        </p:txBody>
      </p:sp>
    </p:spTree>
    <p:extLst>
      <p:ext uri="{BB962C8B-B14F-4D97-AF65-F5344CB8AC3E}">
        <p14:creationId xmlns:p14="http://schemas.microsoft.com/office/powerpoint/2010/main" val="3525968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60" y="689728"/>
            <a:ext cx="9613861" cy="1080938"/>
          </a:xfrm>
        </p:spPr>
        <p:txBody>
          <a:bodyPr/>
          <a:lstStyle/>
          <a:p>
            <a:r>
              <a:rPr lang="en-GB" dirty="0" smtClean="0"/>
              <a:t>Timeline of </a:t>
            </a:r>
            <a:r>
              <a:rPr lang="en-GB" dirty="0"/>
              <a:t>k</a:t>
            </a:r>
            <a:r>
              <a:rPr lang="en-GB" dirty="0" smtClean="0"/>
              <a:t>ey events</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48068399"/>
              </p:ext>
            </p:extLst>
          </p:nvPr>
        </p:nvGraphicFramePr>
        <p:xfrm>
          <a:off x="680321" y="1986566"/>
          <a:ext cx="9613900" cy="965835"/>
        </p:xfrm>
        <a:graphic>
          <a:graphicData uri="http://schemas.openxmlformats.org/drawingml/2006/table">
            <a:tbl>
              <a:tblPr/>
              <a:tblGrid>
                <a:gridCol w="4806950">
                  <a:extLst>
                    <a:ext uri="{9D8B030D-6E8A-4147-A177-3AD203B41FA5}">
                      <a16:colId xmlns:a16="http://schemas.microsoft.com/office/drawing/2014/main" val="4144168424"/>
                    </a:ext>
                  </a:extLst>
                </a:gridCol>
                <a:gridCol w="4806950">
                  <a:extLst>
                    <a:ext uri="{9D8B030D-6E8A-4147-A177-3AD203B41FA5}">
                      <a16:colId xmlns:a16="http://schemas.microsoft.com/office/drawing/2014/main" val="3671600333"/>
                    </a:ext>
                  </a:extLst>
                </a:gridCol>
              </a:tblGrid>
              <a:tr h="0">
                <a:tc>
                  <a:txBody>
                    <a:bodyPr/>
                    <a:lstStyle/>
                    <a:p>
                      <a:r>
                        <a:rPr lang="en-GB" b="1" dirty="0">
                          <a:effectLst/>
                          <a:latin typeface="Georgia" panose="02040502050405020303" pitchFamily="18" charset="0"/>
                        </a:rPr>
                        <a:t>43 AD</a:t>
                      </a:r>
                      <a:endParaRPr lang="en-GB" dirty="0">
                        <a:effectLst/>
                      </a:endParaRPr>
                    </a:p>
                  </a:txBody>
                  <a:tcPr marL="0" marR="0" marT="0" marB="142875">
                    <a:lnL>
                      <a:noFill/>
                    </a:lnL>
                    <a:lnR>
                      <a:noFill/>
                    </a:lnR>
                    <a:lnT>
                      <a:noFill/>
                    </a:lnT>
                    <a:lnB>
                      <a:noFill/>
                    </a:lnB>
                    <a:solidFill>
                      <a:srgbClr val="000000"/>
                    </a:solidFill>
                  </a:tcPr>
                </a:tc>
                <a:tc>
                  <a:txBody>
                    <a:bodyPr/>
                    <a:lstStyle/>
                    <a:p>
                      <a:r>
                        <a:rPr lang="en-GB" dirty="0">
                          <a:effectLst/>
                        </a:rPr>
                        <a:t>A large Roman Army invades Britain. Some tribes, like the Iceni, make friends with the Romans.</a:t>
                      </a:r>
                    </a:p>
                  </a:txBody>
                  <a:tcPr marL="0" marR="0" marT="0" marB="142875">
                    <a:lnL>
                      <a:noFill/>
                    </a:lnL>
                    <a:lnR>
                      <a:noFill/>
                    </a:lnR>
                    <a:lnT>
                      <a:noFill/>
                    </a:lnT>
                    <a:lnB>
                      <a:noFill/>
                    </a:lnB>
                    <a:solidFill>
                      <a:srgbClr val="000000"/>
                    </a:solidFill>
                  </a:tcPr>
                </a:tc>
                <a:extLst>
                  <a:ext uri="{0D108BD9-81ED-4DB2-BD59-A6C34878D82A}">
                    <a16:rowId xmlns:a16="http://schemas.microsoft.com/office/drawing/2014/main" val="1021771143"/>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557183232"/>
              </p:ext>
            </p:extLst>
          </p:nvPr>
        </p:nvGraphicFramePr>
        <p:xfrm>
          <a:off x="680321" y="2952401"/>
          <a:ext cx="9613900" cy="691515"/>
        </p:xfrm>
        <a:graphic>
          <a:graphicData uri="http://schemas.openxmlformats.org/drawingml/2006/table">
            <a:tbl>
              <a:tblPr/>
              <a:tblGrid>
                <a:gridCol w="4806950">
                  <a:extLst>
                    <a:ext uri="{9D8B030D-6E8A-4147-A177-3AD203B41FA5}">
                      <a16:colId xmlns:a16="http://schemas.microsoft.com/office/drawing/2014/main" val="2155200787"/>
                    </a:ext>
                  </a:extLst>
                </a:gridCol>
                <a:gridCol w="4806950">
                  <a:extLst>
                    <a:ext uri="{9D8B030D-6E8A-4147-A177-3AD203B41FA5}">
                      <a16:colId xmlns:a16="http://schemas.microsoft.com/office/drawing/2014/main" val="1679423106"/>
                    </a:ext>
                  </a:extLst>
                </a:gridCol>
              </a:tblGrid>
              <a:tr h="0">
                <a:tc>
                  <a:txBody>
                    <a:bodyPr/>
                    <a:lstStyle/>
                    <a:p>
                      <a:r>
                        <a:rPr lang="en-GB" b="1" dirty="0">
                          <a:effectLst/>
                          <a:latin typeface="Georgia" panose="02040502050405020303" pitchFamily="18" charset="0"/>
                        </a:rPr>
                        <a:t>49 - 60 AD</a:t>
                      </a:r>
                      <a:endParaRPr lang="en-GB" dirty="0">
                        <a:effectLst/>
                      </a:endParaRPr>
                    </a:p>
                  </a:txBody>
                  <a:tcPr marL="0" marR="0" marT="0" marB="142875">
                    <a:lnL>
                      <a:noFill/>
                    </a:lnL>
                    <a:lnR>
                      <a:noFill/>
                    </a:lnR>
                    <a:lnT>
                      <a:noFill/>
                    </a:lnT>
                    <a:lnB>
                      <a:noFill/>
                    </a:lnB>
                    <a:solidFill>
                      <a:srgbClr val="000000"/>
                    </a:solidFill>
                  </a:tcPr>
                </a:tc>
                <a:tc>
                  <a:txBody>
                    <a:bodyPr/>
                    <a:lstStyle/>
                    <a:p>
                      <a:r>
                        <a:rPr lang="en-GB" dirty="0" smtClean="0">
                          <a:effectLst/>
                        </a:rPr>
                        <a:t>Boudicca </a:t>
                      </a:r>
                      <a:r>
                        <a:rPr lang="en-GB" dirty="0">
                          <a:effectLst/>
                        </a:rPr>
                        <a:t>marries </a:t>
                      </a:r>
                      <a:r>
                        <a:rPr lang="en-GB" dirty="0" err="1">
                          <a:effectLst/>
                        </a:rPr>
                        <a:t>Prasutagus</a:t>
                      </a:r>
                      <a:r>
                        <a:rPr lang="en-GB" dirty="0">
                          <a:effectLst/>
                        </a:rPr>
                        <a:t>, king of the Iceni. They have two daughters.</a:t>
                      </a:r>
                    </a:p>
                  </a:txBody>
                  <a:tcPr marL="0" marR="0" marT="0" marB="142875">
                    <a:lnL>
                      <a:noFill/>
                    </a:lnL>
                    <a:lnR>
                      <a:noFill/>
                    </a:lnR>
                    <a:lnT>
                      <a:noFill/>
                    </a:lnT>
                    <a:lnB>
                      <a:noFill/>
                    </a:lnB>
                    <a:solidFill>
                      <a:srgbClr val="000000"/>
                    </a:solidFill>
                  </a:tcPr>
                </a:tc>
                <a:extLst>
                  <a:ext uri="{0D108BD9-81ED-4DB2-BD59-A6C34878D82A}">
                    <a16:rowId xmlns:a16="http://schemas.microsoft.com/office/drawing/2014/main" val="2225112046"/>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355466755"/>
              </p:ext>
            </p:extLst>
          </p:nvPr>
        </p:nvGraphicFramePr>
        <p:xfrm>
          <a:off x="680321" y="3643916"/>
          <a:ext cx="9613900" cy="3040380"/>
        </p:xfrm>
        <a:graphic>
          <a:graphicData uri="http://schemas.openxmlformats.org/drawingml/2006/table">
            <a:tbl>
              <a:tblPr/>
              <a:tblGrid>
                <a:gridCol w="4806950">
                  <a:extLst>
                    <a:ext uri="{9D8B030D-6E8A-4147-A177-3AD203B41FA5}">
                      <a16:colId xmlns:a16="http://schemas.microsoft.com/office/drawing/2014/main" val="1109766180"/>
                    </a:ext>
                  </a:extLst>
                </a:gridCol>
                <a:gridCol w="4806950">
                  <a:extLst>
                    <a:ext uri="{9D8B030D-6E8A-4147-A177-3AD203B41FA5}">
                      <a16:colId xmlns:a16="http://schemas.microsoft.com/office/drawing/2014/main" val="200959265"/>
                    </a:ext>
                  </a:extLst>
                </a:gridCol>
              </a:tblGrid>
              <a:tr h="0">
                <a:tc>
                  <a:txBody>
                    <a:bodyPr/>
                    <a:lstStyle/>
                    <a:p>
                      <a:r>
                        <a:rPr lang="en-GB" b="1">
                          <a:effectLst/>
                          <a:latin typeface="Georgia" panose="02040502050405020303" pitchFamily="18" charset="0"/>
                        </a:rPr>
                        <a:t>60 AD</a:t>
                      </a:r>
                      <a:endParaRPr lang="en-GB">
                        <a:effectLst/>
                      </a:endParaRPr>
                    </a:p>
                  </a:txBody>
                  <a:tcPr marL="0" marR="0" marT="0" marB="142875">
                    <a:lnL>
                      <a:noFill/>
                    </a:lnL>
                    <a:lnR>
                      <a:noFill/>
                    </a:lnR>
                    <a:lnT>
                      <a:noFill/>
                    </a:lnT>
                    <a:lnB>
                      <a:noFill/>
                    </a:lnB>
                    <a:solidFill>
                      <a:srgbClr val="000000"/>
                    </a:solidFill>
                  </a:tcPr>
                </a:tc>
                <a:tc>
                  <a:txBody>
                    <a:bodyPr/>
                    <a:lstStyle/>
                    <a:p>
                      <a:r>
                        <a:rPr lang="en-GB">
                          <a:effectLst/>
                        </a:rPr>
                        <a:t>Prasutagus dies. He leaves half of his wealth to Roman emperor Nero and the other half to his daughters.</a:t>
                      </a:r>
                    </a:p>
                  </a:txBody>
                  <a:tcPr marL="0" marR="0" marT="0" marB="142875">
                    <a:lnL>
                      <a:noFill/>
                    </a:lnL>
                    <a:lnR>
                      <a:noFill/>
                    </a:lnR>
                    <a:lnT>
                      <a:noFill/>
                    </a:lnT>
                    <a:lnB>
                      <a:noFill/>
                    </a:lnB>
                    <a:solidFill>
                      <a:srgbClr val="000000"/>
                    </a:solidFill>
                  </a:tcPr>
                </a:tc>
                <a:extLst>
                  <a:ext uri="{0D108BD9-81ED-4DB2-BD59-A6C34878D82A}">
                    <a16:rowId xmlns:a16="http://schemas.microsoft.com/office/drawing/2014/main" val="14274355"/>
                  </a:ext>
                </a:extLst>
              </a:tr>
              <a:tr h="0">
                <a:tc>
                  <a:txBody>
                    <a:bodyPr/>
                    <a:lstStyle/>
                    <a:p>
                      <a:endParaRPr lang="en-GB" b="1">
                        <a:solidFill>
                          <a:srgbClr val="978F7F"/>
                        </a:solidFill>
                        <a:effectLst/>
                        <a:latin typeface="Georgia" panose="02040502050405020303" pitchFamily="18" charset="0"/>
                      </a:endParaRPr>
                    </a:p>
                  </a:txBody>
                  <a:tcPr marL="0" marR="0" marT="0" marB="142875">
                    <a:lnL>
                      <a:noFill/>
                    </a:lnL>
                    <a:lnR>
                      <a:noFill/>
                    </a:lnR>
                    <a:lnT>
                      <a:noFill/>
                    </a:lnT>
                    <a:lnB>
                      <a:noFill/>
                    </a:lnB>
                    <a:solidFill>
                      <a:srgbClr val="000000"/>
                    </a:solidFill>
                  </a:tcPr>
                </a:tc>
                <a:tc>
                  <a:txBody>
                    <a:bodyPr/>
                    <a:lstStyle/>
                    <a:p>
                      <a:r>
                        <a:rPr lang="en-GB" dirty="0">
                          <a:effectLst/>
                        </a:rPr>
                        <a:t>The Romans decide to take all </a:t>
                      </a:r>
                      <a:r>
                        <a:rPr lang="en-GB" dirty="0" err="1">
                          <a:effectLst/>
                        </a:rPr>
                        <a:t>Prasutagus</a:t>
                      </a:r>
                      <a:r>
                        <a:rPr lang="en-GB" dirty="0">
                          <a:effectLst/>
                        </a:rPr>
                        <a:t>' wealth. </a:t>
                      </a:r>
                      <a:r>
                        <a:rPr lang="en-GB" dirty="0" smtClean="0">
                          <a:effectLst/>
                        </a:rPr>
                        <a:t>Boudicca </a:t>
                      </a:r>
                      <a:r>
                        <a:rPr lang="en-GB" dirty="0">
                          <a:effectLst/>
                        </a:rPr>
                        <a:t>protests.</a:t>
                      </a:r>
                    </a:p>
                  </a:txBody>
                  <a:tcPr marL="0" marR="0" marT="0" marB="142875">
                    <a:lnL>
                      <a:noFill/>
                    </a:lnL>
                    <a:lnR>
                      <a:noFill/>
                    </a:lnR>
                    <a:lnT>
                      <a:noFill/>
                    </a:lnT>
                    <a:lnB>
                      <a:noFill/>
                    </a:lnB>
                    <a:solidFill>
                      <a:srgbClr val="000000"/>
                    </a:solidFill>
                  </a:tcPr>
                </a:tc>
                <a:extLst>
                  <a:ext uri="{0D108BD9-81ED-4DB2-BD59-A6C34878D82A}">
                    <a16:rowId xmlns:a16="http://schemas.microsoft.com/office/drawing/2014/main" val="3820748422"/>
                  </a:ext>
                </a:extLst>
              </a:tr>
              <a:tr h="0">
                <a:tc>
                  <a:txBody>
                    <a:bodyPr/>
                    <a:lstStyle/>
                    <a:p>
                      <a:endParaRPr lang="en-GB" b="1">
                        <a:solidFill>
                          <a:srgbClr val="978F7F"/>
                        </a:solidFill>
                        <a:effectLst/>
                        <a:latin typeface="Georgia" panose="02040502050405020303" pitchFamily="18" charset="0"/>
                      </a:endParaRPr>
                    </a:p>
                  </a:txBody>
                  <a:tcPr marL="0" marR="0" marT="0" marB="142875">
                    <a:lnL>
                      <a:noFill/>
                    </a:lnL>
                    <a:lnR>
                      <a:noFill/>
                    </a:lnR>
                    <a:lnT>
                      <a:noFill/>
                    </a:lnT>
                    <a:lnB>
                      <a:noFill/>
                    </a:lnB>
                    <a:solidFill>
                      <a:srgbClr val="000000"/>
                    </a:solidFill>
                  </a:tcPr>
                </a:tc>
                <a:tc>
                  <a:txBody>
                    <a:bodyPr/>
                    <a:lstStyle/>
                    <a:p>
                      <a:r>
                        <a:rPr lang="en-GB" dirty="0" smtClean="0">
                          <a:effectLst/>
                        </a:rPr>
                        <a:t>Boudicca </a:t>
                      </a:r>
                      <a:r>
                        <a:rPr lang="en-GB" dirty="0">
                          <a:effectLst/>
                        </a:rPr>
                        <a:t>is whipped in public and her young daughters are </a:t>
                      </a:r>
                      <a:r>
                        <a:rPr lang="en-GB" dirty="0" smtClean="0">
                          <a:effectLst/>
                        </a:rPr>
                        <a:t>beaten.</a:t>
                      </a:r>
                      <a:endParaRPr lang="en-GB" dirty="0">
                        <a:effectLst/>
                      </a:endParaRPr>
                    </a:p>
                  </a:txBody>
                  <a:tcPr marL="0" marR="0" marT="0" marB="142875">
                    <a:lnL>
                      <a:noFill/>
                    </a:lnL>
                    <a:lnR>
                      <a:noFill/>
                    </a:lnR>
                    <a:lnT>
                      <a:noFill/>
                    </a:lnT>
                    <a:lnB>
                      <a:noFill/>
                    </a:lnB>
                    <a:solidFill>
                      <a:srgbClr val="000000"/>
                    </a:solidFill>
                  </a:tcPr>
                </a:tc>
                <a:extLst>
                  <a:ext uri="{0D108BD9-81ED-4DB2-BD59-A6C34878D82A}">
                    <a16:rowId xmlns:a16="http://schemas.microsoft.com/office/drawing/2014/main" val="19271920"/>
                  </a:ext>
                </a:extLst>
              </a:tr>
              <a:tr h="0">
                <a:tc>
                  <a:txBody>
                    <a:bodyPr/>
                    <a:lstStyle/>
                    <a:p>
                      <a:endParaRPr lang="en-GB" b="1">
                        <a:solidFill>
                          <a:srgbClr val="978F7F"/>
                        </a:solidFill>
                        <a:effectLst/>
                        <a:latin typeface="Georgia" panose="02040502050405020303" pitchFamily="18" charset="0"/>
                      </a:endParaRPr>
                    </a:p>
                  </a:txBody>
                  <a:tcPr marL="0" marR="0" marT="0" marB="142875">
                    <a:lnL>
                      <a:noFill/>
                    </a:lnL>
                    <a:lnR>
                      <a:noFill/>
                    </a:lnR>
                    <a:lnT>
                      <a:noFill/>
                    </a:lnT>
                    <a:lnB>
                      <a:noFill/>
                    </a:lnB>
                    <a:solidFill>
                      <a:srgbClr val="000000"/>
                    </a:solidFill>
                  </a:tcPr>
                </a:tc>
                <a:tc>
                  <a:txBody>
                    <a:bodyPr/>
                    <a:lstStyle/>
                    <a:p>
                      <a:r>
                        <a:rPr lang="en-GB" dirty="0" smtClean="0">
                          <a:effectLst/>
                        </a:rPr>
                        <a:t>Boudicca </a:t>
                      </a:r>
                      <a:r>
                        <a:rPr lang="en-GB" dirty="0">
                          <a:effectLst/>
                        </a:rPr>
                        <a:t>calls an army together from the Iceni and their neighbours, the </a:t>
                      </a:r>
                      <a:r>
                        <a:rPr lang="en-GB" dirty="0" err="1">
                          <a:effectLst/>
                        </a:rPr>
                        <a:t>Trinovantes</a:t>
                      </a:r>
                      <a:r>
                        <a:rPr lang="en-GB" dirty="0">
                          <a:effectLst/>
                        </a:rPr>
                        <a:t>.</a:t>
                      </a:r>
                    </a:p>
                  </a:txBody>
                  <a:tcPr marL="0" marR="0" marT="0" marB="142875">
                    <a:lnL>
                      <a:noFill/>
                    </a:lnL>
                    <a:lnR>
                      <a:noFill/>
                    </a:lnR>
                    <a:lnT>
                      <a:noFill/>
                    </a:lnT>
                    <a:lnB>
                      <a:noFill/>
                    </a:lnB>
                    <a:solidFill>
                      <a:srgbClr val="000000"/>
                    </a:solidFill>
                  </a:tcPr>
                </a:tc>
                <a:extLst>
                  <a:ext uri="{0D108BD9-81ED-4DB2-BD59-A6C34878D82A}">
                    <a16:rowId xmlns:a16="http://schemas.microsoft.com/office/drawing/2014/main" val="4088562299"/>
                  </a:ext>
                </a:extLst>
              </a:tr>
            </a:tbl>
          </a:graphicData>
        </a:graphic>
      </p:graphicFrame>
    </p:spTree>
    <p:extLst>
      <p:ext uri="{BB962C8B-B14F-4D97-AF65-F5344CB8AC3E}">
        <p14:creationId xmlns:p14="http://schemas.microsoft.com/office/powerpoint/2010/main" val="3215651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60" y="689728"/>
            <a:ext cx="9613861" cy="1080938"/>
          </a:xfrm>
        </p:spPr>
        <p:txBody>
          <a:bodyPr/>
          <a:lstStyle/>
          <a:p>
            <a:r>
              <a:rPr lang="en-GB" dirty="0" smtClean="0"/>
              <a:t>Timeline of </a:t>
            </a:r>
            <a:r>
              <a:rPr lang="en-GB" dirty="0"/>
              <a:t>k</a:t>
            </a:r>
            <a:r>
              <a:rPr lang="en-GB" dirty="0" smtClean="0"/>
              <a:t>ey events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44780860"/>
              </p:ext>
            </p:extLst>
          </p:nvPr>
        </p:nvGraphicFramePr>
        <p:xfrm>
          <a:off x="591421" y="2164620"/>
          <a:ext cx="8955750" cy="965835"/>
        </p:xfrm>
        <a:graphic>
          <a:graphicData uri="http://schemas.openxmlformats.org/drawingml/2006/table">
            <a:tbl>
              <a:tblPr/>
              <a:tblGrid>
                <a:gridCol w="4477875">
                  <a:extLst>
                    <a:ext uri="{9D8B030D-6E8A-4147-A177-3AD203B41FA5}">
                      <a16:colId xmlns:a16="http://schemas.microsoft.com/office/drawing/2014/main" val="3867768645"/>
                    </a:ext>
                  </a:extLst>
                </a:gridCol>
                <a:gridCol w="4477875">
                  <a:extLst>
                    <a:ext uri="{9D8B030D-6E8A-4147-A177-3AD203B41FA5}">
                      <a16:colId xmlns:a16="http://schemas.microsoft.com/office/drawing/2014/main" val="138909992"/>
                    </a:ext>
                  </a:extLst>
                </a:gridCol>
              </a:tblGrid>
              <a:tr h="0">
                <a:tc>
                  <a:txBody>
                    <a:bodyPr/>
                    <a:lstStyle/>
                    <a:p>
                      <a:r>
                        <a:rPr lang="en-GB" b="1" dirty="0">
                          <a:effectLst/>
                          <a:latin typeface="Georgia" panose="02040502050405020303" pitchFamily="18" charset="0"/>
                        </a:rPr>
                        <a:t>60 - 61 AD</a:t>
                      </a:r>
                      <a:endParaRPr lang="en-GB" dirty="0">
                        <a:effectLst/>
                      </a:endParaRPr>
                    </a:p>
                  </a:txBody>
                  <a:tcPr marL="0" marR="0" marT="0" marB="142875">
                    <a:lnL>
                      <a:noFill/>
                    </a:lnL>
                    <a:lnR>
                      <a:noFill/>
                    </a:lnR>
                    <a:lnT>
                      <a:noFill/>
                    </a:lnT>
                    <a:lnB>
                      <a:noFill/>
                    </a:lnB>
                    <a:solidFill>
                      <a:srgbClr val="000000"/>
                    </a:solidFill>
                  </a:tcPr>
                </a:tc>
                <a:tc>
                  <a:txBody>
                    <a:bodyPr/>
                    <a:lstStyle/>
                    <a:p>
                      <a:r>
                        <a:rPr lang="en-GB" dirty="0" smtClean="0">
                          <a:effectLst/>
                        </a:rPr>
                        <a:t>Boudicca's </a:t>
                      </a:r>
                      <a:r>
                        <a:rPr lang="en-GB" dirty="0">
                          <a:effectLst/>
                        </a:rPr>
                        <a:t>army destroys Colchester, London and St. Albans, killing 80,000 people</a:t>
                      </a:r>
                    </a:p>
                  </a:txBody>
                  <a:tcPr marL="0" marR="0" marT="0" marB="142875">
                    <a:lnL>
                      <a:noFill/>
                    </a:lnL>
                    <a:lnR>
                      <a:noFill/>
                    </a:lnR>
                    <a:lnT>
                      <a:noFill/>
                    </a:lnT>
                    <a:lnB>
                      <a:noFill/>
                    </a:lnB>
                    <a:solidFill>
                      <a:srgbClr val="000000"/>
                    </a:solidFill>
                  </a:tcPr>
                </a:tc>
                <a:extLst>
                  <a:ext uri="{0D108BD9-81ED-4DB2-BD59-A6C34878D82A}">
                    <a16:rowId xmlns:a16="http://schemas.microsoft.com/office/drawing/2014/main" val="3949538522"/>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776660430"/>
              </p:ext>
            </p:extLst>
          </p:nvPr>
        </p:nvGraphicFramePr>
        <p:xfrm>
          <a:off x="591421" y="3130455"/>
          <a:ext cx="8955750" cy="3641336"/>
        </p:xfrm>
        <a:graphic>
          <a:graphicData uri="http://schemas.openxmlformats.org/drawingml/2006/table">
            <a:tbl>
              <a:tblPr/>
              <a:tblGrid>
                <a:gridCol w="4477875">
                  <a:extLst>
                    <a:ext uri="{9D8B030D-6E8A-4147-A177-3AD203B41FA5}">
                      <a16:colId xmlns:a16="http://schemas.microsoft.com/office/drawing/2014/main" val="1837739859"/>
                    </a:ext>
                  </a:extLst>
                </a:gridCol>
                <a:gridCol w="4477875">
                  <a:extLst>
                    <a:ext uri="{9D8B030D-6E8A-4147-A177-3AD203B41FA5}">
                      <a16:colId xmlns:a16="http://schemas.microsoft.com/office/drawing/2014/main" val="2964948589"/>
                    </a:ext>
                  </a:extLst>
                </a:gridCol>
              </a:tblGrid>
              <a:tr h="899716">
                <a:tc>
                  <a:txBody>
                    <a:bodyPr/>
                    <a:lstStyle/>
                    <a:p>
                      <a:r>
                        <a:rPr lang="en-GB" sz="1700" b="1">
                          <a:effectLst/>
                          <a:latin typeface="Georgia" panose="02040502050405020303" pitchFamily="18" charset="0"/>
                        </a:rPr>
                        <a:t>61 AD</a:t>
                      </a:r>
                      <a:endParaRPr lang="en-GB" sz="1700">
                        <a:effectLst/>
                      </a:endParaRPr>
                    </a:p>
                  </a:txBody>
                  <a:tcPr marL="0" marR="0" marT="0" marB="133094">
                    <a:lnL>
                      <a:noFill/>
                    </a:lnL>
                    <a:lnR>
                      <a:noFill/>
                    </a:lnR>
                    <a:lnT>
                      <a:noFill/>
                    </a:lnT>
                    <a:lnB>
                      <a:noFill/>
                    </a:lnB>
                    <a:solidFill>
                      <a:srgbClr val="000000"/>
                    </a:solidFill>
                  </a:tcPr>
                </a:tc>
                <a:tc>
                  <a:txBody>
                    <a:bodyPr/>
                    <a:lstStyle/>
                    <a:p>
                      <a:r>
                        <a:rPr lang="en-GB" sz="1700">
                          <a:effectLst/>
                        </a:rPr>
                        <a:t>The Roman governor marches his Army back from Wales and chooses a place for battle in the Midlands.</a:t>
                      </a:r>
                    </a:p>
                  </a:txBody>
                  <a:tcPr marL="0" marR="0" marT="0" marB="133094">
                    <a:lnL>
                      <a:noFill/>
                    </a:lnL>
                    <a:lnR>
                      <a:noFill/>
                    </a:lnR>
                    <a:lnT>
                      <a:noFill/>
                    </a:lnT>
                    <a:lnB>
                      <a:noFill/>
                    </a:lnB>
                    <a:solidFill>
                      <a:srgbClr val="000000"/>
                    </a:solidFill>
                  </a:tcPr>
                </a:tc>
                <a:extLst>
                  <a:ext uri="{0D108BD9-81ED-4DB2-BD59-A6C34878D82A}">
                    <a16:rowId xmlns:a16="http://schemas.microsoft.com/office/drawing/2014/main" val="3592944651"/>
                  </a:ext>
                </a:extLst>
              </a:tr>
              <a:tr h="644175">
                <a:tc>
                  <a:txBody>
                    <a:bodyPr/>
                    <a:lstStyle/>
                    <a:p>
                      <a:endParaRPr lang="en-GB" sz="1700" b="1">
                        <a:solidFill>
                          <a:srgbClr val="978F7F"/>
                        </a:solidFill>
                        <a:effectLst/>
                        <a:latin typeface="Georgia" panose="02040502050405020303" pitchFamily="18" charset="0"/>
                      </a:endParaRPr>
                    </a:p>
                  </a:txBody>
                  <a:tcPr marL="0" marR="0" marT="0" marB="133094">
                    <a:lnL>
                      <a:noFill/>
                    </a:lnL>
                    <a:lnR>
                      <a:noFill/>
                    </a:lnR>
                    <a:lnT>
                      <a:noFill/>
                    </a:lnT>
                    <a:lnB>
                      <a:noFill/>
                    </a:lnB>
                    <a:solidFill>
                      <a:srgbClr val="000000"/>
                    </a:solidFill>
                  </a:tcPr>
                </a:tc>
                <a:tc>
                  <a:txBody>
                    <a:bodyPr/>
                    <a:lstStyle/>
                    <a:p>
                      <a:r>
                        <a:rPr lang="en-GB" sz="1700" dirty="0" smtClean="0">
                          <a:effectLst/>
                        </a:rPr>
                        <a:t>Boudicca's </a:t>
                      </a:r>
                      <a:r>
                        <a:rPr lang="en-GB" sz="1700" dirty="0">
                          <a:effectLst/>
                        </a:rPr>
                        <a:t>army marches to the battlefield with lots of their families in wagons.</a:t>
                      </a:r>
                    </a:p>
                  </a:txBody>
                  <a:tcPr marL="0" marR="0" marT="0" marB="133094">
                    <a:lnL>
                      <a:noFill/>
                    </a:lnL>
                    <a:lnR>
                      <a:noFill/>
                    </a:lnR>
                    <a:lnT>
                      <a:noFill/>
                    </a:lnT>
                    <a:lnB>
                      <a:noFill/>
                    </a:lnB>
                    <a:solidFill>
                      <a:srgbClr val="000000"/>
                    </a:solidFill>
                  </a:tcPr>
                </a:tc>
                <a:extLst>
                  <a:ext uri="{0D108BD9-81ED-4DB2-BD59-A6C34878D82A}">
                    <a16:rowId xmlns:a16="http://schemas.microsoft.com/office/drawing/2014/main" val="274557195"/>
                  </a:ext>
                </a:extLst>
              </a:tr>
              <a:tr h="1155256">
                <a:tc>
                  <a:txBody>
                    <a:bodyPr/>
                    <a:lstStyle/>
                    <a:p>
                      <a:endParaRPr lang="en-GB" sz="1700" b="1" dirty="0">
                        <a:solidFill>
                          <a:srgbClr val="978F7F"/>
                        </a:solidFill>
                        <a:effectLst/>
                        <a:latin typeface="Georgia" panose="02040502050405020303" pitchFamily="18" charset="0"/>
                      </a:endParaRPr>
                    </a:p>
                  </a:txBody>
                  <a:tcPr marL="0" marR="0" marT="0" marB="133094">
                    <a:lnL>
                      <a:noFill/>
                    </a:lnL>
                    <a:lnR>
                      <a:noFill/>
                    </a:lnR>
                    <a:lnT>
                      <a:noFill/>
                    </a:lnT>
                    <a:lnB>
                      <a:noFill/>
                    </a:lnB>
                    <a:solidFill>
                      <a:srgbClr val="000000"/>
                    </a:solidFill>
                  </a:tcPr>
                </a:tc>
                <a:tc>
                  <a:txBody>
                    <a:bodyPr/>
                    <a:lstStyle/>
                    <a:p>
                      <a:r>
                        <a:rPr lang="en-GB" sz="1700" dirty="0">
                          <a:effectLst/>
                        </a:rPr>
                        <a:t>Despite being much larger, </a:t>
                      </a:r>
                      <a:r>
                        <a:rPr lang="en-GB" sz="1700" dirty="0" smtClean="0">
                          <a:effectLst/>
                        </a:rPr>
                        <a:t>Boudicca's </a:t>
                      </a:r>
                      <a:r>
                        <a:rPr lang="en-GB" sz="1700" dirty="0">
                          <a:effectLst/>
                        </a:rPr>
                        <a:t>army is defeated by the better Roman soldiers. They cannot even run away: all the wagons stop them. 80,000 are killed.</a:t>
                      </a:r>
                    </a:p>
                  </a:txBody>
                  <a:tcPr marL="0" marR="0" marT="0" marB="133094">
                    <a:lnL>
                      <a:noFill/>
                    </a:lnL>
                    <a:lnR>
                      <a:noFill/>
                    </a:lnR>
                    <a:lnT>
                      <a:noFill/>
                    </a:lnT>
                    <a:lnB>
                      <a:noFill/>
                    </a:lnB>
                    <a:solidFill>
                      <a:srgbClr val="000000"/>
                    </a:solidFill>
                  </a:tcPr>
                </a:tc>
                <a:extLst>
                  <a:ext uri="{0D108BD9-81ED-4DB2-BD59-A6C34878D82A}">
                    <a16:rowId xmlns:a16="http://schemas.microsoft.com/office/drawing/2014/main" val="1474453137"/>
                  </a:ext>
                </a:extLst>
              </a:tr>
              <a:tr h="899716">
                <a:tc>
                  <a:txBody>
                    <a:bodyPr/>
                    <a:lstStyle/>
                    <a:p>
                      <a:endParaRPr lang="en-GB" sz="1700" b="1">
                        <a:solidFill>
                          <a:srgbClr val="978F7F"/>
                        </a:solidFill>
                        <a:effectLst/>
                        <a:latin typeface="Georgia" panose="02040502050405020303" pitchFamily="18" charset="0"/>
                      </a:endParaRPr>
                    </a:p>
                  </a:txBody>
                  <a:tcPr marL="0" marR="0" marT="0" marB="133094">
                    <a:lnL>
                      <a:noFill/>
                    </a:lnL>
                    <a:lnR>
                      <a:noFill/>
                    </a:lnR>
                    <a:lnT>
                      <a:noFill/>
                    </a:lnT>
                    <a:lnB>
                      <a:noFill/>
                    </a:lnB>
                    <a:solidFill>
                      <a:srgbClr val="000000"/>
                    </a:solidFill>
                  </a:tcPr>
                </a:tc>
                <a:tc>
                  <a:txBody>
                    <a:bodyPr/>
                    <a:lstStyle/>
                    <a:p>
                      <a:r>
                        <a:rPr lang="en-GB" sz="1700" dirty="0" smtClean="0">
                          <a:effectLst/>
                        </a:rPr>
                        <a:t>Boudicca </a:t>
                      </a:r>
                      <a:r>
                        <a:rPr lang="en-GB" sz="1700" dirty="0">
                          <a:effectLst/>
                        </a:rPr>
                        <a:t>and her daughters take poison so they are not captured alive. The Romans stay in Britain for 350 years</a:t>
                      </a:r>
                    </a:p>
                  </a:txBody>
                  <a:tcPr marL="0" marR="0" marT="0" marB="133094">
                    <a:lnL>
                      <a:noFill/>
                    </a:lnL>
                    <a:lnR>
                      <a:noFill/>
                    </a:lnR>
                    <a:lnT>
                      <a:noFill/>
                    </a:lnT>
                    <a:lnB>
                      <a:noFill/>
                    </a:lnB>
                    <a:solidFill>
                      <a:srgbClr val="000000"/>
                    </a:solidFill>
                  </a:tcPr>
                </a:tc>
                <a:extLst>
                  <a:ext uri="{0D108BD9-81ED-4DB2-BD59-A6C34878D82A}">
                    <a16:rowId xmlns:a16="http://schemas.microsoft.com/office/drawing/2014/main" val="3581294748"/>
                  </a:ext>
                </a:extLst>
              </a:tr>
            </a:tbl>
          </a:graphicData>
        </a:graphic>
      </p:graphicFrame>
    </p:spTree>
    <p:extLst>
      <p:ext uri="{BB962C8B-B14F-4D97-AF65-F5344CB8AC3E}">
        <p14:creationId xmlns:p14="http://schemas.microsoft.com/office/powerpoint/2010/main" val="2348129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727536212"/>
              </p:ext>
            </p:extLst>
          </p:nvPr>
        </p:nvGraphicFramePr>
        <p:xfrm>
          <a:off x="2793201" y="248857"/>
          <a:ext cx="8623737" cy="6441350"/>
        </p:xfrm>
        <a:graphic>
          <a:graphicData uri="http://schemas.openxmlformats.org/drawingml/2006/table">
            <a:tbl>
              <a:tblPr firstRow="1" bandRow="1">
                <a:tableStyleId>{5C22544A-7EE6-4342-B048-85BDC9FD1C3A}</a:tableStyleId>
              </a:tblPr>
              <a:tblGrid>
                <a:gridCol w="2874579">
                  <a:extLst>
                    <a:ext uri="{9D8B030D-6E8A-4147-A177-3AD203B41FA5}">
                      <a16:colId xmlns:a16="http://schemas.microsoft.com/office/drawing/2014/main" val="2348679049"/>
                    </a:ext>
                  </a:extLst>
                </a:gridCol>
                <a:gridCol w="2874579">
                  <a:extLst>
                    <a:ext uri="{9D8B030D-6E8A-4147-A177-3AD203B41FA5}">
                      <a16:colId xmlns:a16="http://schemas.microsoft.com/office/drawing/2014/main" val="3653811914"/>
                    </a:ext>
                  </a:extLst>
                </a:gridCol>
                <a:gridCol w="2874579">
                  <a:extLst>
                    <a:ext uri="{9D8B030D-6E8A-4147-A177-3AD203B41FA5}">
                      <a16:colId xmlns:a16="http://schemas.microsoft.com/office/drawing/2014/main" val="3888155139"/>
                    </a:ext>
                  </a:extLst>
                </a:gridCol>
              </a:tblGrid>
              <a:tr h="351998">
                <a:tc>
                  <a:txBody>
                    <a:bodyPr/>
                    <a:lstStyle/>
                    <a:p>
                      <a:r>
                        <a:rPr lang="en-GB" dirty="0" smtClean="0"/>
                        <a:t>Paddling</a:t>
                      </a:r>
                      <a:endParaRPr lang="en-GB" dirty="0"/>
                    </a:p>
                  </a:txBody>
                  <a:tcPr/>
                </a:tc>
                <a:tc>
                  <a:txBody>
                    <a:bodyPr/>
                    <a:lstStyle/>
                    <a:p>
                      <a:r>
                        <a:rPr lang="en-GB" dirty="0" smtClean="0"/>
                        <a:t>Snorkelling</a:t>
                      </a:r>
                      <a:endParaRPr lang="en-GB" dirty="0"/>
                    </a:p>
                  </a:txBody>
                  <a:tcPr/>
                </a:tc>
                <a:tc>
                  <a:txBody>
                    <a:bodyPr/>
                    <a:lstStyle/>
                    <a:p>
                      <a:r>
                        <a:rPr lang="en-GB" dirty="0" smtClean="0"/>
                        <a:t>Diving</a:t>
                      </a:r>
                      <a:endParaRPr lang="en-GB" dirty="0"/>
                    </a:p>
                  </a:txBody>
                  <a:tcPr/>
                </a:tc>
                <a:extLst>
                  <a:ext uri="{0D108BD9-81ED-4DB2-BD59-A6C34878D82A}">
                    <a16:rowId xmlns:a16="http://schemas.microsoft.com/office/drawing/2014/main" val="2379697553"/>
                  </a:ext>
                </a:extLst>
              </a:tr>
              <a:tr h="6075590">
                <a:tc>
                  <a:txBody>
                    <a:bodyPr/>
                    <a:lstStyle/>
                    <a:p>
                      <a:r>
                        <a:rPr lang="en-US" sz="1800" kern="1200" dirty="0" smtClean="0">
                          <a:solidFill>
                            <a:schemeClr val="dk1"/>
                          </a:solidFill>
                          <a:effectLst/>
                          <a:latin typeface="+mn-lt"/>
                          <a:ea typeface="+mn-ea"/>
                          <a:cs typeface="+mn-cs"/>
                        </a:rPr>
                        <a:t>Story map the story of Boudicca’s revolt. </a:t>
                      </a:r>
                    </a:p>
                    <a:p>
                      <a:endParaRPr lang="en-US" sz="1800" kern="1200" dirty="0" smtClean="0">
                        <a:solidFill>
                          <a:schemeClr val="dk1"/>
                        </a:solidFill>
                        <a:effectLst/>
                        <a:latin typeface="+mn-lt"/>
                        <a:ea typeface="+mn-ea"/>
                        <a:cs typeface="+mn-cs"/>
                      </a:endParaRPr>
                    </a:p>
                    <a:p>
                      <a:r>
                        <a:rPr lang="en-US" sz="1800" kern="1200" dirty="0" smtClean="0">
                          <a:solidFill>
                            <a:srgbClr val="FF0000"/>
                          </a:solidFill>
                          <a:effectLst/>
                          <a:latin typeface="+mn-lt"/>
                          <a:ea typeface="+mn-ea"/>
                          <a:cs typeface="+mn-cs"/>
                        </a:rPr>
                        <a:t>Do</a:t>
                      </a:r>
                      <a:r>
                        <a:rPr lang="en-US" sz="1800" kern="1200" baseline="0" dirty="0" smtClean="0">
                          <a:solidFill>
                            <a:srgbClr val="FF0000"/>
                          </a:solidFill>
                          <a:effectLst/>
                          <a:latin typeface="+mn-lt"/>
                          <a:ea typeface="+mn-ea"/>
                          <a:cs typeface="+mn-cs"/>
                        </a:rPr>
                        <a:t> you think Boudicca was brave or silly to fight the Romans? Explain your answer.</a:t>
                      </a:r>
                      <a:endParaRPr lang="en-GB" dirty="0">
                        <a:solidFill>
                          <a:srgbClr val="FF0000"/>
                        </a:solidFill>
                      </a:endParaRPr>
                    </a:p>
                  </a:txBody>
                  <a:tcPr/>
                </a:tc>
                <a:tc>
                  <a:txBody>
                    <a:bodyPr/>
                    <a:lstStyle/>
                    <a:p>
                      <a:r>
                        <a:rPr lang="en-US" sz="1800" kern="1200" dirty="0" smtClean="0">
                          <a:solidFill>
                            <a:schemeClr val="dk1"/>
                          </a:solidFill>
                          <a:effectLst/>
                          <a:latin typeface="+mn-lt"/>
                          <a:ea typeface="+mn-ea"/>
                          <a:cs typeface="+mn-cs"/>
                        </a:rPr>
                        <a:t>Write a diary entry pretending you are one of the Iceni (a Celtic warrior who fought with Boudicca) or a Roman solider and describe our feeling before, during and after the revolt.</a:t>
                      </a:r>
                    </a:p>
                    <a:p>
                      <a:endParaRPr lang="en-US" sz="1800" kern="1200" dirty="0" smtClean="0">
                        <a:solidFill>
                          <a:schemeClr val="dk1"/>
                        </a:solidFill>
                        <a:effectLst/>
                        <a:latin typeface="+mn-lt"/>
                        <a:ea typeface="+mn-ea"/>
                        <a:cs typeface="+mn-cs"/>
                      </a:endParaRPr>
                    </a:p>
                    <a:p>
                      <a:r>
                        <a:rPr lang="en-US" sz="1800" kern="1200" dirty="0" smtClean="0">
                          <a:solidFill>
                            <a:srgbClr val="FF0000"/>
                          </a:solidFill>
                          <a:effectLst/>
                          <a:latin typeface="+mn-lt"/>
                          <a:ea typeface="+mn-ea"/>
                          <a:cs typeface="+mn-cs"/>
                        </a:rPr>
                        <a:t>In your opinion, do you think Boudicca</a:t>
                      </a:r>
                      <a:r>
                        <a:rPr lang="en-US" sz="1800" kern="1200" baseline="0" dirty="0" smtClean="0">
                          <a:solidFill>
                            <a:srgbClr val="FF0000"/>
                          </a:solidFill>
                          <a:effectLst/>
                          <a:latin typeface="+mn-lt"/>
                          <a:ea typeface="+mn-ea"/>
                          <a:cs typeface="+mn-cs"/>
                        </a:rPr>
                        <a:t> was brave?</a:t>
                      </a:r>
                      <a:endParaRPr lang="en-GB" dirty="0">
                        <a:solidFill>
                          <a:srgbClr val="FF0000"/>
                        </a:solidFill>
                      </a:endParaRPr>
                    </a:p>
                  </a:txBody>
                  <a:tcPr/>
                </a:tc>
                <a:tc>
                  <a:txBody>
                    <a:bodyPr/>
                    <a:lstStyle/>
                    <a:p>
                      <a:r>
                        <a:rPr lang="en-US" sz="1800" kern="1200" dirty="0" smtClean="0">
                          <a:solidFill>
                            <a:schemeClr val="dk1"/>
                          </a:solidFill>
                          <a:effectLst/>
                          <a:latin typeface="+mn-lt"/>
                          <a:ea typeface="+mn-ea"/>
                          <a:cs typeface="+mn-cs"/>
                        </a:rPr>
                        <a:t>Children write a biography of Boudicca, writing a brief description of what she was like, bearing in mind different accounts. Ensure children make use of paragraphing and link words.</a:t>
                      </a:r>
                      <a:endParaRPr lang="en-GB" sz="1800" kern="1200" dirty="0" smtClean="0">
                        <a:solidFill>
                          <a:schemeClr val="dk1"/>
                        </a:solidFill>
                        <a:effectLst/>
                        <a:latin typeface="+mn-lt"/>
                        <a:ea typeface="+mn-ea"/>
                        <a:cs typeface="+mn-cs"/>
                      </a:endParaRPr>
                    </a:p>
                    <a:p>
                      <a:r>
                        <a:rPr lang="en-US" sz="1800" kern="1200" dirty="0" smtClean="0">
                          <a:solidFill>
                            <a:schemeClr val="dk1"/>
                          </a:solidFill>
                          <a:effectLst/>
                          <a:latin typeface="+mn-lt"/>
                          <a:ea typeface="+mn-ea"/>
                          <a:cs typeface="+mn-cs"/>
                        </a:rPr>
                        <a:t>Include topics such as:</a:t>
                      </a:r>
                      <a:endParaRPr lang="en-GB" sz="1800" kern="1200" dirty="0" smtClean="0">
                        <a:solidFill>
                          <a:schemeClr val="dk1"/>
                        </a:solidFill>
                        <a:effectLst/>
                        <a:latin typeface="+mn-lt"/>
                        <a:ea typeface="+mn-ea"/>
                        <a:cs typeface="+mn-cs"/>
                      </a:endParaRPr>
                    </a:p>
                    <a:p>
                      <a:pPr lvl="0"/>
                      <a:r>
                        <a:rPr lang="en-US" sz="1800" kern="1200" dirty="0" smtClean="0">
                          <a:solidFill>
                            <a:schemeClr val="dk1"/>
                          </a:solidFill>
                          <a:effectLst/>
                          <a:latin typeface="+mn-lt"/>
                          <a:ea typeface="+mn-ea"/>
                          <a:cs typeface="+mn-cs"/>
                        </a:rPr>
                        <a:t>who she was married to</a:t>
                      </a:r>
                      <a:endParaRPr lang="en-GB" sz="1800" kern="1200" dirty="0" smtClean="0">
                        <a:solidFill>
                          <a:schemeClr val="dk1"/>
                        </a:solidFill>
                        <a:effectLst/>
                        <a:latin typeface="+mn-lt"/>
                        <a:ea typeface="+mn-ea"/>
                        <a:cs typeface="+mn-cs"/>
                      </a:endParaRPr>
                    </a:p>
                    <a:p>
                      <a:pPr lvl="0"/>
                      <a:r>
                        <a:rPr lang="en-US" sz="1800" kern="1200" dirty="0" smtClean="0">
                          <a:solidFill>
                            <a:schemeClr val="dk1"/>
                          </a:solidFill>
                          <a:effectLst/>
                          <a:latin typeface="+mn-lt"/>
                          <a:ea typeface="+mn-ea"/>
                          <a:cs typeface="+mn-cs"/>
                        </a:rPr>
                        <a:t>what the Romans did to her (‘hurt’ her daughters)</a:t>
                      </a:r>
                      <a:endParaRPr lang="en-GB" sz="1800" kern="1200" dirty="0" smtClean="0">
                        <a:solidFill>
                          <a:schemeClr val="dk1"/>
                        </a:solidFill>
                        <a:effectLst/>
                        <a:latin typeface="+mn-lt"/>
                        <a:ea typeface="+mn-ea"/>
                        <a:cs typeface="+mn-cs"/>
                      </a:endParaRPr>
                    </a:p>
                    <a:p>
                      <a:pPr lvl="0"/>
                      <a:r>
                        <a:rPr lang="en-US" sz="1800" kern="1200" dirty="0" smtClean="0">
                          <a:solidFill>
                            <a:schemeClr val="dk1"/>
                          </a:solidFill>
                          <a:effectLst/>
                          <a:latin typeface="+mn-lt"/>
                          <a:ea typeface="+mn-ea"/>
                          <a:cs typeface="+mn-cs"/>
                        </a:rPr>
                        <a:t>what she did in revenge.</a:t>
                      </a:r>
                    </a:p>
                    <a:p>
                      <a:pPr lvl="0"/>
                      <a:endParaRPr lang="en-US" sz="1800" kern="1200" dirty="0" smtClean="0">
                        <a:solidFill>
                          <a:schemeClr val="dk1"/>
                        </a:solidFill>
                        <a:effectLst/>
                        <a:latin typeface="+mn-lt"/>
                        <a:ea typeface="+mn-ea"/>
                        <a:cs typeface="+mn-cs"/>
                      </a:endParaRPr>
                    </a:p>
                    <a:p>
                      <a:pPr lvl="0"/>
                      <a:r>
                        <a:rPr lang="en-US" sz="1800" kern="1200" dirty="0" smtClean="0">
                          <a:solidFill>
                            <a:srgbClr val="FF0000"/>
                          </a:solidFill>
                          <a:effectLst/>
                          <a:latin typeface="+mn-lt"/>
                          <a:ea typeface="+mn-ea"/>
                          <a:cs typeface="+mn-cs"/>
                        </a:rPr>
                        <a:t>In your opinion, do you think the Boudicca had a right to protect her tribe?</a:t>
                      </a:r>
                      <a:endParaRPr lang="en-GB" sz="1800" kern="1200" dirty="0" smtClean="0">
                        <a:solidFill>
                          <a:srgbClr val="FF0000"/>
                        </a:solidFill>
                        <a:effectLst/>
                        <a:latin typeface="+mn-lt"/>
                        <a:ea typeface="+mn-ea"/>
                        <a:cs typeface="+mn-cs"/>
                      </a:endParaRPr>
                    </a:p>
                    <a:p>
                      <a:endParaRPr lang="en-GB" dirty="0"/>
                    </a:p>
                  </a:txBody>
                  <a:tcPr/>
                </a:tc>
                <a:extLst>
                  <a:ext uri="{0D108BD9-81ED-4DB2-BD59-A6C34878D82A}">
                    <a16:rowId xmlns:a16="http://schemas.microsoft.com/office/drawing/2014/main" val="2364378324"/>
                  </a:ext>
                </a:extLst>
              </a:tr>
            </a:tbl>
          </a:graphicData>
        </a:graphic>
      </p:graphicFrame>
    </p:spTree>
    <p:extLst>
      <p:ext uri="{BB962C8B-B14F-4D97-AF65-F5344CB8AC3E}">
        <p14:creationId xmlns:p14="http://schemas.microsoft.com/office/powerpoint/2010/main" val="3054848046"/>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TM04033917[[fn=Berlin]]</Template>
  <TotalTime>57</TotalTime>
  <Words>649</Words>
  <Application>Microsoft Office PowerPoint</Application>
  <PresentationFormat>Widescreen</PresentationFormat>
  <Paragraphs>52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Georgia</vt:lpstr>
      <vt:lpstr>Open Sans</vt:lpstr>
      <vt:lpstr>Trebuchet MS</vt:lpstr>
      <vt:lpstr>Berlin</vt:lpstr>
      <vt:lpstr>PowerPoint Presentation</vt:lpstr>
      <vt:lpstr>Enquiry Question</vt:lpstr>
      <vt:lpstr>Read this Roman description of Boudicca: </vt:lpstr>
      <vt:lpstr>Read this Celt description of Boudicca: </vt:lpstr>
      <vt:lpstr>Boudicca</vt:lpstr>
      <vt:lpstr>Boudicca:</vt:lpstr>
      <vt:lpstr>Let’s watch the story of Boudicca’s revolt.</vt:lpstr>
      <vt:lpstr>Timeline of key events</vt:lpstr>
      <vt:lpstr>Timeline of key events</vt:lpstr>
      <vt:lpstr>Tasks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understand ………..</dc:title>
  <dc:creator>Rachael Norman</dc:creator>
  <cp:lastModifiedBy>Rachael Norman</cp:lastModifiedBy>
  <cp:revision>4</cp:revision>
  <dcterms:created xsi:type="dcterms:W3CDTF">2020-11-23T16:02:57Z</dcterms:created>
  <dcterms:modified xsi:type="dcterms:W3CDTF">2020-11-26T14:19:14Z</dcterms:modified>
</cp:coreProperties>
</file>