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317" r:id="rId3"/>
    <p:sldId id="318" r:id="rId4"/>
    <p:sldId id="359" r:id="rId5"/>
    <p:sldId id="319" r:id="rId6"/>
    <p:sldId id="335" r:id="rId7"/>
    <p:sldId id="354" r:id="rId8"/>
    <p:sldId id="355" r:id="rId9"/>
    <p:sldId id="316" r:id="rId10"/>
    <p:sldId id="356" r:id="rId11"/>
    <p:sldId id="357" r:id="rId12"/>
    <p:sldId id="358" r:id="rId13"/>
    <p:sldId id="300" r:id="rId14"/>
    <p:sldId id="301" r:id="rId15"/>
    <p:sldId id="302" r:id="rId16"/>
    <p:sldId id="303" r:id="rId17"/>
    <p:sldId id="304" r:id="rId18"/>
    <p:sldId id="305" r:id="rId19"/>
    <p:sldId id="306" r:id="rId20"/>
    <p:sldId id="307" r:id="rId21"/>
    <p:sldId id="308" r:id="rId22"/>
    <p:sldId id="309" r:id="rId23"/>
    <p:sldId id="310" r:id="rId24"/>
    <p:sldId id="311" r:id="rId25"/>
    <p:sldId id="312" r:id="rId26"/>
    <p:sldId id="313" r:id="rId27"/>
    <p:sldId id="314" r:id="rId28"/>
    <p:sldId id="315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761F2-760A-4A05-AE4D-D7B1310EEF4D}" type="datetimeFigureOut">
              <a:rPr lang="en-GB" smtClean="0"/>
              <a:t>10/12/2021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30E0B-314F-4602-A236-5A9E89F5B5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564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761F2-760A-4A05-AE4D-D7B1310EEF4D}" type="datetimeFigureOut">
              <a:rPr lang="en-GB" smtClean="0"/>
              <a:t>10/12/2021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30E0B-314F-4602-A236-5A9E89F5B5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0373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761F2-760A-4A05-AE4D-D7B1310EEF4D}" type="datetimeFigureOut">
              <a:rPr lang="en-GB" smtClean="0"/>
              <a:t>10/12/2021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30E0B-314F-4602-A236-5A9E89F5B5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1133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761F2-760A-4A05-AE4D-D7B1310EEF4D}" type="datetimeFigureOut">
              <a:rPr lang="en-GB" smtClean="0"/>
              <a:t>10/12/2021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30E0B-314F-4602-A236-5A9E89F5B5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4389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761F2-760A-4A05-AE4D-D7B1310EEF4D}" type="datetimeFigureOut">
              <a:rPr lang="en-GB" smtClean="0"/>
              <a:t>10/12/2021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30E0B-314F-4602-A236-5A9E89F5B5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1208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761F2-760A-4A05-AE4D-D7B1310EEF4D}" type="datetimeFigureOut">
              <a:rPr lang="en-GB" smtClean="0"/>
              <a:t>10/12/2021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30E0B-314F-4602-A236-5A9E89F5B5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99635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761F2-760A-4A05-AE4D-D7B1310EEF4D}" type="datetimeFigureOut">
              <a:rPr lang="en-GB" smtClean="0"/>
              <a:t>10/12/2021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30E0B-314F-4602-A236-5A9E89F5B5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534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761F2-760A-4A05-AE4D-D7B1310EEF4D}" type="datetimeFigureOut">
              <a:rPr lang="en-GB" smtClean="0"/>
              <a:t>10/12/2021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30E0B-314F-4602-A236-5A9E89F5B5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7179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30E0B-314F-4602-A236-5A9E89F5B54D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761F2-760A-4A05-AE4D-D7B1310EEF4D}" type="datetimeFigureOut">
              <a:rPr lang="en-GB" smtClean="0"/>
              <a:t>10/12/2021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95820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761F2-760A-4A05-AE4D-D7B1310EEF4D}" type="datetimeFigureOut">
              <a:rPr lang="en-GB" smtClean="0"/>
              <a:t>10/12/2021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30E0B-314F-4602-A236-5A9E89F5B5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3340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761F2-760A-4A05-AE4D-D7B1310EEF4D}" type="datetimeFigureOut">
              <a:rPr lang="en-GB" smtClean="0"/>
              <a:t>10/12/2021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30E0B-314F-4602-A236-5A9E89F5B54D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343951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761F2-760A-4A05-AE4D-D7B1310EEF4D}" type="datetimeFigureOut">
              <a:rPr lang="en-GB" smtClean="0"/>
              <a:t>10/12/2021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30E0B-314F-4602-A236-5A9E89F5B5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34706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761F2-760A-4A05-AE4D-D7B1310EEF4D}" type="datetimeFigureOut">
              <a:rPr lang="en-GB" smtClean="0"/>
              <a:t>10/12/2021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30E0B-314F-4602-A236-5A9E89F5B54D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54619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761F2-760A-4A05-AE4D-D7B1310EEF4D}" type="datetimeFigureOut">
              <a:rPr lang="en-GB" smtClean="0"/>
              <a:t>10/12/2021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30E0B-314F-4602-A236-5A9E89F5B5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7402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761F2-760A-4A05-AE4D-D7B1310EEF4D}" type="datetimeFigureOut">
              <a:rPr lang="en-GB" smtClean="0"/>
              <a:t>10/12/2021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30E0B-314F-4602-A236-5A9E89F5B5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5200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761F2-760A-4A05-AE4D-D7B1310EEF4D}" type="datetimeFigureOut">
              <a:rPr lang="en-GB" smtClean="0"/>
              <a:t>10/12/2021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30E0B-314F-4602-A236-5A9E89F5B5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3740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E761F2-760A-4A05-AE4D-D7B1310EEF4D}" type="datetimeFigureOut">
              <a:rPr lang="en-GB" smtClean="0"/>
              <a:t>10/12/2021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AB30E0B-314F-4602-A236-5A9E89F5B5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4157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4D1154-81A2-4510-A390-B42F3B0D7C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8478" y="2404534"/>
            <a:ext cx="9660835" cy="1646302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Tuesday 14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December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0E6A7E1-39E9-419E-A144-C415DECDDF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8478" y="4050833"/>
            <a:ext cx="9025525" cy="1096899"/>
          </a:xfrm>
        </p:spPr>
        <p:txBody>
          <a:bodyPr>
            <a:noAutofit/>
          </a:bodyPr>
          <a:lstStyle/>
          <a:p>
            <a:pPr algn="l"/>
            <a:r>
              <a:rPr lang="en-GB" sz="2100" dirty="0">
                <a:latin typeface="Comic Sans MS" panose="030F0702030302020204" pitchFamily="66" charset="0"/>
              </a:rPr>
              <a:t>LO: To write with purpose.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	To use sentences appropriately.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	To punctuate accurately.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C: Christmas  Recap</a:t>
            </a:r>
          </a:p>
        </p:txBody>
      </p:sp>
    </p:spTree>
    <p:extLst>
      <p:ext uri="{BB962C8B-B14F-4D97-AF65-F5344CB8AC3E}">
        <p14:creationId xmlns:p14="http://schemas.microsoft.com/office/powerpoint/2010/main" val="6920572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D8708D-4CF5-4DE0-B9E6-4515923ED8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Starter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4C57B0-0FD2-49ED-A7E5-68B11AAD65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759227"/>
            <a:ext cx="9003379" cy="4282136"/>
          </a:xfrm>
        </p:spPr>
        <p:txBody>
          <a:bodyPr>
            <a:normAutofit/>
          </a:bodyPr>
          <a:lstStyle/>
          <a:p>
            <a:r>
              <a:rPr lang="en-GB" sz="2100" i="1" dirty="0">
                <a:latin typeface="Comic Sans MS" panose="030F0702030302020204" pitchFamily="66" charset="0"/>
              </a:rPr>
              <a:t>Homophones are words which are spelt and pronounced the same but have different meanings.</a:t>
            </a:r>
          </a:p>
          <a:p>
            <a:endParaRPr lang="en-GB" sz="2100" i="1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Choose the correct homophone to complete the Christmas sentence!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43E7FC-93C1-4EFB-8429-E33C4F2BDB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934" t="21595" r="25326" b="10058"/>
          <a:stretch/>
        </p:blipFill>
        <p:spPr>
          <a:xfrm>
            <a:off x="2927808" y="3429000"/>
            <a:ext cx="4502427" cy="3411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7218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83F9F5-512F-4199-9DFE-85151796D6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A7AEDA-9777-4692-B160-3920F14FA1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3160643"/>
            <a:ext cx="8596668" cy="2880719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How many different features of writing have we learned or look at this year?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Create a bubble map of our ideas!</a:t>
            </a:r>
          </a:p>
        </p:txBody>
      </p:sp>
      <p:pic>
        <p:nvPicPr>
          <p:cNvPr id="2050" name="Picture 2" descr="Think clipart 3 » Clipart Station">
            <a:extLst>
              <a:ext uri="{FF2B5EF4-FFF2-40B4-BE49-F238E27FC236}">
                <a16:creationId xmlns:a16="http://schemas.microsoft.com/office/drawing/2014/main" id="{7E1A23FB-8145-44AE-9C59-534A9EED21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96" y="609600"/>
            <a:ext cx="2470170" cy="2370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42708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02CE7D3-E11F-4F9D-A18F-AA741E65F42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435" t="20579" r="11967" b="27101"/>
          <a:stretch/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4469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E023C0-4EAC-46B0-B969-90AD2D958C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4DCEDA-ED61-4B3C-93CC-25971B8669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930400"/>
            <a:ext cx="8596668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We are going to be writing sentences about Christmas today, using as many of these features as we can to show off our learning from this term. </a:t>
            </a:r>
          </a:p>
        </p:txBody>
      </p:sp>
      <p:pic>
        <p:nvPicPr>
          <p:cNvPr id="10242" name="Picture 2" descr="I have learned…read on… | Co-operative Movement in Kenya">
            <a:extLst>
              <a:ext uri="{FF2B5EF4-FFF2-40B4-BE49-F238E27FC236}">
                <a16:creationId xmlns:a16="http://schemas.microsoft.com/office/drawing/2014/main" id="{AB8CB4CC-0D27-49D2-B7CA-9400C8C7D3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418" y="3257550"/>
            <a:ext cx="7810500" cy="3600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78730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9F866-D2B6-4569-8FE5-264676247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748012-AC4D-4B63-83E4-B3A5A48946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Can you remember what the writing features are?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When should you use it?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How should you use it? 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highlight>
                  <a:srgbClr val="FFFF00"/>
                </a:highlight>
                <a:latin typeface="Comic Sans MS" panose="030F0702030302020204" pitchFamily="66" charset="0"/>
              </a:rPr>
              <a:t>If you are unsure – search for the writing feature on Century Tech and complete the nugget(s) to help you!</a:t>
            </a:r>
          </a:p>
          <a:p>
            <a:r>
              <a:rPr lang="en-GB" sz="2100" dirty="0">
                <a:highlight>
                  <a:srgbClr val="FFFF00"/>
                </a:highlight>
                <a:latin typeface="Comic Sans MS" panose="030F0702030302020204" pitchFamily="66" charset="0"/>
              </a:rPr>
              <a:t>You can also look at the ‘English Help’ PowerPoint on our class page!</a:t>
            </a:r>
          </a:p>
        </p:txBody>
      </p:sp>
      <p:pic>
        <p:nvPicPr>
          <p:cNvPr id="4" name="Picture 2" descr="Vector Cartoon of Creative Man or Businessman or Writer Thinking about  Something with Ballpoint Pen in Mouth Stock Vector - Illustration of  character, problem: 154451737">
            <a:extLst>
              <a:ext uri="{FF2B5EF4-FFF2-40B4-BE49-F238E27FC236}">
                <a16:creationId xmlns:a16="http://schemas.microsoft.com/office/drawing/2014/main" id="{3FF96BE8-3637-43B6-9324-0516DFCC55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5973" y="2613991"/>
            <a:ext cx="3126027" cy="424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1586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34B4BD-D8B4-4F4E-9329-BE32C9F64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Activity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34E750-DE5D-455D-9E65-E16BB42BE1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429054"/>
          </a:xfrm>
        </p:spPr>
        <p:txBody>
          <a:bodyPr>
            <a:no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Write sentences about Christmas using the grammar features we have learned this term.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b="1" dirty="0">
                <a:latin typeface="Comic Sans MS" panose="030F0702030302020204" pitchFamily="66" charset="0"/>
              </a:rPr>
              <a:t>Snorkelling/Diving Challenge: </a:t>
            </a:r>
            <a:r>
              <a:rPr lang="en-GB" sz="2100" dirty="0">
                <a:latin typeface="Comic Sans MS" panose="030F0702030302020204" pitchFamily="66" charset="0"/>
              </a:rPr>
              <a:t>can you use different types of sentences or different sentence starters in your work?</a:t>
            </a:r>
          </a:p>
          <a:p>
            <a:endParaRPr lang="en-GB" sz="2100" b="1" dirty="0">
              <a:latin typeface="Comic Sans MS" panose="030F0702030302020204" pitchFamily="66" charset="0"/>
            </a:endParaRPr>
          </a:p>
          <a:p>
            <a:r>
              <a:rPr lang="en-GB" sz="2100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Pen: </a:t>
            </a:r>
          </a:p>
          <a:p>
            <a:pPr lvl="1"/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Can you use multiple grammar features in one sentence?</a:t>
            </a:r>
          </a:p>
          <a:p>
            <a:pPr lvl="1"/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How many grammar features can you include while still writing a cohesive, correctly punctuated sentence?</a:t>
            </a:r>
          </a:p>
        </p:txBody>
      </p:sp>
    </p:spTree>
    <p:extLst>
      <p:ext uri="{BB962C8B-B14F-4D97-AF65-F5344CB8AC3E}">
        <p14:creationId xmlns:p14="http://schemas.microsoft.com/office/powerpoint/2010/main" val="38304702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62- Check Your Work">
            <a:extLst>
              <a:ext uri="{FF2B5EF4-FFF2-40B4-BE49-F238E27FC236}">
                <a16:creationId xmlns:a16="http://schemas.microsoft.com/office/drawing/2014/main" id="{A5DC3E37-0062-405E-BBFD-E177A652AD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1870" y="0"/>
            <a:ext cx="3339548" cy="3339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726E559-9AF2-4699-ACB2-EFF5AE668D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Plenary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6C5F44-BF8A-41AC-82CD-747E1600B4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7943" y="2992688"/>
            <a:ext cx="8596668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Reread your sentences.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Have you used the grammar features correctly?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Do your sentences make sense?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Are your punctuated correctly?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Try to edit and improve your work!</a:t>
            </a:r>
          </a:p>
        </p:txBody>
      </p:sp>
    </p:spTree>
    <p:extLst>
      <p:ext uri="{BB962C8B-B14F-4D97-AF65-F5344CB8AC3E}">
        <p14:creationId xmlns:p14="http://schemas.microsoft.com/office/powerpoint/2010/main" val="1595889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BA2E45-7B1C-4B5D-958D-99CF2B6BFD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2404534"/>
            <a:ext cx="9879496" cy="1646302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Thursday 16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December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EF1143-1C86-48DD-999B-85099F7DA5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050833"/>
            <a:ext cx="9045403" cy="1096899"/>
          </a:xfrm>
        </p:spPr>
        <p:txBody>
          <a:bodyPr>
            <a:noAutofit/>
          </a:bodyPr>
          <a:lstStyle/>
          <a:p>
            <a:pPr algn="l"/>
            <a:r>
              <a:rPr lang="en-GB" sz="2100" dirty="0">
                <a:latin typeface="Comic Sans MS" panose="030F0702030302020204" pitchFamily="66" charset="0"/>
              </a:rPr>
              <a:t>LO: To write with purpose.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	To use sentences appropriately. 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C: Christmas Recap</a:t>
            </a:r>
          </a:p>
        </p:txBody>
      </p:sp>
    </p:spTree>
    <p:extLst>
      <p:ext uri="{BB962C8B-B14F-4D97-AF65-F5344CB8AC3E}">
        <p14:creationId xmlns:p14="http://schemas.microsoft.com/office/powerpoint/2010/main" val="19755647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nglish Language Terminology: Word Classes">
            <a:extLst>
              <a:ext uri="{FF2B5EF4-FFF2-40B4-BE49-F238E27FC236}">
                <a16:creationId xmlns:a16="http://schemas.microsoft.com/office/drawing/2014/main" id="{F7367237-10DF-4622-BA7A-D1D545A1D0E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4" t="15657" r="6499" b="12259"/>
          <a:stretch/>
        </p:blipFill>
        <p:spPr bwMode="auto">
          <a:xfrm>
            <a:off x="4661452" y="248479"/>
            <a:ext cx="3916018" cy="2425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6FE0DA9-BCDB-40B2-8A66-9E2B14B826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Starter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0C77A1-91A4-4AE3-A23E-300C679264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7821" y="2977227"/>
            <a:ext cx="8596668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What is a ‘word class’?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i="1" dirty="0">
                <a:latin typeface="Comic Sans MS" panose="030F0702030302020204" pitchFamily="66" charset="0"/>
              </a:rPr>
              <a:t>Word classes refer to the different types of words that we use in a sentence. Every word belongs to a word class, which summarises how it can be used in grammar.</a:t>
            </a:r>
          </a:p>
        </p:txBody>
      </p:sp>
    </p:spTree>
    <p:extLst>
      <p:ext uri="{BB962C8B-B14F-4D97-AF65-F5344CB8AC3E}">
        <p14:creationId xmlns:p14="http://schemas.microsoft.com/office/powerpoint/2010/main" val="16978562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D477C6-5B36-4429-94F2-B61BF828CF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952" y="139148"/>
            <a:ext cx="8596668" cy="1320800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Starter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0F16EF-D7D4-43CF-8DE3-EEFCB522B9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9952" y="1194904"/>
            <a:ext cx="9202161" cy="5007113"/>
          </a:xfrm>
        </p:spPr>
        <p:txBody>
          <a:bodyPr>
            <a:noAutofit/>
          </a:bodyPr>
          <a:lstStyle/>
          <a:p>
            <a:r>
              <a:rPr lang="en-GB" sz="1900" dirty="0">
                <a:latin typeface="Comic Sans MS" panose="030F0702030302020204" pitchFamily="66" charset="0"/>
              </a:rPr>
              <a:t>There are 8 different types of word classes. These include:</a:t>
            </a:r>
          </a:p>
          <a:p>
            <a:endParaRPr lang="en-GB" sz="1900" dirty="0">
              <a:latin typeface="Comic Sans MS" panose="030F0702030302020204" pitchFamily="66" charset="0"/>
            </a:endParaRPr>
          </a:p>
          <a:p>
            <a:pPr lvl="1"/>
            <a:r>
              <a:rPr lang="en-GB" sz="1900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Verbs:</a:t>
            </a:r>
            <a:r>
              <a:rPr lang="en-GB" sz="19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1900" dirty="0">
                <a:solidFill>
                  <a:srgbClr val="FF0000"/>
                </a:solidFill>
                <a:latin typeface="Comic Sans MS" panose="030F0702030302020204" pitchFamily="66" charset="0"/>
              </a:rPr>
              <a:t>A verb is a word used to describe an action, state or occurrence. </a:t>
            </a:r>
          </a:p>
          <a:p>
            <a:pPr lvl="1"/>
            <a:r>
              <a:rPr lang="en-GB" sz="1900" b="1" u="sng" dirty="0">
                <a:solidFill>
                  <a:srgbClr val="FF6600"/>
                </a:solidFill>
                <a:latin typeface="Comic Sans MS" panose="030F0702030302020204" pitchFamily="66" charset="0"/>
              </a:rPr>
              <a:t>Nouns:</a:t>
            </a:r>
            <a:r>
              <a:rPr lang="en-GB" sz="1900" b="1" dirty="0">
                <a:solidFill>
                  <a:srgbClr val="FF6600"/>
                </a:solidFill>
                <a:latin typeface="Comic Sans MS" panose="030F0702030302020204" pitchFamily="66" charset="0"/>
              </a:rPr>
              <a:t> </a:t>
            </a:r>
            <a:r>
              <a:rPr lang="en-GB" sz="1900" dirty="0">
                <a:solidFill>
                  <a:srgbClr val="FF6600"/>
                </a:solidFill>
                <a:latin typeface="Comic Sans MS" panose="030F0702030302020204" pitchFamily="66" charset="0"/>
              </a:rPr>
              <a:t>A noun is a naming word. It is a thing, a person, an animal or a place.</a:t>
            </a:r>
          </a:p>
          <a:p>
            <a:pPr lvl="1"/>
            <a:r>
              <a:rPr lang="en-GB" sz="1900" b="1" u="sng" dirty="0">
                <a:solidFill>
                  <a:srgbClr val="FFC000"/>
                </a:solidFill>
                <a:latin typeface="Comic Sans MS" panose="030F0702030302020204" pitchFamily="66" charset="0"/>
              </a:rPr>
              <a:t>Adverbs:</a:t>
            </a:r>
            <a:r>
              <a:rPr lang="en-GB" sz="1900" b="1" dirty="0">
                <a:solidFill>
                  <a:srgbClr val="FFC000"/>
                </a:solidFill>
                <a:latin typeface="Comic Sans MS" panose="030F0702030302020204" pitchFamily="66" charset="0"/>
              </a:rPr>
              <a:t> </a:t>
            </a:r>
            <a:r>
              <a:rPr lang="en-GB" sz="1900" dirty="0">
                <a:solidFill>
                  <a:srgbClr val="FFC000"/>
                </a:solidFill>
                <a:latin typeface="Comic Sans MS" panose="030F0702030302020204" pitchFamily="66" charset="0"/>
              </a:rPr>
              <a:t>An adverb is simply a word that describes a verb (an action or a doing word).</a:t>
            </a:r>
          </a:p>
          <a:p>
            <a:pPr lvl="1"/>
            <a:r>
              <a:rPr lang="en-GB" sz="1900" b="1" u="sng" dirty="0">
                <a:solidFill>
                  <a:srgbClr val="00B050"/>
                </a:solidFill>
                <a:latin typeface="Comic Sans MS" panose="030F0702030302020204" pitchFamily="66" charset="0"/>
              </a:rPr>
              <a:t>Adjectives:</a:t>
            </a:r>
            <a:r>
              <a:rPr lang="en-GB" sz="1900" b="1" dirty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900" dirty="0">
                <a:solidFill>
                  <a:srgbClr val="00B050"/>
                </a:solidFill>
                <a:latin typeface="Comic Sans MS" panose="030F0702030302020204" pitchFamily="66" charset="0"/>
              </a:rPr>
              <a:t>An adjective is a word that describes a noun.</a:t>
            </a:r>
          </a:p>
          <a:p>
            <a:pPr lvl="1"/>
            <a:r>
              <a:rPr lang="en-GB" sz="1900" b="1" u="sng" dirty="0">
                <a:solidFill>
                  <a:srgbClr val="0070C0"/>
                </a:solidFill>
                <a:latin typeface="Comic Sans MS" panose="030F0702030302020204" pitchFamily="66" charset="0"/>
              </a:rPr>
              <a:t>Determiners:</a:t>
            </a:r>
            <a:r>
              <a:rPr lang="en-GB" sz="1900" b="1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1900" dirty="0">
                <a:solidFill>
                  <a:srgbClr val="0070C0"/>
                </a:solidFill>
                <a:latin typeface="Comic Sans MS" panose="030F0702030302020204" pitchFamily="66" charset="0"/>
              </a:rPr>
              <a:t>Words that add detail to nouns, e.g. how many of something there is, what order they come in, or which thing is being discussed.</a:t>
            </a:r>
          </a:p>
          <a:p>
            <a:pPr lvl="1"/>
            <a:r>
              <a:rPr lang="en-GB" sz="1900" b="1" u="sng" dirty="0">
                <a:solidFill>
                  <a:srgbClr val="002060"/>
                </a:solidFill>
                <a:latin typeface="Comic Sans MS" panose="030F0702030302020204" pitchFamily="66" charset="0"/>
              </a:rPr>
              <a:t>Pronouns:</a:t>
            </a:r>
            <a:r>
              <a:rPr lang="en-GB" sz="1900" b="1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en-GB" sz="1900" dirty="0">
                <a:solidFill>
                  <a:srgbClr val="002060"/>
                </a:solidFill>
                <a:latin typeface="Comic Sans MS" panose="030F0702030302020204" pitchFamily="66" charset="0"/>
              </a:rPr>
              <a:t>A pronoun is a word used to replace a noun.</a:t>
            </a:r>
          </a:p>
          <a:p>
            <a:pPr lvl="1"/>
            <a:r>
              <a:rPr lang="en-GB" sz="1900" b="1" u="sng" dirty="0">
                <a:solidFill>
                  <a:srgbClr val="7030A0"/>
                </a:solidFill>
                <a:latin typeface="Comic Sans MS" panose="030F0702030302020204" pitchFamily="66" charset="0"/>
              </a:rPr>
              <a:t>Conjunctions:</a:t>
            </a:r>
            <a:r>
              <a:rPr lang="en-GB" sz="1900" b="1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1900" dirty="0">
                <a:solidFill>
                  <a:srgbClr val="7030A0"/>
                </a:solidFill>
                <a:latin typeface="Comic Sans MS" panose="030F0702030302020204" pitchFamily="66" charset="0"/>
              </a:rPr>
              <a:t>A conjunction connects two clauses in a sentence.</a:t>
            </a:r>
          </a:p>
          <a:p>
            <a:pPr lvl="1"/>
            <a:r>
              <a:rPr lang="en-GB" sz="1900" b="1" u="sng" dirty="0">
                <a:latin typeface="Comic Sans MS" panose="030F0702030302020204" pitchFamily="66" charset="0"/>
              </a:rPr>
              <a:t>Prepositions:</a:t>
            </a:r>
            <a:r>
              <a:rPr lang="en-GB" sz="1900" b="1" dirty="0">
                <a:latin typeface="Comic Sans MS" panose="030F0702030302020204" pitchFamily="66" charset="0"/>
              </a:rPr>
              <a:t> </a:t>
            </a:r>
            <a:r>
              <a:rPr lang="en-GB" sz="1900" dirty="0">
                <a:latin typeface="Comic Sans MS" panose="030F0702030302020204" pitchFamily="66" charset="0"/>
              </a:rPr>
              <a:t>A</a:t>
            </a:r>
            <a:r>
              <a:rPr lang="en-GB" sz="1900" b="1" dirty="0">
                <a:latin typeface="Comic Sans MS" panose="030F0702030302020204" pitchFamily="66" charset="0"/>
              </a:rPr>
              <a:t> </a:t>
            </a:r>
            <a:r>
              <a:rPr lang="en-GB" sz="1900" dirty="0">
                <a:latin typeface="Comic Sans MS" panose="030F0702030302020204" pitchFamily="66" charset="0"/>
              </a:rPr>
              <a:t>preposition is a word that tells you where or when something is in relation to something else.</a:t>
            </a:r>
          </a:p>
        </p:txBody>
      </p:sp>
    </p:spTree>
    <p:extLst>
      <p:ext uri="{BB962C8B-B14F-4D97-AF65-F5344CB8AC3E}">
        <p14:creationId xmlns:p14="http://schemas.microsoft.com/office/powerpoint/2010/main" val="37299285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1570D7-D2C4-448C-BD45-B486F9EB9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Starter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A9DBB0-7DBE-4828-AE12-3FCAF90422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6916162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Look at the Christmas song lyrics you have been given.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Above each line, there is a word class (e.g. verb)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Find the word in the lyric that matches the word class above and colour in the bauble underneath it.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b="1" dirty="0">
                <a:latin typeface="Comic Sans MS" panose="030F0702030302020204" pitchFamily="66" charset="0"/>
              </a:rPr>
              <a:t>Extension: </a:t>
            </a:r>
            <a:r>
              <a:rPr lang="en-GB" sz="2100" dirty="0">
                <a:latin typeface="Comic Sans MS" panose="030F0702030302020204" pitchFamily="66" charset="0"/>
              </a:rPr>
              <a:t>identify the word class of each word with a bauble hanging from it. </a:t>
            </a:r>
            <a:endParaRPr lang="en-GB" sz="2100" b="1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5E29B4D-11F4-458D-BEE5-2120BB4DFD4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902" t="22464" r="34701" b="13623"/>
          <a:stretch/>
        </p:blipFill>
        <p:spPr>
          <a:xfrm>
            <a:off x="7702827" y="-30990"/>
            <a:ext cx="4489174" cy="689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753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6445362-57E2-49D0-A633-FC7BCDE3D6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0C647C-74BA-4FC7-A696-8E6202EF7D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23093" y="2754477"/>
            <a:ext cx="3811101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We are going to be writing exciting sentences today using the ‘Write Like a Ninja’ book to help us.</a:t>
            </a:r>
          </a:p>
        </p:txBody>
      </p:sp>
      <p:pic>
        <p:nvPicPr>
          <p:cNvPr id="15362" name="Picture 2" descr="Write Like a Ninja: An essential toolkit for every young writer : Jennings,  Andrew, Peat, Alan: Amazon.co.uk: Books">
            <a:extLst>
              <a:ext uri="{FF2B5EF4-FFF2-40B4-BE49-F238E27FC236}">
                <a16:creationId xmlns:a16="http://schemas.microsoft.com/office/drawing/2014/main" id="{0E3B786B-D434-4614-80C7-10D66301F4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1" y="0"/>
            <a:ext cx="5635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50236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hristmas Writing Prompts">
            <a:extLst>
              <a:ext uri="{FF2B5EF4-FFF2-40B4-BE49-F238E27FC236}">
                <a16:creationId xmlns:a16="http://schemas.microsoft.com/office/drawing/2014/main" id="{B9654E48-45D8-44AD-A781-02B8D0E274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47723"/>
            <a:ext cx="12192001" cy="6429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5A5EA8-84B1-44DA-9FB7-7CF3D8CB69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330" y="6381653"/>
            <a:ext cx="9044609" cy="476347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We will be using this image as a basis for our super sentences today.</a:t>
            </a:r>
          </a:p>
        </p:txBody>
      </p:sp>
    </p:spTree>
    <p:extLst>
      <p:ext uri="{BB962C8B-B14F-4D97-AF65-F5344CB8AC3E}">
        <p14:creationId xmlns:p14="http://schemas.microsoft.com/office/powerpoint/2010/main" val="16918721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6C820C-D078-4C03-A288-81E324AD2D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2A – 2 Adjectives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3FFDAD-4788-46DA-B374-EB467C65A5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A </a:t>
            </a:r>
            <a:r>
              <a:rPr lang="en-US" sz="2100" i="1" dirty="0">
                <a:latin typeface="Comic Sans MS" panose="030F0702030302020204" pitchFamily="66" charset="0"/>
              </a:rPr>
              <a:t>2A sentence</a:t>
            </a:r>
            <a:r>
              <a:rPr lang="en-US" sz="2100" dirty="0">
                <a:latin typeface="Comic Sans MS" panose="030F0702030302020204" pitchFamily="66" charset="0"/>
              </a:rPr>
              <a:t> has two adjectives before the first noun, followed by two more adjectives before a second noun. 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This type of sentence is useful for creating a strong visual image in the reader’s mind.</a:t>
            </a:r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US" sz="2100" dirty="0">
                <a:latin typeface="Comic Sans MS" panose="030F0702030302020204" pitchFamily="66" charset="0"/>
              </a:rPr>
              <a:t>e.g. </a:t>
            </a:r>
            <a:r>
              <a:rPr lang="en-US" sz="2100" i="1" dirty="0">
                <a:latin typeface="Comic Sans MS" panose="030F0702030302020204" pitchFamily="66" charset="0"/>
              </a:rPr>
              <a:t>He was a tall, awkward man with an old, crumpled jacket.</a:t>
            </a:r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US" sz="2100" i="1" dirty="0">
                <a:latin typeface="Comic Sans MS" panose="030F0702030302020204" pitchFamily="66" charset="0"/>
              </a:rPr>
              <a:t>It was an overgrown, messy garden with a lifeless, leafless tree. </a:t>
            </a:r>
            <a:endParaRPr lang="en-GB" sz="2100" dirty="0">
              <a:latin typeface="Comic Sans MS" panose="030F0702030302020204" pitchFamily="66" charset="0"/>
            </a:endParaRPr>
          </a:p>
          <a:p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16392" name="Picture 8" descr="Wow idea 89 - Wow idea 89 updated their profile picture.">
            <a:extLst>
              <a:ext uri="{FF2B5EF4-FFF2-40B4-BE49-F238E27FC236}">
                <a16:creationId xmlns:a16="http://schemas.microsoft.com/office/drawing/2014/main" id="{263CB127-1464-4F97-9711-381C3147FB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987"/>
          <a:stretch/>
        </p:blipFill>
        <p:spPr bwMode="auto">
          <a:xfrm>
            <a:off x="4099368" y="4622178"/>
            <a:ext cx="1752600" cy="1957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27974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C24FC-9BBC-4F94-AB7A-D0B7D7F5EB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384981"/>
            <a:ext cx="8596668" cy="3656381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Can you think of your own 2A sentence?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Make sure your sentence is structure, punctuated and spelt correctly.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b="1" dirty="0">
                <a:latin typeface="Comic Sans MS" panose="030F0702030302020204" pitchFamily="66" charset="0"/>
              </a:rPr>
              <a:t>Challenge: </a:t>
            </a:r>
            <a:r>
              <a:rPr lang="en-GB" sz="2100" dirty="0">
                <a:latin typeface="Comic Sans MS" panose="030F0702030302020204" pitchFamily="66" charset="0"/>
              </a:rPr>
              <a:t>improve your vocabulary using a thesaurus.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Why are some sentences more powerful than others?</a:t>
            </a:r>
          </a:p>
        </p:txBody>
      </p:sp>
      <p:pic>
        <p:nvPicPr>
          <p:cNvPr id="3074" name="Picture 2" descr="Christmas Writing Prompts">
            <a:extLst>
              <a:ext uri="{FF2B5EF4-FFF2-40B4-BE49-F238E27FC236}">
                <a16:creationId xmlns:a16="http://schemas.microsoft.com/office/drawing/2014/main" id="{C069D35C-A1E8-4197-BE02-924DC8848D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5914" y="4462670"/>
            <a:ext cx="4316086" cy="2395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Think clipart 3 » Clipart Station">
            <a:extLst>
              <a:ext uri="{FF2B5EF4-FFF2-40B4-BE49-F238E27FC236}">
                <a16:creationId xmlns:a16="http://schemas.microsoft.com/office/drawing/2014/main" id="{8A7BDD09-E25E-45A1-9CAF-E7B39A6709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2304" y="221973"/>
            <a:ext cx="2090214" cy="2006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54386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8CD673-67CB-4EA4-8239-A90055B3AC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3---ed – Three Related Adjectives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C97733-825E-4F69-BF66-D651D88B7E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32688"/>
            <a:ext cx="8596668" cy="3880773"/>
          </a:xfrm>
        </p:spPr>
        <p:txBody>
          <a:bodyPr>
            <a:norm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A </a:t>
            </a:r>
            <a:r>
              <a:rPr lang="en-US" sz="2100" i="1" dirty="0">
                <a:latin typeface="Comic Sans MS" panose="030F0702030302020204" pitchFamily="66" charset="0"/>
              </a:rPr>
              <a:t>3---ed sentence </a:t>
            </a:r>
            <a:r>
              <a:rPr lang="en-US" sz="2100" dirty="0">
                <a:latin typeface="Comic Sans MS" panose="030F0702030302020204" pitchFamily="66" charset="0"/>
              </a:rPr>
              <a:t>begins with three related words, each of which ends in -ed. 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All of the words must be followed by commas. 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Most -ed words for this sentence type describe emotions.</a:t>
            </a:r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US" sz="2100" dirty="0">
                <a:latin typeface="Comic Sans MS" panose="030F0702030302020204" pitchFamily="66" charset="0"/>
              </a:rPr>
              <a:t>e.g. </a:t>
            </a:r>
            <a:r>
              <a:rPr lang="en-US" sz="2100" i="1" dirty="0">
                <a:latin typeface="Comic Sans MS" panose="030F0702030302020204" pitchFamily="66" charset="0"/>
              </a:rPr>
              <a:t>Frightened, terrified, exhausted, they ran from the creature.</a:t>
            </a:r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US" sz="2100" i="1" dirty="0">
                <a:latin typeface="Comic Sans MS" panose="030F0702030302020204" pitchFamily="66" charset="0"/>
              </a:rPr>
              <a:t>Amused, amazed, excited, he left the circus reluctantly. </a:t>
            </a:r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US" sz="2100" i="1" dirty="0">
                <a:latin typeface="Comic Sans MS" panose="030F0702030302020204" pitchFamily="66" charset="0"/>
              </a:rPr>
              <a:t>Confused, troubled, worried, she didn’t know what had happened.</a:t>
            </a:r>
            <a:endParaRPr lang="en-GB" sz="2100" dirty="0">
              <a:latin typeface="Comic Sans MS" panose="030F0702030302020204" pitchFamily="66" charset="0"/>
            </a:endParaRPr>
          </a:p>
          <a:p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4" name="Picture 8" descr="Wow idea 89 - Wow idea 89 updated their profile picture.">
            <a:extLst>
              <a:ext uri="{FF2B5EF4-FFF2-40B4-BE49-F238E27FC236}">
                <a16:creationId xmlns:a16="http://schemas.microsoft.com/office/drawing/2014/main" id="{0B361CDE-2010-4142-BD43-1540915AF5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987"/>
          <a:stretch/>
        </p:blipFill>
        <p:spPr bwMode="auto">
          <a:xfrm>
            <a:off x="4099368" y="4927601"/>
            <a:ext cx="1752600" cy="1957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55211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C24FC-9BBC-4F94-AB7A-D0B7D7F5EB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469823"/>
            <a:ext cx="8596668" cy="3571539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Can you think of your own 3---ed sentence?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Make sure your sentence is structure, punctuated and spelt correctly.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b="1" dirty="0">
                <a:latin typeface="Comic Sans MS" panose="030F0702030302020204" pitchFamily="66" charset="0"/>
              </a:rPr>
              <a:t>Challenge: </a:t>
            </a:r>
            <a:r>
              <a:rPr lang="en-GB" sz="2100" dirty="0">
                <a:latin typeface="Comic Sans MS" panose="030F0702030302020204" pitchFamily="66" charset="0"/>
              </a:rPr>
              <a:t>improve your vocabulary using a thesaurus.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Why are some sentences more powerful than others?</a:t>
            </a:r>
          </a:p>
        </p:txBody>
      </p:sp>
      <p:pic>
        <p:nvPicPr>
          <p:cNvPr id="5" name="Picture 2" descr="Christmas Writing Prompts">
            <a:extLst>
              <a:ext uri="{FF2B5EF4-FFF2-40B4-BE49-F238E27FC236}">
                <a16:creationId xmlns:a16="http://schemas.microsoft.com/office/drawing/2014/main" id="{068342C9-D189-4A72-9584-97188FD9E2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5914" y="4462670"/>
            <a:ext cx="4316086" cy="2395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Think clipart 3 » Clipart Station">
            <a:extLst>
              <a:ext uri="{FF2B5EF4-FFF2-40B4-BE49-F238E27FC236}">
                <a16:creationId xmlns:a16="http://schemas.microsoft.com/office/drawing/2014/main" id="{EE0232E8-EC1F-4FBC-B5D2-681F2A0D3E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2304" y="221973"/>
            <a:ext cx="2090214" cy="2006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90147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F3929C-E549-414D-B00C-56A57B285D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2 Pairs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87EB68-D31F-4303-ACF5-5D33476619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009760"/>
            <a:ext cx="8596668" cy="3880773"/>
          </a:xfrm>
        </p:spPr>
        <p:txBody>
          <a:bodyPr>
            <a:norm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A </a:t>
            </a:r>
            <a:r>
              <a:rPr lang="en-US" sz="2100" i="1" dirty="0">
                <a:latin typeface="Comic Sans MS" panose="030F0702030302020204" pitchFamily="66" charset="0"/>
              </a:rPr>
              <a:t>2 pairs</a:t>
            </a:r>
            <a:r>
              <a:rPr lang="en-US" sz="2100" dirty="0">
                <a:latin typeface="Comic Sans MS" panose="030F0702030302020204" pitchFamily="66" charset="0"/>
              </a:rPr>
              <a:t> sentence begins with two pairs of related adjectives.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Each pair is followed by a comma and separated by the conjunction ‘and.’</a:t>
            </a:r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US" sz="2100" dirty="0">
                <a:latin typeface="Comic Sans MS" panose="030F0702030302020204" pitchFamily="66" charset="0"/>
              </a:rPr>
              <a:t>e.g. </a:t>
            </a:r>
            <a:r>
              <a:rPr lang="en-US" sz="2100" i="1" dirty="0">
                <a:latin typeface="Comic Sans MS" panose="030F0702030302020204" pitchFamily="66" charset="0"/>
              </a:rPr>
              <a:t>Exhausted and worried, cold and hungry, they did not know how much further they had to go.</a:t>
            </a:r>
          </a:p>
          <a:p>
            <a:r>
              <a:rPr lang="en-US" sz="2100" i="1" dirty="0">
                <a:latin typeface="Comic Sans MS" panose="030F0702030302020204" pitchFamily="66" charset="0"/>
              </a:rPr>
              <a:t>Injured and terrified, shell-shocked and lost, he wandered aimlessly across the battlefield.</a:t>
            </a:r>
            <a:endParaRPr lang="en-GB" sz="2100" dirty="0">
              <a:latin typeface="Comic Sans MS" panose="030F0702030302020204" pitchFamily="66" charset="0"/>
            </a:endParaRPr>
          </a:p>
          <a:p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4" name="Picture 8" descr="Wow idea 89 - Wow idea 89 updated their profile picture.">
            <a:extLst>
              <a:ext uri="{FF2B5EF4-FFF2-40B4-BE49-F238E27FC236}">
                <a16:creationId xmlns:a16="http://schemas.microsoft.com/office/drawing/2014/main" id="{112BD59D-9E00-48FC-B15A-17855EB6A10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987"/>
          <a:stretch/>
        </p:blipFill>
        <p:spPr bwMode="auto">
          <a:xfrm>
            <a:off x="4099368" y="4622178"/>
            <a:ext cx="1752600" cy="1957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3773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C24FC-9BBC-4F94-AB7A-D0B7D7F5EB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516957"/>
            <a:ext cx="8596668" cy="3524405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Can you think of your own 2 pairs sentence?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Make sure your sentence is structure, punctuated and spelt correctly.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b="1" dirty="0">
                <a:latin typeface="Comic Sans MS" panose="030F0702030302020204" pitchFamily="66" charset="0"/>
              </a:rPr>
              <a:t>Challenge: </a:t>
            </a:r>
            <a:r>
              <a:rPr lang="en-GB" sz="2100" dirty="0">
                <a:latin typeface="Comic Sans MS" panose="030F0702030302020204" pitchFamily="66" charset="0"/>
              </a:rPr>
              <a:t>improve your vocabulary using a thesaurus.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Why are some sentences more powerful than others?</a:t>
            </a:r>
          </a:p>
        </p:txBody>
      </p:sp>
      <p:pic>
        <p:nvPicPr>
          <p:cNvPr id="5" name="Picture 2" descr="Christmas Writing Prompts">
            <a:extLst>
              <a:ext uri="{FF2B5EF4-FFF2-40B4-BE49-F238E27FC236}">
                <a16:creationId xmlns:a16="http://schemas.microsoft.com/office/drawing/2014/main" id="{D2A8A5B9-E679-46D8-BD48-D1C317B993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5914" y="4462670"/>
            <a:ext cx="4316086" cy="2395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Think clipart 3 » Clipart Station">
            <a:extLst>
              <a:ext uri="{FF2B5EF4-FFF2-40B4-BE49-F238E27FC236}">
                <a16:creationId xmlns:a16="http://schemas.microsoft.com/office/drawing/2014/main" id="{E40DBED5-BCA1-4A36-ADB3-6BD082F6C5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2304" y="221973"/>
            <a:ext cx="2090214" cy="2006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55006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2820EC-3034-4238-8FAC-FFD400A594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Verb, Person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26AC49-D1F8-40A8-8542-6D7F36C937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802370"/>
            <a:ext cx="8596668" cy="3880773"/>
          </a:xfrm>
        </p:spPr>
        <p:txBody>
          <a:bodyPr>
            <a:norm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It is possible to start a sentence with a verb in order to give greater importance to that verb. 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The verb should always be followed with a comma and then the name of a person (or a personal pronoun such as ‘he,’ ‘she,’ ‘they’ or ‘it’) and then the rest of the sentence.</a:t>
            </a:r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US" sz="2100" dirty="0">
                <a:latin typeface="Comic Sans MS" panose="030F0702030302020204" pitchFamily="66" charset="0"/>
              </a:rPr>
              <a:t>e.g. </a:t>
            </a:r>
            <a:r>
              <a:rPr lang="en-US" sz="2100" i="1" dirty="0">
                <a:latin typeface="Comic Sans MS" panose="030F0702030302020204" pitchFamily="66" charset="0"/>
              </a:rPr>
              <a:t>Flinching, she turned quickly as the door slammed shut.</a:t>
            </a:r>
          </a:p>
          <a:p>
            <a:r>
              <a:rPr lang="en-US" sz="2100" i="1" dirty="0">
                <a:latin typeface="Comic Sans MS" panose="030F0702030302020204" pitchFamily="66" charset="0"/>
              </a:rPr>
              <a:t>Hiding, he breathed as quietly as he could. </a:t>
            </a:r>
            <a:endParaRPr lang="en-GB" sz="2100" dirty="0">
              <a:latin typeface="Comic Sans MS" panose="030F0702030302020204" pitchFamily="66" charset="0"/>
            </a:endParaRPr>
          </a:p>
          <a:p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4" name="Picture 8" descr="Wow idea 89 - Wow idea 89 updated their profile picture.">
            <a:extLst>
              <a:ext uri="{FF2B5EF4-FFF2-40B4-BE49-F238E27FC236}">
                <a16:creationId xmlns:a16="http://schemas.microsoft.com/office/drawing/2014/main" id="{C992DE93-7260-4CBA-BAE9-92927A4F9E8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987"/>
          <a:stretch/>
        </p:blipFill>
        <p:spPr bwMode="auto">
          <a:xfrm>
            <a:off x="4099368" y="4622178"/>
            <a:ext cx="1752600" cy="1957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26574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C24FC-9BBC-4F94-AB7A-D0B7D7F5EB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422689"/>
            <a:ext cx="8596668" cy="36186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Can you think of your own verb, person sentence?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Make sure your sentence is structure, punctuated and spelt correctly.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b="1" dirty="0">
                <a:latin typeface="Comic Sans MS" panose="030F0702030302020204" pitchFamily="66" charset="0"/>
              </a:rPr>
              <a:t>Challenge: </a:t>
            </a:r>
            <a:r>
              <a:rPr lang="en-GB" sz="2100" dirty="0">
                <a:latin typeface="Comic Sans MS" panose="030F0702030302020204" pitchFamily="66" charset="0"/>
              </a:rPr>
              <a:t>improve your vocabulary using a thesaurus.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Why are some sentences more powerful than others?</a:t>
            </a:r>
          </a:p>
        </p:txBody>
      </p:sp>
      <p:pic>
        <p:nvPicPr>
          <p:cNvPr id="5" name="Picture 2" descr="Christmas Writing Prompts">
            <a:extLst>
              <a:ext uri="{FF2B5EF4-FFF2-40B4-BE49-F238E27FC236}">
                <a16:creationId xmlns:a16="http://schemas.microsoft.com/office/drawing/2014/main" id="{4CB8ABED-6BC9-4F12-B63C-6893919458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5914" y="4462670"/>
            <a:ext cx="4316086" cy="2395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Think clipart 3 » Clipart Station">
            <a:extLst>
              <a:ext uri="{FF2B5EF4-FFF2-40B4-BE49-F238E27FC236}">
                <a16:creationId xmlns:a16="http://schemas.microsoft.com/office/drawing/2014/main" id="{AB3BE39A-F61C-4574-A07F-B147F6E919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2304" y="221973"/>
            <a:ext cx="2090214" cy="2006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037335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B9F8B2-B887-4DFA-B3C7-D1180BB384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Noun: which/where/who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E6EE1C-E2A7-40F4-92A2-37E1CD1690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720270"/>
            <a:ext cx="8596668" cy="3880773"/>
          </a:xfrm>
        </p:spPr>
        <p:txBody>
          <a:bodyPr>
            <a:norm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This sentence contains an embedded clause. 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An embedded clause can be removed and the sentence would still make sense without it. 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The sentence begins with a noun, followed by an embedded clause, which starts and ends with a comma. 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The final part of the sentence gives some detail.</a:t>
            </a:r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US" sz="2100" dirty="0">
                <a:latin typeface="Comic Sans MS" panose="030F0702030302020204" pitchFamily="66" charset="0"/>
              </a:rPr>
              <a:t>e.g. </a:t>
            </a:r>
            <a:r>
              <a:rPr lang="en-US" sz="2100" i="1" dirty="0">
                <a:latin typeface="Comic Sans MS" panose="030F0702030302020204" pitchFamily="66" charset="0"/>
              </a:rPr>
              <a:t>Snakes, which scare me, are not always poisonous.</a:t>
            </a:r>
          </a:p>
          <a:p>
            <a:r>
              <a:rPr lang="en-US" sz="2100" i="1" dirty="0">
                <a:latin typeface="Comic Sans MS" panose="030F0702030302020204" pitchFamily="66" charset="0"/>
              </a:rPr>
              <a:t>My bicycle, which is covered in mud, needs cleaning with warm soap and water.</a:t>
            </a:r>
            <a:endParaRPr lang="en-GB" sz="2100" dirty="0">
              <a:latin typeface="Comic Sans MS" panose="030F0702030302020204" pitchFamily="66" charset="0"/>
            </a:endParaRPr>
          </a:p>
          <a:p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4" name="Picture 8" descr="Wow idea 89 - Wow idea 89 updated their profile picture.">
            <a:extLst>
              <a:ext uri="{FF2B5EF4-FFF2-40B4-BE49-F238E27FC236}">
                <a16:creationId xmlns:a16="http://schemas.microsoft.com/office/drawing/2014/main" id="{3D30E133-E440-48B9-A1C8-92CDB29BAE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987"/>
          <a:stretch/>
        </p:blipFill>
        <p:spPr bwMode="auto">
          <a:xfrm>
            <a:off x="4099368" y="4927601"/>
            <a:ext cx="1752600" cy="193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99247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C24FC-9BBC-4F94-AB7A-D0B7D7F5EB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460396"/>
            <a:ext cx="8596668" cy="3580966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Can you think of your own noun: which/where/who sentence?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Make sure your sentence is structure, punctuated and spelt correctly.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b="1" dirty="0">
                <a:latin typeface="Comic Sans MS" panose="030F0702030302020204" pitchFamily="66" charset="0"/>
              </a:rPr>
              <a:t>Challenge: </a:t>
            </a:r>
            <a:r>
              <a:rPr lang="en-GB" sz="2100" dirty="0">
                <a:latin typeface="Comic Sans MS" panose="030F0702030302020204" pitchFamily="66" charset="0"/>
              </a:rPr>
              <a:t>improve your vocabulary using a thesaurus.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Why are some sentences more powerful than others?</a:t>
            </a:r>
          </a:p>
        </p:txBody>
      </p:sp>
      <p:pic>
        <p:nvPicPr>
          <p:cNvPr id="5" name="Picture 2" descr="Christmas Writing Prompts">
            <a:extLst>
              <a:ext uri="{FF2B5EF4-FFF2-40B4-BE49-F238E27FC236}">
                <a16:creationId xmlns:a16="http://schemas.microsoft.com/office/drawing/2014/main" id="{2A5B2A62-7167-4D9C-B344-AFAECC95A8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5914" y="4462670"/>
            <a:ext cx="4316086" cy="2395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Think clipart 3 » Clipart Station">
            <a:extLst>
              <a:ext uri="{FF2B5EF4-FFF2-40B4-BE49-F238E27FC236}">
                <a16:creationId xmlns:a16="http://schemas.microsoft.com/office/drawing/2014/main" id="{2E274BAE-52BF-4C59-8B58-65FB484E62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2304" y="221973"/>
            <a:ext cx="2090214" cy="2006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49453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B3B88A-A6C6-4EC5-9A12-02FB57FA0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Ad, same ad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57EDFB-447C-4E41-B7C5-002D701EA9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98676"/>
            <a:ext cx="8596668" cy="3880773"/>
          </a:xfrm>
        </p:spPr>
        <p:txBody>
          <a:bodyPr>
            <a:norm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An </a:t>
            </a:r>
            <a:r>
              <a:rPr lang="en-US" sz="2100" i="1" dirty="0">
                <a:latin typeface="Comic Sans MS" panose="030F0702030302020204" pitchFamily="66" charset="0"/>
              </a:rPr>
              <a:t>ad, same ad</a:t>
            </a:r>
            <a:r>
              <a:rPr lang="en-US" sz="2100" dirty="0">
                <a:latin typeface="Comic Sans MS" panose="030F0702030302020204" pitchFamily="66" charset="0"/>
              </a:rPr>
              <a:t> sentence contains two identical adjectives, one repeated shortly after the other. 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The first is used in the opening clause of a sentence and the second is used immediately after the comma. 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Repeating adjectives like this can make them stick in the reader’s mind. </a:t>
            </a:r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US" sz="2100" dirty="0">
                <a:latin typeface="Comic Sans MS" panose="030F0702030302020204" pitchFamily="66" charset="0"/>
              </a:rPr>
              <a:t>e.g. </a:t>
            </a:r>
            <a:r>
              <a:rPr lang="en-US" sz="2100" i="1" dirty="0">
                <a:latin typeface="Comic Sans MS" panose="030F0702030302020204" pitchFamily="66" charset="0"/>
              </a:rPr>
              <a:t>He was a smart dresser, smart because he had the money to buy the best.</a:t>
            </a:r>
          </a:p>
          <a:p>
            <a:r>
              <a:rPr lang="en-US" sz="2100" i="1" dirty="0">
                <a:latin typeface="Comic Sans MS" panose="030F0702030302020204" pitchFamily="66" charset="0"/>
              </a:rPr>
              <a:t>She was a fast runner, fast because she needed to be. </a:t>
            </a:r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4" name="Picture 8" descr="Wow idea 89 - Wow idea 89 updated their profile picture.">
            <a:extLst>
              <a:ext uri="{FF2B5EF4-FFF2-40B4-BE49-F238E27FC236}">
                <a16:creationId xmlns:a16="http://schemas.microsoft.com/office/drawing/2014/main" id="{E2B9FECB-0D98-4454-A057-31EF1E5F049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987"/>
          <a:stretch/>
        </p:blipFill>
        <p:spPr bwMode="auto">
          <a:xfrm>
            <a:off x="4099368" y="5269584"/>
            <a:ext cx="1752600" cy="1588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8512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C24FC-9BBC-4F94-AB7A-D0B7D7F5EB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460396"/>
            <a:ext cx="8596668" cy="3580966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Can you think of your own ad, same ad sentence?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Make sure your sentence is structure, punctuated and spelt correctly.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b="1" dirty="0">
                <a:latin typeface="Comic Sans MS" panose="030F0702030302020204" pitchFamily="66" charset="0"/>
              </a:rPr>
              <a:t>Challenge: </a:t>
            </a:r>
            <a:r>
              <a:rPr lang="en-GB" sz="2100" dirty="0">
                <a:latin typeface="Comic Sans MS" panose="030F0702030302020204" pitchFamily="66" charset="0"/>
              </a:rPr>
              <a:t>improve your vocabulary using a thesaurus.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Why are some sentences more powerful than others?</a:t>
            </a:r>
          </a:p>
        </p:txBody>
      </p:sp>
      <p:pic>
        <p:nvPicPr>
          <p:cNvPr id="5" name="Picture 2" descr="Christmas Writing Prompts">
            <a:extLst>
              <a:ext uri="{FF2B5EF4-FFF2-40B4-BE49-F238E27FC236}">
                <a16:creationId xmlns:a16="http://schemas.microsoft.com/office/drawing/2014/main" id="{84C5707E-EB8D-43F6-92A9-F5E29C7227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5914" y="4462670"/>
            <a:ext cx="4316086" cy="2395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Think clipart 3 » Clipart Station">
            <a:extLst>
              <a:ext uri="{FF2B5EF4-FFF2-40B4-BE49-F238E27FC236}">
                <a16:creationId xmlns:a16="http://schemas.microsoft.com/office/drawing/2014/main" id="{1E55295B-1829-43BD-9574-7677B54347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2304" y="221973"/>
            <a:ext cx="2090214" cy="2006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77718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79C166-FF43-468C-8518-4A5D3011C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Activity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9C82E9-EDC5-42B9-A2F9-C7DB830A32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7901" y="1651542"/>
            <a:ext cx="9162853" cy="3880773"/>
          </a:xfrm>
        </p:spPr>
        <p:txBody>
          <a:bodyPr>
            <a:no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Stick the image on your sheet.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For each exciting sentence type, you should write down 2 sentences.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Set your work out neatly – write and underline the name of the sentence type and then write the sentences underneath, e.g.: </a:t>
            </a:r>
          </a:p>
          <a:p>
            <a:r>
              <a:rPr lang="en-US" sz="2100" b="1" u="sng" dirty="0">
                <a:latin typeface="Comic Sans MS" panose="030F0702030302020204" pitchFamily="66" charset="0"/>
              </a:rPr>
              <a:t>2A – 2 Adjectives</a:t>
            </a:r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US" sz="2100" i="1" dirty="0">
                <a:latin typeface="Comic Sans MS" panose="030F0702030302020204" pitchFamily="66" charset="0"/>
              </a:rPr>
              <a:t>He was a tall, awkward man with an old, crumpled jacket.</a:t>
            </a:r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US" sz="2100" i="1" dirty="0">
                <a:latin typeface="Comic Sans MS" panose="030F0702030302020204" pitchFamily="66" charset="0"/>
              </a:rPr>
              <a:t>It was an overgrown, messy garden with a lifeless, leafless tree. </a:t>
            </a:r>
            <a:endParaRPr lang="en-GB" sz="2100" dirty="0">
              <a:latin typeface="Comic Sans MS" panose="030F0702030302020204" pitchFamily="66" charset="0"/>
            </a:endParaRP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b="1" dirty="0">
                <a:latin typeface="Comic Sans MS" panose="030F0702030302020204" pitchFamily="66" charset="0"/>
              </a:rPr>
              <a:t>Challenge 1: </a:t>
            </a:r>
            <a:r>
              <a:rPr lang="en-GB" sz="2100" dirty="0">
                <a:latin typeface="Comic Sans MS" panose="030F0702030302020204" pitchFamily="66" charset="0"/>
              </a:rPr>
              <a:t>Write more than 2 sentences.</a:t>
            </a:r>
          </a:p>
          <a:p>
            <a:r>
              <a:rPr lang="en-GB" sz="2100" b="1" dirty="0">
                <a:latin typeface="Comic Sans MS" panose="030F0702030302020204" pitchFamily="66" charset="0"/>
              </a:rPr>
              <a:t>Challenge 2: </a:t>
            </a:r>
            <a:r>
              <a:rPr lang="en-GB" sz="2100" dirty="0">
                <a:latin typeface="Comic Sans MS" panose="030F0702030302020204" pitchFamily="66" charset="0"/>
              </a:rPr>
              <a:t>Experiment with vocabulary choices (using a thesaurus) to explore the strength/power of different words. </a:t>
            </a:r>
          </a:p>
        </p:txBody>
      </p:sp>
    </p:spTree>
    <p:extLst>
      <p:ext uri="{BB962C8B-B14F-4D97-AF65-F5344CB8AC3E}">
        <p14:creationId xmlns:p14="http://schemas.microsoft.com/office/powerpoint/2010/main" val="19087773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387ACC-80B6-48BF-8509-0C6B24B2D5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>Red Pen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A9D76E-E843-4BD5-AF6E-3379CAFB07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Which exciting sentence type is the most effective in your opinion?</a:t>
            </a:r>
          </a:p>
          <a:p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Can you explain why?</a:t>
            </a:r>
          </a:p>
          <a:p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Which sentence types were not as effective?</a:t>
            </a:r>
          </a:p>
          <a:p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Why?</a:t>
            </a:r>
          </a:p>
          <a:p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Did word choice have an impact on the effectiveness of the sentences?</a:t>
            </a:r>
          </a:p>
        </p:txBody>
      </p:sp>
    </p:spTree>
    <p:extLst>
      <p:ext uri="{BB962C8B-B14F-4D97-AF65-F5344CB8AC3E}">
        <p14:creationId xmlns:p14="http://schemas.microsoft.com/office/powerpoint/2010/main" val="76121040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2774</TotalTime>
  <Words>1500</Words>
  <Application>Microsoft Office PowerPoint</Application>
  <PresentationFormat>Widescreen</PresentationFormat>
  <Paragraphs>147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3" baseType="lpstr">
      <vt:lpstr>Arial</vt:lpstr>
      <vt:lpstr>Comic Sans MS</vt:lpstr>
      <vt:lpstr>Trebuchet MS</vt:lpstr>
      <vt:lpstr>Wingdings 3</vt:lpstr>
      <vt:lpstr>Facet</vt:lpstr>
      <vt:lpstr>Tuesday 14th December 2021</vt:lpstr>
      <vt:lpstr>Starter </vt:lpstr>
      <vt:lpstr>PowerPoint Presentation</vt:lpstr>
      <vt:lpstr>PowerPoint Presentation</vt:lpstr>
      <vt:lpstr>PowerPoint Presentation</vt:lpstr>
      <vt:lpstr>PowerPoint Presentation</vt:lpstr>
      <vt:lpstr>Activity </vt:lpstr>
      <vt:lpstr>Plenary </vt:lpstr>
      <vt:lpstr>Thursday 16th December 2021</vt:lpstr>
      <vt:lpstr>Starter </vt:lpstr>
      <vt:lpstr>Starter </vt:lpstr>
      <vt:lpstr>Starter </vt:lpstr>
      <vt:lpstr>PowerPoint Presentation</vt:lpstr>
      <vt:lpstr>PowerPoint Presentation</vt:lpstr>
      <vt:lpstr>2A – 2 Adjectives </vt:lpstr>
      <vt:lpstr>PowerPoint Presentation</vt:lpstr>
      <vt:lpstr>3---ed – Three Related Adjectives</vt:lpstr>
      <vt:lpstr>PowerPoint Presentation</vt:lpstr>
      <vt:lpstr>2 Pairs</vt:lpstr>
      <vt:lpstr>PowerPoint Presentation</vt:lpstr>
      <vt:lpstr>Verb, Person</vt:lpstr>
      <vt:lpstr>PowerPoint Presentation</vt:lpstr>
      <vt:lpstr>Noun: which/where/who</vt:lpstr>
      <vt:lpstr>PowerPoint Presentation</vt:lpstr>
      <vt:lpstr>Ad, same ad</vt:lpstr>
      <vt:lpstr>PowerPoint Presentation</vt:lpstr>
      <vt:lpstr>Activity 2</vt:lpstr>
      <vt:lpstr>Red Pen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13</cp:revision>
  <dcterms:created xsi:type="dcterms:W3CDTF">2021-12-08T17:06:27Z</dcterms:created>
  <dcterms:modified xsi:type="dcterms:W3CDTF">2021-12-10T15:22:23Z</dcterms:modified>
</cp:coreProperties>
</file>