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20" r:id="rId2"/>
    <p:sldId id="339" r:id="rId3"/>
    <p:sldId id="321" r:id="rId4"/>
    <p:sldId id="340" r:id="rId5"/>
    <p:sldId id="322" r:id="rId6"/>
    <p:sldId id="341" r:id="rId7"/>
    <p:sldId id="323" r:id="rId8"/>
    <p:sldId id="342" r:id="rId9"/>
    <p:sldId id="360" r:id="rId10"/>
    <p:sldId id="361" r:id="rId11"/>
    <p:sldId id="324" r:id="rId12"/>
    <p:sldId id="343" r:id="rId13"/>
    <p:sldId id="362" r:id="rId14"/>
    <p:sldId id="325" r:id="rId15"/>
    <p:sldId id="344" r:id="rId16"/>
    <p:sldId id="326" r:id="rId17"/>
    <p:sldId id="345" r:id="rId18"/>
    <p:sldId id="327" r:id="rId19"/>
    <p:sldId id="346" r:id="rId20"/>
    <p:sldId id="328" r:id="rId21"/>
    <p:sldId id="347" r:id="rId22"/>
    <p:sldId id="329" r:id="rId23"/>
    <p:sldId id="348" r:id="rId24"/>
    <p:sldId id="330" r:id="rId25"/>
    <p:sldId id="349" r:id="rId26"/>
    <p:sldId id="364" r:id="rId27"/>
    <p:sldId id="365" r:id="rId28"/>
    <p:sldId id="331" r:id="rId29"/>
    <p:sldId id="350" r:id="rId30"/>
    <p:sldId id="332" r:id="rId31"/>
    <p:sldId id="351" r:id="rId32"/>
    <p:sldId id="333" r:id="rId33"/>
    <p:sldId id="352" r:id="rId34"/>
    <p:sldId id="334" r:id="rId35"/>
    <p:sldId id="363" r:id="rId36"/>
    <p:sldId id="335" r:id="rId37"/>
    <p:sldId id="353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218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14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71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26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44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988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37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56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778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667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1631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36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6613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118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5092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297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50E2C-2BA1-4525-BD19-54D063354201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6BF796C-5524-4838-8C47-1018F9CE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0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Semi-Colons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11266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442C1DEC-AFCF-4015-8CE5-C0AFF8230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10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961FA-32DE-46AC-AA62-AB3334F15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Semi-Colons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F1187-9B17-46CD-8690-10E19FAD9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5137057" cy="441911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semi-colon is a punctuation mark that is used to separate two independent (main) clauses that are closely related.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clauses must be on the same theme and not be joined together with a conjunction; the semi-colon takes the place of the conjunction within the sentence.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It was cold; the sun was shining.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I love to sing; my brother loves to dance.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2206D4-DF6A-4BF5-BD61-5757951BDC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1" t="18985" r="20434" b="7101"/>
          <a:stretch/>
        </p:blipFill>
        <p:spPr>
          <a:xfrm>
            <a:off x="6096000" y="2160589"/>
            <a:ext cx="6096000" cy="428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926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Commas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A63978F8-02C7-42FD-8EC8-0AFF9EAED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76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5D1F9-2C8C-40A8-A901-DC9C137B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Commas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80040-2F16-4E87-814C-C2E41CB2F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558353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comma is a punctuation mark that separates items in a list and marks the divisions within sentences.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5CAAA5-C10F-4A57-B4BF-BE00E5459D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20" t="22754" r="21005" b="14783"/>
          <a:stretch/>
        </p:blipFill>
        <p:spPr>
          <a:xfrm>
            <a:off x="7434471" y="0"/>
            <a:ext cx="4757530" cy="685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96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Expanded Noun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96648767-9C5E-4CE3-96E4-D400AD0FB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357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6BAE3-FD63-4438-BF2D-E7F3BD1E8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Expanded Noun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5C0D1E-FFF3-4B8D-9E40-DBF2CDC87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4600345" cy="454832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Expanded noun phrases tell you more about the noun.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It is a phrase made up of a noun and at least one adjective.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If you list more than one adjective to describe the noun, you should add a comma to separate them.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determiner is needed to introduce a noun to specify which one or how many.</a:t>
            </a:r>
          </a:p>
        </p:txBody>
      </p:sp>
      <p:pic>
        <p:nvPicPr>
          <p:cNvPr id="28674" name="Picture 2" descr="4W – Monday 8th June – English – Home Learning | Broad Heath Primary School">
            <a:extLst>
              <a:ext uri="{FF2B5EF4-FFF2-40B4-BE49-F238E27FC236}">
                <a16:creationId xmlns:a16="http://schemas.microsoft.com/office/drawing/2014/main" id="{68B91ACE-90B9-4BB1-A13D-09CDE26138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" t="1096" b="947"/>
          <a:stretch/>
        </p:blipFill>
        <p:spPr bwMode="auto">
          <a:xfrm>
            <a:off x="5277679" y="2408343"/>
            <a:ext cx="5791200" cy="405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907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90939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Simple, Compound and Complex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45635"/>
            <a:ext cx="8596668" cy="3695727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33AD1720-165A-45BB-9A45-015ADBDF8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937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12AC4-40DF-45CA-A57D-DEFB87C94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Simple, Compound and Complex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B04FF-DABA-4070-80F0-8C04EAED7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534478"/>
            <a:ext cx="8596668" cy="3506884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simple sentence has just one clause.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compound sentence joins simple sentences together with coordinating conjunctions.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complex sentence joins clauses together using subordinating conjunctions.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06CA46-78D8-4CBE-81DE-44B33EBB28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30" t="18406" r="23206" b="6087"/>
          <a:stretch/>
        </p:blipFill>
        <p:spPr>
          <a:xfrm>
            <a:off x="9226228" y="1"/>
            <a:ext cx="2965771" cy="2295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ACEAEA-45CE-446C-87B2-4C1CB9F4FE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766" t="18116" r="23575" b="6232"/>
          <a:stretch/>
        </p:blipFill>
        <p:spPr>
          <a:xfrm>
            <a:off x="9242988" y="2295939"/>
            <a:ext cx="2949011" cy="22959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3F1D5A-294A-44A8-9226-8B89F59E9F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093" t="18985" r="23125" b="6232"/>
          <a:stretch/>
        </p:blipFill>
        <p:spPr>
          <a:xfrm>
            <a:off x="9240769" y="4591877"/>
            <a:ext cx="2951230" cy="226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143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0D4E15-F97E-425B-974D-87865F422E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1" t="18840" r="20516" b="7246"/>
          <a:stretch/>
        </p:blipFill>
        <p:spPr>
          <a:xfrm>
            <a:off x="-1" y="0"/>
            <a:ext cx="12192001" cy="68588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C4FDFC-71B5-49B4-BBC3-FC2FDF313E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766" t="18116" r="23575" b="6232"/>
          <a:stretch/>
        </p:blipFill>
        <p:spPr>
          <a:xfrm>
            <a:off x="4621493" y="4303643"/>
            <a:ext cx="2949011" cy="229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45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47CC08-06CA-4BB7-A0C7-9B79DDB8A9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61" t="18840" r="20354" b="710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7ABFD2-C8D5-4447-849F-4D421EE647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93" t="18985" r="23125" b="6232"/>
          <a:stretch/>
        </p:blipFill>
        <p:spPr>
          <a:xfrm>
            <a:off x="4620385" y="4293703"/>
            <a:ext cx="2951230" cy="226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72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Adverbial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8973ACB5-0F57-41FC-A7DB-FE422EB04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882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31F65-1C4C-4281-B200-53FAC9502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Adverbial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3804B-9A09-417E-B9E2-39F40D24D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61798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 adverbial phrase is like an adverb, it adds more information to the sentence, but it uses more than one word to describe the verb.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Adverbs and adverbial phrases can describe how, when or where a verb is done.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E674F-A27F-45A6-A5E7-CBD05F421D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315" t="20870" r="38207" b="14638"/>
          <a:stretch/>
        </p:blipFill>
        <p:spPr>
          <a:xfrm>
            <a:off x="7753563" y="0"/>
            <a:ext cx="4438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21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A70B8D-505D-4F1C-87A6-D6CBDF63CD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2" t="23768" r="31767" b="27102"/>
          <a:stretch/>
        </p:blipFill>
        <p:spPr>
          <a:xfrm>
            <a:off x="248478" y="1151874"/>
            <a:ext cx="9283148" cy="455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01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Colons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DC280EB8-F910-4F52-A77F-4756A7E2D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170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9B050-4A0C-4A52-904B-752C7AAD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Colons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ED2BF-C79D-4BBF-B4CA-5ED8DC40C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583" y="1930400"/>
            <a:ext cx="8874170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colon is a punctuation mark that can be used to introduce a list or to separate two independent but linked clauses.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Colons are used to stress that both clauses in the sentence are closely linked and the second clause emphasises, adds clarification, or adds further detail to the first clause.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They can also be used to introduce a list.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Colons often introduce an explanation. The phrase the comes after the colon usually explains or expands on what came before it.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I love watching films after school: comedies are my favourite.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Tom hated his mum’s cooking: soggy sprouts, smelly cabbage and lumpy mashed potatoes.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He was unbelievably cold: the temperature was below freezing.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2F8C63-9818-4133-9241-0C950796C1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5" t="26087" r="22796" b="30290"/>
          <a:stretch/>
        </p:blipFill>
        <p:spPr>
          <a:xfrm>
            <a:off x="3498574" y="49695"/>
            <a:ext cx="5652052" cy="184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52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81609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Relative Clauses and </a:t>
            </a:r>
            <a:br>
              <a:rPr lang="en-GB" sz="48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Relative 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E2466305-3034-460D-9EA3-54B47126D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478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61178-EE79-45BB-9E5D-014B0D5BF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Relative Clauses and </a:t>
            </a:r>
            <a:br>
              <a:rPr lang="en-GB" sz="48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Relative 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30860-234C-43BA-88A6-D1C8F4C1A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2514600"/>
            <a:ext cx="5128592" cy="4273826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relative clause is a specific type of subordinate clause that adapts, describes or modifies a noun.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It can be used to give additional information about a noun.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relative clause is used to add information about the noun, so it must be ‘related’ to the noun.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They are introduced by a relative pronoun like 'that', 'which', 'who', 'whose', 'where' and 'when'.</a:t>
            </a:r>
          </a:p>
        </p:txBody>
      </p:sp>
      <p:pic>
        <p:nvPicPr>
          <p:cNvPr id="30722" name="Picture 2" descr="Year 5: Observational Poetry (Week 1 of 2) | Teaching Resources">
            <a:extLst>
              <a:ext uri="{FF2B5EF4-FFF2-40B4-BE49-F238E27FC236}">
                <a16:creationId xmlns:a16="http://schemas.microsoft.com/office/drawing/2014/main" id="{F1088EBB-E2C3-4A9E-A829-DEC33739D8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t="3440" r="4146" b="3670"/>
          <a:stretch/>
        </p:blipFill>
        <p:spPr bwMode="auto">
          <a:xfrm>
            <a:off x="5493026" y="2613991"/>
            <a:ext cx="6698974" cy="402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820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70832D21-68D3-4D0F-92AC-2D8212CE2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40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2E3D7-C495-4275-9300-7F54840EF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481BA-B7D5-4B66-8994-492CB6CB8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2684311"/>
            <a:ext cx="4790661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Parenthesis is adding extra information to a sentence using brackets, dashes or commas.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Parenthesis adds extra information to a sentence or a paragraph but the passage should still make sense without it.</a:t>
            </a:r>
          </a:p>
        </p:txBody>
      </p:sp>
      <p:pic>
        <p:nvPicPr>
          <p:cNvPr id="31746" name="Picture 2" descr="Parenthesis display KS2 | Teaching Resources">
            <a:extLst>
              <a:ext uri="{FF2B5EF4-FFF2-40B4-BE49-F238E27FC236}">
                <a16:creationId xmlns:a16="http://schemas.microsoft.com/office/drawing/2014/main" id="{084A886D-BC50-4730-939C-5EE09F90FC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" t="5430" r="3530" b="5430"/>
          <a:stretch/>
        </p:blipFill>
        <p:spPr bwMode="auto">
          <a:xfrm>
            <a:off x="5178287" y="1930400"/>
            <a:ext cx="6854687" cy="463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187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Passive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C30259A1-E926-48C2-AEE8-C2AA38E34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0493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111A9-B8BE-4ECF-88B2-32FD81690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Passive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27175-1E25-4982-B593-2B8C97349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140" y="1779104"/>
            <a:ext cx="4980402" cy="496956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sentence is written in passive voice when the subject of the sentence has something done to it by someone or something.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The mouse was being chased by the cat.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The Christmas dinner was eaten by the children. 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b="1" u="sng" dirty="0">
                <a:latin typeface="Comic Sans MS" panose="030F0702030302020204" pitchFamily="66" charset="0"/>
              </a:rPr>
              <a:t>Top Tip</a:t>
            </a:r>
            <a:r>
              <a:rPr lang="en-GB" sz="2100" dirty="0">
                <a:latin typeface="Comic Sans MS" panose="030F0702030302020204" pitchFamily="66" charset="0"/>
              </a:rPr>
              <a:t>: If you can add ‘by zombies’ to the end of your sentence and it makes sense – you have written in the passive voice.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60F1DF-E2CC-4F55-B6B3-BE48673DFE65}"/>
              </a:ext>
            </a:extLst>
          </p:cNvPr>
          <p:cNvSpPr/>
          <p:nvPr/>
        </p:nvSpPr>
        <p:spPr>
          <a:xfrm>
            <a:off x="556591" y="5098774"/>
            <a:ext cx="4711148" cy="1510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770" name="Picture 2" descr="active passive voice">
            <a:extLst>
              <a:ext uri="{FF2B5EF4-FFF2-40B4-BE49-F238E27FC236}">
                <a16:creationId xmlns:a16="http://schemas.microsoft.com/office/drawing/2014/main" id="{ECC4B58F-125A-4097-8025-44FB23FB84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08" b="11908"/>
          <a:stretch/>
        </p:blipFill>
        <p:spPr bwMode="auto">
          <a:xfrm>
            <a:off x="5368925" y="1523945"/>
            <a:ext cx="6823075" cy="522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384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Past Progressive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5120B339-546A-4DCA-B899-2BC451BAD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263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92327-DA98-4A60-AD18-111BD4426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Past Progressive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60CC4-B4C2-42EF-8895-C298EF619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286144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Where an action goes on for a period of time in the past.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past progressive is formed by using the past for of the verb ‘to be’ as an auxiliary verb and by adding the suffix ‘-</a:t>
            </a:r>
            <a:r>
              <a:rPr lang="en-GB" sz="2100" dirty="0" err="1">
                <a:latin typeface="Comic Sans MS" panose="030F0702030302020204" pitchFamily="66" charset="0"/>
              </a:rPr>
              <a:t>ing</a:t>
            </a:r>
            <a:r>
              <a:rPr lang="en-GB" sz="2100" dirty="0">
                <a:latin typeface="Comic Sans MS" panose="030F0702030302020204" pitchFamily="66" charset="0"/>
              </a:rPr>
              <a:t>’ to the main verb.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My teacher was drinking a cup of tea.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We were making friendship bracelets all afternoon.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3794" name="Picture 2" descr="https://www.theschoolrun.com/sites/theschoolrun.com/files/u9/formation_of_the_past_continuous.png">
            <a:extLst>
              <a:ext uri="{FF2B5EF4-FFF2-40B4-BE49-F238E27FC236}">
                <a16:creationId xmlns:a16="http://schemas.microsoft.com/office/drawing/2014/main" id="{E46CA5A6-5F5E-4F11-91D7-69428061E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786" y="2386475"/>
            <a:ext cx="612321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3817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Perfect Form of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C1544A30-7D79-4CAD-B4B5-31F0136B4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950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A572A-4E06-4C4C-88C3-3633003B8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Perfect Form of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2BA59-C88B-4EF3-8B94-A94E03E1C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0"/>
            <a:ext cx="9023257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'perfect' tenses (present perfect, past perfect and future perfect) are usually used to talk about actions that are completed by the present or a particular point in the past or future.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To form the perfect tense we use the present / past / future form of the verb to have and the past participle of the main verb (I have walked / I had walked / I would have walked).</a:t>
            </a:r>
          </a:p>
        </p:txBody>
      </p:sp>
      <p:pic>
        <p:nvPicPr>
          <p:cNvPr id="36866" name="Picture 2" descr="https://www.theschoolrun.com/sites/theschoolrun.com/files/u9/present_perfect_past_perfect_future_perfect.png">
            <a:extLst>
              <a:ext uri="{FF2B5EF4-FFF2-40B4-BE49-F238E27FC236}">
                <a16:creationId xmlns:a16="http://schemas.microsoft.com/office/drawing/2014/main" id="{6CAE856E-171F-4A28-A6F5-042222B9A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63" y="4207359"/>
            <a:ext cx="8835470" cy="26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2371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www.theschoolrun.com/sites/theschoolrun.com/files/u9/forming_the_present_perfect.png">
            <a:extLst>
              <a:ext uri="{FF2B5EF4-FFF2-40B4-BE49-F238E27FC236}">
                <a16:creationId xmlns:a16="http://schemas.microsoft.com/office/drawing/2014/main" id="{3CE8AD9E-71CB-48CE-A910-1981EC3A9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104" y="2983263"/>
            <a:ext cx="4697896" cy="278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C51642-9393-459E-9E62-07586D91E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Present Perfect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753B2-C7B5-44F3-AD39-F315F64B0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60589"/>
            <a:ext cx="7563678" cy="3880773"/>
          </a:xfrm>
        </p:spPr>
        <p:txBody>
          <a:bodyPr>
            <a:noAutofit/>
          </a:bodyPr>
          <a:lstStyle/>
          <a:p>
            <a:pPr fontAlgn="base"/>
            <a:r>
              <a:rPr lang="en-GB" sz="2100" dirty="0">
                <a:latin typeface="Comic Sans MS" panose="030F0702030302020204" pitchFamily="66" charset="0"/>
              </a:rPr>
              <a:t>We use the present perfect tense to talk about our experiences in a way that does not refer to when they happened:</a:t>
            </a:r>
          </a:p>
          <a:p>
            <a:pPr fontAlgn="base"/>
            <a:r>
              <a:rPr lang="en-GB" sz="2100" i="1" dirty="0">
                <a:latin typeface="Comic Sans MS" panose="030F0702030302020204" pitchFamily="66" charset="0"/>
              </a:rPr>
              <a:t>I have never been abroad.</a:t>
            </a:r>
            <a:endParaRPr lang="en-GB" sz="2100" dirty="0">
              <a:latin typeface="Comic Sans MS" panose="030F0702030302020204" pitchFamily="66" charset="0"/>
            </a:endParaRPr>
          </a:p>
          <a:p>
            <a:pPr fontAlgn="base"/>
            <a:r>
              <a:rPr lang="en-GB" sz="2100" dirty="0">
                <a:latin typeface="Comic Sans MS" panose="030F0702030302020204" pitchFamily="66" charset="0"/>
              </a:rPr>
              <a:t>We also use this tense to talk about an action which started in the past and is continuous up until now:</a:t>
            </a:r>
          </a:p>
          <a:p>
            <a:pPr fontAlgn="base"/>
            <a:r>
              <a:rPr lang="en-GB" sz="2100" i="1" dirty="0">
                <a:latin typeface="Comic Sans MS" panose="030F0702030302020204" pitchFamily="66" charset="0"/>
              </a:rPr>
              <a:t>I have been a doctor for ten years.</a:t>
            </a:r>
            <a:endParaRPr lang="en-GB" sz="2100" dirty="0">
              <a:latin typeface="Comic Sans MS" panose="030F0702030302020204" pitchFamily="66" charset="0"/>
            </a:endParaRPr>
          </a:p>
          <a:p>
            <a:pPr fontAlgn="base"/>
            <a:r>
              <a:rPr lang="en-GB" sz="2100" dirty="0">
                <a:latin typeface="Comic Sans MS" panose="030F0702030302020204" pitchFamily="66" charset="0"/>
              </a:rPr>
              <a:t>We also use this tense to talk about something that has happened in the past but has a result in the present:</a:t>
            </a:r>
          </a:p>
          <a:p>
            <a:pPr fontAlgn="base"/>
            <a:r>
              <a:rPr lang="en-GB" sz="2100" i="1" dirty="0">
                <a:latin typeface="Comic Sans MS" panose="030F0702030302020204" pitchFamily="66" charset="0"/>
              </a:rPr>
              <a:t>I have lost my passport.</a:t>
            </a:r>
            <a:endParaRPr lang="en-GB" sz="2100" dirty="0">
              <a:latin typeface="Comic Sans MS" panose="030F0702030302020204" pitchFamily="66" charset="0"/>
            </a:endParaRPr>
          </a:p>
          <a:p>
            <a:pPr fontAlgn="base"/>
            <a:r>
              <a:rPr lang="en-GB" sz="2100" dirty="0">
                <a:latin typeface="Comic Sans MS" panose="030F0702030302020204" pitchFamily="66" charset="0"/>
              </a:rPr>
              <a:t>(The result in the present is that I don't have my passport).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1883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035C4-1729-4C2C-9C19-C0038245D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Past Perfect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86C81-273F-47E2-98D4-B4FB522B7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sz="2100" dirty="0">
                <a:latin typeface="Comic Sans MS" panose="030F0702030302020204" pitchFamily="66" charset="0"/>
              </a:rPr>
              <a:t>The past perfect is used to talk about an event that was completed in the past before something else happened:</a:t>
            </a:r>
          </a:p>
          <a:p>
            <a:pPr fontAlgn="base"/>
            <a:r>
              <a:rPr lang="en-GB" sz="2100" i="1" dirty="0">
                <a:latin typeface="Comic Sans MS" panose="030F0702030302020204" pitchFamily="66" charset="0"/>
              </a:rPr>
              <a:t>I had just finished cooking the meal when my guests arrived.</a:t>
            </a:r>
          </a:p>
          <a:p>
            <a:pPr fontAlgn="base"/>
            <a:r>
              <a:rPr lang="en-GB" sz="2100" i="1" dirty="0">
                <a:latin typeface="Comic Sans MS" panose="030F0702030302020204" pitchFamily="66" charset="0"/>
              </a:rPr>
              <a:t>I didn't want to watch the film, as I had already seen it.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9938" name="Picture 2" descr="https://www.theschoolrun.com/sites/theschoolrun.com/files/u9/forming_the_past_perfect.png">
            <a:extLst>
              <a:ext uri="{FF2B5EF4-FFF2-40B4-BE49-F238E27FC236}">
                <a16:creationId xmlns:a16="http://schemas.microsoft.com/office/drawing/2014/main" id="{654CF561-6DAD-4C32-9111-8ECE1AFE6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208" y="3816626"/>
            <a:ext cx="4800920" cy="283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024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FA98A8C6-9E0D-4199-B639-8461FA57A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766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9715C-FFEE-4971-B62E-B3C82EF44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A69D7-DF8C-4F76-BECA-7F26F2659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1"/>
            <a:ext cx="4557275" cy="4110962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 adverb is a word that describes a verb (an action or a doing word). It tells you how, when, where or why something is being done.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Adverbs often end in -</a:t>
            </a:r>
            <a:r>
              <a:rPr lang="en-GB" sz="2100" dirty="0" err="1">
                <a:latin typeface="Comic Sans MS" panose="030F0702030302020204" pitchFamily="66" charset="0"/>
              </a:rPr>
              <a:t>ly</a:t>
            </a:r>
            <a:r>
              <a:rPr lang="en-GB" sz="2100" dirty="0">
                <a:latin typeface="Comic Sans MS" panose="030F0702030302020204" pitchFamily="66" charset="0"/>
              </a:rPr>
              <a:t> but not always! Exceptions include: fast, never, well, very, now, yesterday, here, there.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Adverbs can come before or after a verb. By changing the place of adverbs in sentences it makes a piece of writing more interesting to read.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3BD94C-A5C8-4CF4-A976-50D8A25EA9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59" t="21015" r="21576" b="8889"/>
          <a:stretch/>
        </p:blipFill>
        <p:spPr>
          <a:xfrm>
            <a:off x="5234609" y="1930400"/>
            <a:ext cx="6957391" cy="480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241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Question Tags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9A0B9C43-BCB1-469B-AC17-F29926A59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2016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4ECD4-92E7-4E85-8E36-8BA211B2C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Question Tags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62DA3-EFBB-4E92-A54D-386EEB8C1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564440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When a question is added to the end of a statement.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If the statement is positive, the question is negative, e.g. </a:t>
            </a:r>
            <a:r>
              <a:rPr lang="en-GB" sz="2100" i="1" dirty="0">
                <a:latin typeface="Comic Sans MS" panose="030F0702030302020204" pitchFamily="66" charset="0"/>
              </a:rPr>
              <a:t>You can ski, can’t you?</a:t>
            </a:r>
            <a:r>
              <a:rPr lang="en-GB" sz="21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If the statement is negative, the question tag is positive, e.g. </a:t>
            </a:r>
            <a:r>
              <a:rPr lang="en-GB" sz="2100" i="1" dirty="0">
                <a:latin typeface="Comic Sans MS" panose="030F0702030302020204" pitchFamily="66" charset="0"/>
              </a:rPr>
              <a:t>Eddie doesn’t like spiders, does he?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Question tags are separated from the statement with a comma.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4818" name="Picture 2" descr="Murooj (muroojshafei) - Profile | Pinterest">
            <a:extLst>
              <a:ext uri="{FF2B5EF4-FFF2-40B4-BE49-F238E27FC236}">
                <a16:creationId xmlns:a16="http://schemas.microsoft.com/office/drawing/2014/main" id="{705F1EE2-42CD-4041-890C-A11AF24D50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60"/>
          <a:stretch/>
        </p:blipFill>
        <p:spPr bwMode="auto">
          <a:xfrm>
            <a:off x="6713213" y="2067339"/>
            <a:ext cx="5478787" cy="479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4958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600" dirty="0">
                <a:latin typeface="Comic Sans MS" panose="030F0702030302020204" pitchFamily="66" charset="0"/>
              </a:rPr>
              <a:t>Prepositions of Place and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F2DE0EA2-9FE7-406F-89A6-BACBEE1B5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183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F96A2-05C7-4273-B525-58D1183DD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600" dirty="0">
                <a:latin typeface="Comic Sans MS" panose="030F0702030302020204" pitchFamily="66" charset="0"/>
              </a:rPr>
              <a:t>Prepositions of Place and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7A7A5-28DA-4849-B9E0-AC0CB5B76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7214336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preposition is a word that tells you where or when something is in relation to something else.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We use prepositions to explain where things are in time or space.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Prepositions tell us where something is </a:t>
            </a:r>
            <a:r>
              <a:rPr lang="en-GB" sz="2100" i="1" dirty="0">
                <a:latin typeface="Comic Sans MS" panose="030F0702030302020204" pitchFamily="66" charset="0"/>
              </a:rPr>
              <a:t>(for example, beside, under, on, against, beneath or over)</a:t>
            </a:r>
            <a:r>
              <a:rPr lang="en-GB" sz="2100" dirty="0">
                <a:latin typeface="Comic Sans MS" panose="030F0702030302020204" pitchFamily="66" charset="0"/>
              </a:rPr>
              <a:t> or when something is happening </a:t>
            </a:r>
            <a:r>
              <a:rPr lang="en-GB" sz="2100" i="1" dirty="0">
                <a:latin typeface="Comic Sans MS" panose="030F0702030302020204" pitchFamily="66" charset="0"/>
              </a:rPr>
              <a:t>(e.g.: until, during, after, before or more specifically 'on Christmas Day', 'at twelve o'clock' or 'in August').</a:t>
            </a:r>
          </a:p>
        </p:txBody>
      </p:sp>
      <p:pic>
        <p:nvPicPr>
          <p:cNvPr id="35842" name="Picture 2" descr="Prepositions - Ms. Caroline&amp;#39;s Grade 4 Website">
            <a:extLst>
              <a:ext uri="{FF2B5EF4-FFF2-40B4-BE49-F238E27FC236}">
                <a16:creationId xmlns:a16="http://schemas.microsoft.com/office/drawing/2014/main" id="{79B56136-034C-450E-8EE4-C0AB2AA93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270" y="1596296"/>
            <a:ext cx="4071730" cy="526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7056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Possessive Apostrophes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4F14EF8F-29DC-4091-AD24-268E32D6E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8869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F96A2-05C7-4273-B525-58D1183DD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Possessive Apostrophes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7A7A5-28DA-4849-B9E0-AC0CB5B76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4729553" cy="4289907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 apostrophe used to show that one thing belongs to or is connected to something.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Singular noun not ending in s – add an apostrophe and 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Singular noun ending in s – </a:t>
            </a:r>
            <a:br>
              <a:rPr lang="en-GB" sz="2100" dirty="0">
                <a:latin typeface="Comic Sans MS" panose="030F0702030302020204" pitchFamily="66" charset="0"/>
              </a:rPr>
            </a:br>
            <a:r>
              <a:rPr lang="en-GB" sz="2100" dirty="0">
                <a:latin typeface="Comic Sans MS" panose="030F0702030302020204" pitchFamily="66" charset="0"/>
              </a:rPr>
              <a:t>just add an apostrophe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Plural noun ending in s – </a:t>
            </a:r>
            <a:br>
              <a:rPr lang="en-GB" sz="2100" dirty="0">
                <a:latin typeface="Comic Sans MS" panose="030F0702030302020204" pitchFamily="66" charset="0"/>
              </a:rPr>
            </a:br>
            <a:r>
              <a:rPr lang="en-GB" sz="2100" dirty="0">
                <a:latin typeface="Comic Sans MS" panose="030F0702030302020204" pitchFamily="66" charset="0"/>
              </a:rPr>
              <a:t>just add apostrophe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Plural noun not ending in s – </a:t>
            </a:r>
            <a:br>
              <a:rPr lang="en-GB" sz="2100" dirty="0">
                <a:latin typeface="Comic Sans MS" panose="030F0702030302020204" pitchFamily="66" charset="0"/>
              </a:rPr>
            </a:br>
            <a:r>
              <a:rPr lang="en-GB" sz="2100" dirty="0">
                <a:latin typeface="Comic Sans MS" panose="030F0702030302020204" pitchFamily="66" charset="0"/>
              </a:rPr>
              <a:t>add an apostrophe and 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333926-FBCF-4DF6-BF28-21710FD92B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71" t="19130" r="22799" b="6956"/>
          <a:stretch/>
        </p:blipFill>
        <p:spPr>
          <a:xfrm>
            <a:off x="5592417" y="1789042"/>
            <a:ext cx="6599583" cy="506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973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Fronted Adverbials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this writing feature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3FF96BE8-3637-43B6-9324-0516DFCC5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86" y="2613990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586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3D6BB-DC20-4251-A2E6-034BDA9CE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Fronted Adverbials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EECFE-294D-484E-B7FA-CF466B3D1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5" y="2160589"/>
            <a:ext cx="4495292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Adverbials are words or phrases that give more information to the sentence.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fronted adverbial is when the adverbial word or phrase is moved to the front of the sentence, before the verb.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Earlier today, I discovered fronted adverbials.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DD3964-BB04-4C8E-8C9C-BB14E3DB7A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34" t="29565" r="23934" b="10725"/>
          <a:stretch/>
        </p:blipFill>
        <p:spPr>
          <a:xfrm>
            <a:off x="5172626" y="1839823"/>
            <a:ext cx="7019374" cy="452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313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1611</Words>
  <Application>Microsoft Office PowerPoint</Application>
  <PresentationFormat>Widescreen</PresentationFormat>
  <Paragraphs>148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Comic Sans MS</vt:lpstr>
      <vt:lpstr>Trebuchet MS</vt:lpstr>
      <vt:lpstr>Wingdings 3</vt:lpstr>
      <vt:lpstr>Facet</vt:lpstr>
      <vt:lpstr>Semi-Colons</vt:lpstr>
      <vt:lpstr>Semi-Colons </vt:lpstr>
      <vt:lpstr>Commas</vt:lpstr>
      <vt:lpstr>Commas</vt:lpstr>
      <vt:lpstr>Expanded Noun Phrases</vt:lpstr>
      <vt:lpstr>Expanded Noun Phrases</vt:lpstr>
      <vt:lpstr>Simple, Compound and Complex Sentences</vt:lpstr>
      <vt:lpstr>Simple, Compound and Complex Sentences</vt:lpstr>
      <vt:lpstr>PowerPoint Presentation</vt:lpstr>
      <vt:lpstr>PowerPoint Presentation</vt:lpstr>
      <vt:lpstr>Adverbial Phrases</vt:lpstr>
      <vt:lpstr>Adverbial Phrases</vt:lpstr>
      <vt:lpstr>PowerPoint Presentation</vt:lpstr>
      <vt:lpstr>Colons</vt:lpstr>
      <vt:lpstr>Colons</vt:lpstr>
      <vt:lpstr>Relative Clauses and  Relative Pronouns</vt:lpstr>
      <vt:lpstr>Relative Clauses and  Relative Pronouns</vt:lpstr>
      <vt:lpstr>Parenthesis</vt:lpstr>
      <vt:lpstr>Parenthesis</vt:lpstr>
      <vt:lpstr>Passive Voice</vt:lpstr>
      <vt:lpstr>Passive Voice</vt:lpstr>
      <vt:lpstr>Past Progressive Tense</vt:lpstr>
      <vt:lpstr>Past Progressive Tense</vt:lpstr>
      <vt:lpstr>Perfect Form of Verbs</vt:lpstr>
      <vt:lpstr>Perfect Form of Verbs</vt:lpstr>
      <vt:lpstr>Present Perfect Tense</vt:lpstr>
      <vt:lpstr>Past Perfect Tense</vt:lpstr>
      <vt:lpstr>Adverbs</vt:lpstr>
      <vt:lpstr>Adverbs</vt:lpstr>
      <vt:lpstr>Question Tags</vt:lpstr>
      <vt:lpstr>Question Tags</vt:lpstr>
      <vt:lpstr>Prepositions of Place and Time</vt:lpstr>
      <vt:lpstr>Prepositions of Place and Time</vt:lpstr>
      <vt:lpstr>Possessive Apostrophes</vt:lpstr>
      <vt:lpstr>Possessive Apostrophes</vt:lpstr>
      <vt:lpstr>Fronted Adverbials</vt:lpstr>
      <vt:lpstr>Fronted Adverbials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Semi-Colons</dc:title>
  <dc:creator>Emily Fenner</dc:creator>
  <cp:lastModifiedBy>Emily Fenner</cp:lastModifiedBy>
  <cp:revision>1</cp:revision>
  <dcterms:created xsi:type="dcterms:W3CDTF">2021-12-10T15:17:37Z</dcterms:created>
  <dcterms:modified xsi:type="dcterms:W3CDTF">2021-12-10T15:17:57Z</dcterms:modified>
</cp:coreProperties>
</file>