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9"/>
  </p:notesMasterIdLst>
  <p:sldIdLst>
    <p:sldId id="273" r:id="rId5"/>
    <p:sldId id="275" r:id="rId6"/>
    <p:sldId id="274" r:id="rId7"/>
    <p:sldId id="272" r:id="rId8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CC"/>
    <a:srgbClr val="006600"/>
    <a:srgbClr val="FF0066"/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2A1C882-20C6-4B90-84F8-82308FDC90E9}" v="2" dt="2021-06-20T10:25:38.71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1716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notesMaster" Target="notesMasters/notesMaster1.xml"/><Relationship Id="rId14" Type="http://schemas.microsoft.com/office/2015/10/relationships/revisionInfo" Target="revisionInfo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3ED93E1-7E52-4194-B2AB-D33A4DE64849}" type="datetimeFigureOut">
              <a:rPr lang="en-GB" smtClean="0"/>
              <a:pPr/>
              <a:t>27/06/2021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E3220AF-FCE4-40D4-928C-E3359023E804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D742B-94A6-4A73-AD3D-C70576C01CF1}" type="datetimeFigureOut">
              <a:rPr lang="en-GB" smtClean="0"/>
              <a:pPr/>
              <a:t>27/06/2021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8257CC-A062-4361-89DD-87B4362B92E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D742B-94A6-4A73-AD3D-C70576C01CF1}" type="datetimeFigureOut">
              <a:rPr lang="en-GB" smtClean="0"/>
              <a:pPr/>
              <a:t>27/06/2021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8257CC-A062-4361-89DD-87B4362B92E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D742B-94A6-4A73-AD3D-C70576C01CF1}" type="datetimeFigureOut">
              <a:rPr lang="en-GB" smtClean="0"/>
              <a:pPr/>
              <a:t>27/06/2021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8257CC-A062-4361-89DD-87B4362B92E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D742B-94A6-4A73-AD3D-C70576C01CF1}" type="datetimeFigureOut">
              <a:rPr lang="en-GB" smtClean="0"/>
              <a:pPr/>
              <a:t>27/06/2021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8257CC-A062-4361-89DD-87B4362B92E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D742B-94A6-4A73-AD3D-C70576C01CF1}" type="datetimeFigureOut">
              <a:rPr lang="en-GB" smtClean="0"/>
              <a:pPr/>
              <a:t>27/06/2021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8257CC-A062-4361-89DD-87B4362B92E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D742B-94A6-4A73-AD3D-C70576C01CF1}" type="datetimeFigureOut">
              <a:rPr lang="en-GB" smtClean="0"/>
              <a:pPr/>
              <a:t>27/06/2021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8257CC-A062-4361-89DD-87B4362B92E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D742B-94A6-4A73-AD3D-C70576C01CF1}" type="datetimeFigureOut">
              <a:rPr lang="en-GB" smtClean="0"/>
              <a:pPr/>
              <a:t>27/06/2021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8257CC-A062-4361-89DD-87B4362B92E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D742B-94A6-4A73-AD3D-C70576C01CF1}" type="datetimeFigureOut">
              <a:rPr lang="en-GB" smtClean="0"/>
              <a:pPr/>
              <a:t>27/06/2021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8257CC-A062-4361-89DD-87B4362B92E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D742B-94A6-4A73-AD3D-C70576C01CF1}" type="datetimeFigureOut">
              <a:rPr lang="en-GB" smtClean="0"/>
              <a:pPr/>
              <a:t>27/06/2021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8257CC-A062-4361-89DD-87B4362B92E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D742B-94A6-4A73-AD3D-C70576C01CF1}" type="datetimeFigureOut">
              <a:rPr lang="en-GB" smtClean="0"/>
              <a:pPr/>
              <a:t>27/06/2021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8257CC-A062-4361-89DD-87B4362B92E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D742B-94A6-4A73-AD3D-C70576C01CF1}" type="datetimeFigureOut">
              <a:rPr lang="en-GB" smtClean="0"/>
              <a:pPr/>
              <a:t>27/06/2021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8257CC-A062-4361-89DD-87B4362B92E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0D742B-94A6-4A73-AD3D-C70576C01CF1}" type="datetimeFigureOut">
              <a:rPr lang="en-GB" smtClean="0"/>
              <a:pPr/>
              <a:t>27/06/2021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8257CC-A062-4361-89DD-87B4362B92E7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26B0BD00-2570-4899-A0DE-D6DE14A58E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lum bright="34000"/>
          </a:blip>
          <a:srcRect/>
          <a:stretch>
            <a:fillRect/>
          </a:stretch>
        </p:blipFill>
        <p:spPr bwMode="auto">
          <a:xfrm>
            <a:off x="0" y="0"/>
            <a:ext cx="91694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CBDB9F7-4B39-4725-9CA8-493734FA9A61}"/>
              </a:ext>
            </a:extLst>
          </p:cNvPr>
          <p:cNvSpPr txBox="1"/>
          <p:nvPr/>
        </p:nvSpPr>
        <p:spPr>
          <a:xfrm>
            <a:off x="971600" y="1268760"/>
            <a:ext cx="612068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u="sng" dirty="0"/>
              <a:t>L.O- To understand texts.</a:t>
            </a:r>
          </a:p>
          <a:p>
            <a:r>
              <a:rPr lang="en-GB" sz="4400" b="1" u="sng" dirty="0"/>
              <a:t>C: 2b- retrieve and record</a:t>
            </a:r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9558E3E-6268-43BF-930F-AFEE5BC61563}"/>
              </a:ext>
            </a:extLst>
          </p:cNvPr>
          <p:cNvSpPr txBox="1"/>
          <p:nvPr/>
        </p:nvSpPr>
        <p:spPr>
          <a:xfrm>
            <a:off x="539552" y="260648"/>
            <a:ext cx="1944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Tuesday </a:t>
            </a:r>
          </a:p>
        </p:txBody>
      </p:sp>
    </p:spTree>
    <p:extLst>
      <p:ext uri="{BB962C8B-B14F-4D97-AF65-F5344CB8AC3E}">
        <p14:creationId xmlns:p14="http://schemas.microsoft.com/office/powerpoint/2010/main" val="18208053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23528" y="476672"/>
            <a:ext cx="8352928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b="1" dirty="0">
                <a:solidFill>
                  <a:srgbClr val="202124"/>
                </a:solidFill>
              </a:rPr>
              <a:t>Gonzalo</a:t>
            </a:r>
            <a:r>
              <a:rPr lang="en-GB" sz="2800" dirty="0">
                <a:solidFill>
                  <a:srgbClr val="202124"/>
                </a:solidFill>
              </a:rPr>
              <a:t> is among the men cast ashore during the tempest that opens the play. He serves as a </a:t>
            </a:r>
            <a:r>
              <a:rPr lang="en-GB" sz="2800" dirty="0" err="1">
                <a:solidFill>
                  <a:srgbClr val="202124"/>
                </a:solidFill>
              </a:rPr>
              <a:t>counselor</a:t>
            </a:r>
            <a:r>
              <a:rPr lang="en-GB" sz="2800" dirty="0">
                <a:solidFill>
                  <a:srgbClr val="202124"/>
                </a:solidFill>
              </a:rPr>
              <a:t> to Alonso, the King of Naples, though he once worked in </a:t>
            </a:r>
            <a:r>
              <a:rPr lang="en-GB" sz="2800" b="1" dirty="0">
                <a:solidFill>
                  <a:srgbClr val="202124"/>
                </a:solidFill>
              </a:rPr>
              <a:t>Prospero's</a:t>
            </a:r>
            <a:r>
              <a:rPr lang="en-GB" sz="2800" dirty="0">
                <a:solidFill>
                  <a:srgbClr val="202124"/>
                </a:solidFill>
              </a:rPr>
              <a:t> service, back when he was Duke of Milan. In fact, </a:t>
            </a:r>
            <a:r>
              <a:rPr lang="en-GB" sz="2800" b="1" dirty="0">
                <a:solidFill>
                  <a:srgbClr val="202124"/>
                </a:solidFill>
              </a:rPr>
              <a:t>Gonzalo</a:t>
            </a:r>
            <a:r>
              <a:rPr lang="en-GB" sz="2800" dirty="0">
                <a:solidFill>
                  <a:srgbClr val="202124"/>
                </a:solidFill>
              </a:rPr>
              <a:t> helped </a:t>
            </a:r>
            <a:r>
              <a:rPr lang="en-GB" sz="2800" b="1" dirty="0">
                <a:solidFill>
                  <a:srgbClr val="202124"/>
                </a:solidFill>
              </a:rPr>
              <a:t>Prospero</a:t>
            </a:r>
            <a:r>
              <a:rPr lang="en-GB" sz="2800" dirty="0">
                <a:solidFill>
                  <a:srgbClr val="202124"/>
                </a:solidFill>
              </a:rPr>
              <a:t> and Miranda escape Milan.</a:t>
            </a:r>
          </a:p>
          <a:p>
            <a:endParaRPr lang="en-GB" sz="2800" dirty="0">
              <a:solidFill>
                <a:srgbClr val="202124"/>
              </a:solidFill>
            </a:endParaRPr>
          </a:p>
          <a:p>
            <a:r>
              <a:rPr lang="en-GB" sz="2800" dirty="0">
                <a:solidFill>
                  <a:srgbClr val="202124"/>
                </a:solidFill>
              </a:rPr>
              <a:t>On the next slide, we are going to analyse Gonzalo’s speech. He is imagining a perfect society and believes that their should be no slavery or rich nor poor.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38528667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691680" y="1988840"/>
            <a:ext cx="5598368" cy="45104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  <a:tabLst>
                <a:tab pos="457200" algn="l"/>
                <a:tab pos="3619500" algn="r"/>
              </a:tabLst>
            </a:pPr>
            <a:r>
              <a:rPr lang="en-US" cap="small" dirty="0">
                <a:ea typeface="Calibri" panose="020F0502020204030204" pitchFamily="34" charset="0"/>
                <a:cs typeface="Arial" panose="020B0604020202020204" pitchFamily="34" charset="0"/>
              </a:rPr>
              <a:t>GONZALO</a:t>
            </a:r>
            <a:endParaRPr lang="en-GB" sz="2400" dirty="0"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127000">
              <a:lnSpc>
                <a:spcPct val="115000"/>
              </a:lnSpc>
              <a:spcAft>
                <a:spcPts val="0"/>
              </a:spcAft>
              <a:tabLst>
                <a:tab pos="457200" algn="l"/>
                <a:tab pos="3619500" algn="r"/>
              </a:tabLst>
            </a:pPr>
            <a:r>
              <a:rPr lang="en-US" dirty="0">
                <a:ea typeface="Calibri" panose="020F0502020204030204" pitchFamily="34" charset="0"/>
                <a:cs typeface="Arial" panose="020B0604020202020204" pitchFamily="34" charset="0"/>
              </a:rPr>
              <a:t>And were the king on ’t, what would I do?	160</a:t>
            </a:r>
            <a:endParaRPr lang="en-GB" sz="2400" dirty="0"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  <a:tabLst>
                <a:tab pos="457200" algn="l"/>
                <a:tab pos="3619500" algn="r"/>
              </a:tabLst>
            </a:pPr>
            <a:r>
              <a:rPr lang="en-US" cap="small" dirty="0">
                <a:ea typeface="Calibri" panose="020F0502020204030204" pitchFamily="34" charset="0"/>
                <a:cs typeface="Arial" panose="020B0604020202020204" pitchFamily="34" charset="0"/>
              </a:rPr>
              <a:t>SEBASTIAN</a:t>
            </a:r>
            <a:r>
              <a:rPr lang="en-US" dirty="0">
                <a:ea typeface="Calibri" panose="020F0502020204030204" pitchFamily="34" charset="0"/>
                <a:cs typeface="Arial" panose="020B0604020202020204" pitchFamily="34" charset="0"/>
              </a:rPr>
              <a:t>  Scape being drunk, for want of wine.</a:t>
            </a:r>
            <a:endParaRPr lang="en-GB" sz="2400" dirty="0"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  <a:tabLst>
                <a:tab pos="457200" algn="l"/>
                <a:tab pos="3619500" algn="r"/>
              </a:tabLst>
            </a:pPr>
            <a:r>
              <a:rPr lang="en-US" cap="small" dirty="0">
                <a:ea typeface="Calibri" panose="020F0502020204030204" pitchFamily="34" charset="0"/>
                <a:cs typeface="Arial" panose="020B0604020202020204" pitchFamily="34" charset="0"/>
              </a:rPr>
              <a:t>GONZALO</a:t>
            </a:r>
            <a:endParaRPr lang="en-GB" sz="2400" dirty="0"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127000">
              <a:lnSpc>
                <a:spcPct val="115000"/>
              </a:lnSpc>
              <a:spcAft>
                <a:spcPts val="0"/>
              </a:spcAft>
              <a:tabLst>
                <a:tab pos="457200" algn="l"/>
                <a:tab pos="3619500" algn="r"/>
              </a:tabLst>
            </a:pPr>
            <a:r>
              <a:rPr lang="en-US" dirty="0">
                <a:ea typeface="Calibri" panose="020F0502020204030204" pitchFamily="34" charset="0"/>
                <a:cs typeface="Arial" panose="020B0604020202020204" pitchFamily="34" charset="0"/>
              </a:rPr>
              <a:t>I’ </a:t>
            </a:r>
            <a:r>
              <a:rPr lang="en-US" dirty="0" err="1">
                <a:ea typeface="Calibri" panose="020F0502020204030204" pitchFamily="34" charset="0"/>
                <a:cs typeface="Arial" panose="020B0604020202020204" pitchFamily="34" charset="0"/>
              </a:rPr>
              <a:t>th</a:t>
            </a:r>
            <a:r>
              <a:rPr lang="en-US" dirty="0">
                <a:ea typeface="Calibri" panose="020F0502020204030204" pitchFamily="34" charset="0"/>
                <a:cs typeface="Arial" panose="020B0604020202020204" pitchFamily="34" charset="0"/>
              </a:rPr>
              <a:t>’ commonwealth I would by contraries</a:t>
            </a:r>
            <a:endParaRPr lang="en-GB" sz="2400" dirty="0"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127000">
              <a:lnSpc>
                <a:spcPct val="115000"/>
              </a:lnSpc>
              <a:spcAft>
                <a:spcPts val="0"/>
              </a:spcAft>
              <a:tabLst>
                <a:tab pos="457200" algn="l"/>
                <a:tab pos="3619500" algn="r"/>
              </a:tabLst>
            </a:pPr>
            <a:r>
              <a:rPr lang="en-US" dirty="0">
                <a:ea typeface="Calibri" panose="020F0502020204030204" pitchFamily="34" charset="0"/>
                <a:cs typeface="Arial" panose="020B0604020202020204" pitchFamily="34" charset="0"/>
              </a:rPr>
              <a:t>Execute all things, for no kind of traffic</a:t>
            </a:r>
            <a:endParaRPr lang="en-GB" sz="2400" dirty="0"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127000">
              <a:lnSpc>
                <a:spcPct val="115000"/>
              </a:lnSpc>
              <a:spcAft>
                <a:spcPts val="0"/>
              </a:spcAft>
              <a:tabLst>
                <a:tab pos="457200" algn="l"/>
                <a:tab pos="3619500" algn="r"/>
              </a:tabLst>
            </a:pPr>
            <a:r>
              <a:rPr lang="en-US" dirty="0">
                <a:ea typeface="Calibri" panose="020F0502020204030204" pitchFamily="34" charset="0"/>
                <a:cs typeface="Arial" panose="020B0604020202020204" pitchFamily="34" charset="0"/>
              </a:rPr>
              <a:t>Would I admit; no name of magistrate;</a:t>
            </a:r>
            <a:endParaRPr lang="en-GB" sz="2400" dirty="0"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127000">
              <a:lnSpc>
                <a:spcPct val="115000"/>
              </a:lnSpc>
              <a:spcAft>
                <a:spcPts val="0"/>
              </a:spcAft>
              <a:tabLst>
                <a:tab pos="457200" algn="l"/>
                <a:tab pos="3619500" algn="r"/>
              </a:tabLst>
            </a:pPr>
            <a:r>
              <a:rPr lang="en-US" dirty="0">
                <a:ea typeface="Calibri" panose="020F0502020204030204" pitchFamily="34" charset="0"/>
                <a:cs typeface="Arial" panose="020B0604020202020204" pitchFamily="34" charset="0"/>
              </a:rPr>
              <a:t>Letters should not be known; riches, poverty,	165</a:t>
            </a:r>
            <a:endParaRPr lang="en-GB" sz="2400" dirty="0"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127000">
              <a:lnSpc>
                <a:spcPct val="115000"/>
              </a:lnSpc>
              <a:spcAft>
                <a:spcPts val="0"/>
              </a:spcAft>
              <a:tabLst>
                <a:tab pos="457200" algn="l"/>
                <a:tab pos="3619500" algn="r"/>
              </a:tabLst>
            </a:pPr>
            <a:r>
              <a:rPr lang="en-US" dirty="0">
                <a:ea typeface="Calibri" panose="020F0502020204030204" pitchFamily="34" charset="0"/>
                <a:cs typeface="Arial" panose="020B0604020202020204" pitchFamily="34" charset="0"/>
              </a:rPr>
              <a:t>And use of service, none; contract, succession,</a:t>
            </a:r>
            <a:endParaRPr lang="en-GB" sz="2400" dirty="0"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127000">
              <a:lnSpc>
                <a:spcPct val="115000"/>
              </a:lnSpc>
              <a:spcAft>
                <a:spcPts val="0"/>
              </a:spcAft>
              <a:tabLst>
                <a:tab pos="457200" algn="l"/>
                <a:tab pos="3619500" algn="r"/>
              </a:tabLst>
            </a:pPr>
            <a:r>
              <a:rPr lang="en-US" dirty="0">
                <a:ea typeface="Calibri" panose="020F0502020204030204" pitchFamily="34" charset="0"/>
                <a:cs typeface="Arial" panose="020B0604020202020204" pitchFamily="34" charset="0"/>
              </a:rPr>
              <a:t>Bourn, bound of land, </a:t>
            </a:r>
            <a:r>
              <a:rPr lang="en-US" dirty="0" err="1">
                <a:ea typeface="Calibri" panose="020F0502020204030204" pitchFamily="34" charset="0"/>
                <a:cs typeface="Arial" panose="020B0604020202020204" pitchFamily="34" charset="0"/>
              </a:rPr>
              <a:t>tilth</a:t>
            </a:r>
            <a:r>
              <a:rPr lang="en-US" dirty="0">
                <a:ea typeface="Calibri" panose="020F0502020204030204" pitchFamily="34" charset="0"/>
                <a:cs typeface="Arial" panose="020B0604020202020204" pitchFamily="34" charset="0"/>
              </a:rPr>
              <a:t>, vineyard, none;</a:t>
            </a:r>
            <a:endParaRPr lang="en-GB" sz="2400" dirty="0"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127000">
              <a:lnSpc>
                <a:spcPct val="115000"/>
              </a:lnSpc>
              <a:spcAft>
                <a:spcPts val="0"/>
              </a:spcAft>
              <a:tabLst>
                <a:tab pos="457200" algn="l"/>
                <a:tab pos="3619500" algn="r"/>
              </a:tabLst>
            </a:pPr>
            <a:r>
              <a:rPr lang="en-US" dirty="0">
                <a:ea typeface="Calibri" panose="020F0502020204030204" pitchFamily="34" charset="0"/>
                <a:cs typeface="Arial" panose="020B0604020202020204" pitchFamily="34" charset="0"/>
              </a:rPr>
              <a:t>No use of metal, corn, or wine, or oil;</a:t>
            </a:r>
            <a:endParaRPr lang="en-GB" sz="2400" dirty="0"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127000">
              <a:lnSpc>
                <a:spcPct val="115000"/>
              </a:lnSpc>
              <a:spcAft>
                <a:spcPts val="0"/>
              </a:spcAft>
              <a:tabLst>
                <a:tab pos="457200" algn="l"/>
                <a:tab pos="3619500" algn="r"/>
              </a:tabLst>
            </a:pPr>
            <a:r>
              <a:rPr lang="en-US" dirty="0">
                <a:ea typeface="Calibri" panose="020F0502020204030204" pitchFamily="34" charset="0"/>
                <a:cs typeface="Arial" panose="020B0604020202020204" pitchFamily="34" charset="0"/>
              </a:rPr>
              <a:t>No occupation; all men idle, all,</a:t>
            </a:r>
            <a:endParaRPr lang="en-GB" sz="2400" dirty="0"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127000">
              <a:lnSpc>
                <a:spcPct val="115000"/>
              </a:lnSpc>
              <a:spcAft>
                <a:spcPts val="0"/>
              </a:spcAft>
              <a:tabLst>
                <a:tab pos="457200" algn="l"/>
                <a:tab pos="3619500" algn="r"/>
              </a:tabLst>
            </a:pPr>
            <a:r>
              <a:rPr lang="en-US" dirty="0">
                <a:ea typeface="Calibri" panose="020F0502020204030204" pitchFamily="34" charset="0"/>
                <a:cs typeface="Arial" panose="020B0604020202020204" pitchFamily="34" charset="0"/>
              </a:rPr>
              <a:t>And women too, but innocent and pure;	170</a:t>
            </a:r>
            <a:endParaRPr lang="en-GB" sz="2400" dirty="0">
              <a:ea typeface="Calibri" panose="020F0502020204030204" pitchFamily="34" charset="0"/>
              <a:cs typeface="Arial" panose="020B0604020202020204" pitchFamily="34" charset="0"/>
            </a:endParaRPr>
          </a:p>
          <a:p>
            <a:r>
              <a:rPr lang="en-US" dirty="0">
                <a:ea typeface="Calibri" panose="020F0502020204030204" pitchFamily="34" charset="0"/>
              </a:rPr>
              <a:t>No sovereignty—</a:t>
            </a:r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1115616" y="404664"/>
            <a:ext cx="617443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Today, we are going to be looking at Gonzalo’s speech. What do we know about Gonzalo?</a:t>
            </a:r>
          </a:p>
          <a:p>
            <a:endParaRPr lang="en-GB" dirty="0"/>
          </a:p>
          <a:p>
            <a:r>
              <a:rPr lang="en-GB" dirty="0"/>
              <a:t>Have a look at the speech and annotate what you think some of the words/phrases might tell you about Gonzalo?</a:t>
            </a:r>
          </a:p>
        </p:txBody>
      </p:sp>
    </p:spTree>
    <p:extLst>
      <p:ext uri="{BB962C8B-B14F-4D97-AF65-F5344CB8AC3E}">
        <p14:creationId xmlns:p14="http://schemas.microsoft.com/office/powerpoint/2010/main" val="41741394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99592" y="836713"/>
            <a:ext cx="799288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/>
              <a:t>Key vocabulary</a:t>
            </a:r>
          </a:p>
          <a:p>
            <a:endParaRPr lang="en-GB" b="1" u="sng" dirty="0"/>
          </a:p>
          <a:p>
            <a:r>
              <a:rPr lang="en-GB" b="1" u="sng" dirty="0"/>
              <a:t>Succession</a:t>
            </a:r>
            <a:r>
              <a:rPr lang="en-GB" dirty="0"/>
              <a:t>- he action or process of inheriting a title, office, property, etc.</a:t>
            </a:r>
          </a:p>
          <a:p>
            <a:r>
              <a:rPr lang="en-GB" b="1" u="sng" dirty="0"/>
              <a:t>Commonwealth</a:t>
            </a:r>
            <a:r>
              <a:rPr lang="en-GB" dirty="0"/>
              <a:t>- an independent country or community</a:t>
            </a:r>
          </a:p>
          <a:p>
            <a:r>
              <a:rPr lang="en-GB" b="1" u="sng" dirty="0"/>
              <a:t>Magistrate</a:t>
            </a:r>
            <a:r>
              <a:rPr lang="en-GB" dirty="0"/>
              <a:t>- a civil officer who administers the law.</a:t>
            </a:r>
          </a:p>
          <a:p>
            <a:r>
              <a:rPr lang="en-GB" b="1" u="sng" dirty="0"/>
              <a:t>Vineyard</a:t>
            </a:r>
            <a:r>
              <a:rPr lang="en-GB" dirty="0"/>
              <a:t>- a plantation of grapevines, typically producing grapes used in winemaking.</a:t>
            </a:r>
          </a:p>
          <a:p>
            <a:r>
              <a:rPr lang="en-GB" b="1" u="sng" dirty="0" err="1"/>
              <a:t>Tilth</a:t>
            </a:r>
            <a:r>
              <a:rPr lang="en-GB" dirty="0"/>
              <a:t>- prepared soil- cultivation of land.</a:t>
            </a:r>
          </a:p>
          <a:p>
            <a:r>
              <a:rPr lang="en-GB" b="1" u="sng" dirty="0"/>
              <a:t>Sovereignty</a:t>
            </a:r>
            <a:r>
              <a:rPr lang="en-GB" dirty="0"/>
              <a:t>- supreme power of authority e.g. Queen.</a:t>
            </a:r>
          </a:p>
          <a:p>
            <a:r>
              <a:rPr lang="en-GB" b="1" u="sng" dirty="0"/>
              <a:t>Idle</a:t>
            </a:r>
            <a:r>
              <a:rPr lang="en-GB" dirty="0"/>
              <a:t>- avoiding work/ lazy</a:t>
            </a:r>
          </a:p>
          <a:p>
            <a:r>
              <a:rPr lang="en-GB" b="1" u="sng" dirty="0"/>
              <a:t>Occupation</a:t>
            </a:r>
            <a:r>
              <a:rPr lang="en-GB" dirty="0"/>
              <a:t>- Job</a:t>
            </a:r>
          </a:p>
          <a:p>
            <a:r>
              <a:rPr lang="en-GB" b="1" u="sng" dirty="0"/>
              <a:t>Contract</a:t>
            </a:r>
            <a:r>
              <a:rPr lang="en-GB" dirty="0"/>
              <a:t>- a written or spoken agreement especially when you’re employed.</a:t>
            </a:r>
          </a:p>
          <a:p>
            <a:r>
              <a:rPr lang="en-GB" b="1" u="sng" dirty="0" err="1"/>
              <a:t>Contratries</a:t>
            </a:r>
            <a:r>
              <a:rPr lang="en-GB" dirty="0"/>
              <a:t>- the opposite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5052240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eams_Channel_Section_Location xmlns="b35d852d-e68f-4799-b1d8-e0dc4642f4be" xsi:nil="true"/>
    <LMS_Mappings xmlns="b35d852d-e68f-4799-b1d8-e0dc4642f4be" xsi:nil="true"/>
    <CultureName xmlns="b35d852d-e68f-4799-b1d8-e0dc4642f4be" xsi:nil="true"/>
    <Owner xmlns="b35d852d-e68f-4799-b1d8-e0dc4642f4be">
      <UserInfo>
        <DisplayName/>
        <AccountId xsi:nil="true"/>
        <AccountType/>
      </UserInfo>
    </Owner>
    <Students xmlns="b35d852d-e68f-4799-b1d8-e0dc4642f4be">
      <UserInfo>
        <DisplayName/>
        <AccountId xsi:nil="true"/>
        <AccountType/>
      </UserInfo>
    </Students>
    <Student_Groups xmlns="b35d852d-e68f-4799-b1d8-e0dc4642f4be">
      <UserInfo>
        <DisplayName/>
        <AccountId xsi:nil="true"/>
        <AccountType/>
      </UserInfo>
    </Student_Groups>
    <AppVersion xmlns="b35d852d-e68f-4799-b1d8-e0dc4642f4be" xsi:nil="true"/>
    <IsNotebookLocked xmlns="b35d852d-e68f-4799-b1d8-e0dc4642f4be" xsi:nil="true"/>
    <NotebookType xmlns="b35d852d-e68f-4799-b1d8-e0dc4642f4be" xsi:nil="true"/>
    <TeamsChannelId xmlns="b35d852d-e68f-4799-b1d8-e0dc4642f4be" xsi:nil="true"/>
    <FolderType xmlns="b35d852d-e68f-4799-b1d8-e0dc4642f4be" xsi:nil="true"/>
    <Teachers xmlns="b35d852d-e68f-4799-b1d8-e0dc4642f4be">
      <UserInfo>
        <DisplayName/>
        <AccountId xsi:nil="true"/>
        <AccountType/>
      </UserInfo>
    </Teachers>
    <Distribution_Groups xmlns="b35d852d-e68f-4799-b1d8-e0dc4642f4be" xsi:nil="true"/>
    <Templates xmlns="b35d852d-e68f-4799-b1d8-e0dc4642f4be" xsi:nil="true"/>
    <Self_Registration_Enabled xmlns="b35d852d-e68f-4799-b1d8-e0dc4642f4be" xsi:nil="true"/>
    <Has_Teacher_Only_SectionGroup xmlns="b35d852d-e68f-4799-b1d8-e0dc4642f4be" xsi:nil="true"/>
    <DefaultSectionNames xmlns="b35d852d-e68f-4799-b1d8-e0dc4642f4be" xsi:nil="true"/>
    <Is_Collaboration_Space_Locked xmlns="b35d852d-e68f-4799-b1d8-e0dc4642f4be" xsi:nil="true"/>
    <Invited_Students xmlns="b35d852d-e68f-4799-b1d8-e0dc4642f4be" xsi:nil="true"/>
    <Math_Settings xmlns="b35d852d-e68f-4799-b1d8-e0dc4642f4be" xsi:nil="true"/>
    <Invited_Teachers xmlns="b35d852d-e68f-4799-b1d8-e0dc4642f4be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A8108D82E8CD4439E0083AD21CAD23F" ma:contentTypeVersion="33" ma:contentTypeDescription="Create a new document." ma:contentTypeScope="" ma:versionID="d2837f560fdd8c18fe0b4f84f89ec473">
  <xsd:schema xmlns:xsd="http://www.w3.org/2001/XMLSchema" xmlns:xs="http://www.w3.org/2001/XMLSchema" xmlns:p="http://schemas.microsoft.com/office/2006/metadata/properties" xmlns:ns3="b35d852d-e68f-4799-b1d8-e0dc4642f4be" xmlns:ns4="1287378b-fa1e-4e4c-a4fc-4ccf83d67a30" targetNamespace="http://schemas.microsoft.com/office/2006/metadata/properties" ma:root="true" ma:fieldsID="a10687da0a0eb4ca2ac0f56e994a0384" ns3:_="" ns4:_="">
    <xsd:import namespace="b35d852d-e68f-4799-b1d8-e0dc4642f4be"/>
    <xsd:import namespace="1287378b-fa1e-4e4c-a4fc-4ccf83d67a30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NotebookType" minOccurs="0"/>
                <xsd:element ref="ns3:FolderType" minOccurs="0"/>
                <xsd:element ref="ns3:CultureName" minOccurs="0"/>
                <xsd:element ref="ns3:AppVersion" minOccurs="0"/>
                <xsd:element ref="ns3:TeamsChannelId" minOccurs="0"/>
                <xsd:element ref="ns3:Owner" minOccurs="0"/>
                <xsd:element ref="ns3:Math_Settings" minOccurs="0"/>
                <xsd:element ref="ns3:DefaultSectionNames" minOccurs="0"/>
                <xsd:element ref="ns3:Templates" minOccurs="0"/>
                <xsd:element ref="ns3:Teachers" minOccurs="0"/>
                <xsd:element ref="ns3:Students" minOccurs="0"/>
                <xsd:element ref="ns3:Student_Groups" minOccurs="0"/>
                <xsd:element ref="ns3:Distribution_Groups" minOccurs="0"/>
                <xsd:element ref="ns3:LMS_Mappings" minOccurs="0"/>
                <xsd:element ref="ns3:Invited_Teachers" minOccurs="0"/>
                <xsd:element ref="ns3:Invited_Students" minOccurs="0"/>
                <xsd:element ref="ns3:Self_Registration_Enabled" minOccurs="0"/>
                <xsd:element ref="ns3:Has_Teacher_Only_SectionGroup" minOccurs="0"/>
                <xsd:element ref="ns3:Is_Collaboration_Space_Locked" minOccurs="0"/>
                <xsd:element ref="ns3:IsNotebookLocked" minOccurs="0"/>
                <xsd:element ref="ns3:Teams_Channel_Section_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5d852d-e68f-4799-b1d8-e0dc4642f4b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4" nillable="true" ma:displayName="MediaServiceAutoTags" ma:internalName="MediaServiceAutoTags" ma:readOnly="true">
      <xsd:simpleType>
        <xsd:restriction base="dms:Text"/>
      </xsd:simpleType>
    </xsd:element>
    <xsd:element name="MediaServiceLocation" ma:index="15" nillable="true" ma:displayName="MediaService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NotebookType" ma:index="20" nillable="true" ma:displayName="Notebook Type" ma:internalName="NotebookType">
      <xsd:simpleType>
        <xsd:restriction base="dms:Text"/>
      </xsd:simpleType>
    </xsd:element>
    <xsd:element name="FolderType" ma:index="21" nillable="true" ma:displayName="Folder Type" ma:internalName="FolderType">
      <xsd:simpleType>
        <xsd:restriction base="dms:Text"/>
      </xsd:simpleType>
    </xsd:element>
    <xsd:element name="CultureName" ma:index="22" nillable="true" ma:displayName="Culture Name" ma:internalName="CultureName">
      <xsd:simpleType>
        <xsd:restriction base="dms:Text"/>
      </xsd:simpleType>
    </xsd:element>
    <xsd:element name="AppVersion" ma:index="23" nillable="true" ma:displayName="App Version" ma:internalName="AppVersion">
      <xsd:simpleType>
        <xsd:restriction base="dms:Text"/>
      </xsd:simpleType>
    </xsd:element>
    <xsd:element name="TeamsChannelId" ma:index="24" nillable="true" ma:displayName="Teams Channel Id" ma:internalName="TeamsChannelId">
      <xsd:simpleType>
        <xsd:restriction base="dms:Text"/>
      </xsd:simpleType>
    </xsd:element>
    <xsd:element name="Owner" ma:index="25" nillable="true" ma:displayName="Owner" ma:internalName="Owner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Math_Settings" ma:index="26" nillable="true" ma:displayName="Math Settings" ma:internalName="Math_Settings">
      <xsd:simpleType>
        <xsd:restriction base="dms:Text"/>
      </xsd:simpleType>
    </xsd:element>
    <xsd:element name="DefaultSectionNames" ma:index="27" nillable="true" ma:displayName="Default Section Names" ma:internalName="DefaultSectionNames">
      <xsd:simpleType>
        <xsd:restriction base="dms:Note">
          <xsd:maxLength value="255"/>
        </xsd:restriction>
      </xsd:simpleType>
    </xsd:element>
    <xsd:element name="Templates" ma:index="28" nillable="true" ma:displayName="Templates" ma:internalName="Templates">
      <xsd:simpleType>
        <xsd:restriction base="dms:Note">
          <xsd:maxLength value="255"/>
        </xsd:restriction>
      </xsd:simpleType>
    </xsd:element>
    <xsd:element name="Teachers" ma:index="29" nillable="true" ma:displayName="Teachers" ma:internalName="Teacher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tudents" ma:index="30" nillable="true" ma:displayName="Students" ma:internalName="Student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tudent_Groups" ma:index="31" nillable="true" ma:displayName="Student Groups" ma:internalName="Student_Group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Distribution_Groups" ma:index="32" nillable="true" ma:displayName="Distribution Groups" ma:internalName="Distribution_Groups">
      <xsd:simpleType>
        <xsd:restriction base="dms:Note">
          <xsd:maxLength value="255"/>
        </xsd:restriction>
      </xsd:simpleType>
    </xsd:element>
    <xsd:element name="LMS_Mappings" ma:index="33" nillable="true" ma:displayName="LMS Mappings" ma:internalName="LMS_Mappings">
      <xsd:simpleType>
        <xsd:restriction base="dms:Note">
          <xsd:maxLength value="255"/>
        </xsd:restriction>
      </xsd:simpleType>
    </xsd:element>
    <xsd:element name="Invited_Teachers" ma:index="34" nillable="true" ma:displayName="Invited Teachers" ma:internalName="Invited_Teachers">
      <xsd:simpleType>
        <xsd:restriction base="dms:Note">
          <xsd:maxLength value="255"/>
        </xsd:restriction>
      </xsd:simpleType>
    </xsd:element>
    <xsd:element name="Invited_Students" ma:index="35" nillable="true" ma:displayName="Invited Students" ma:internalName="Invited_Students">
      <xsd:simpleType>
        <xsd:restriction base="dms:Note">
          <xsd:maxLength value="255"/>
        </xsd:restriction>
      </xsd:simpleType>
    </xsd:element>
    <xsd:element name="Self_Registration_Enabled" ma:index="36" nillable="true" ma:displayName="Self Registration Enabled" ma:internalName="Self_Registration_Enabled">
      <xsd:simpleType>
        <xsd:restriction base="dms:Boolean"/>
      </xsd:simpleType>
    </xsd:element>
    <xsd:element name="Has_Teacher_Only_SectionGroup" ma:index="37" nillable="true" ma:displayName="Has Teacher Only SectionGroup" ma:internalName="Has_Teacher_Only_SectionGroup">
      <xsd:simpleType>
        <xsd:restriction base="dms:Boolean"/>
      </xsd:simpleType>
    </xsd:element>
    <xsd:element name="Is_Collaboration_Space_Locked" ma:index="38" nillable="true" ma:displayName="Is Collaboration Space Locked" ma:internalName="Is_Collaboration_Space_Locked">
      <xsd:simpleType>
        <xsd:restriction base="dms:Boolean"/>
      </xsd:simpleType>
    </xsd:element>
    <xsd:element name="IsNotebookLocked" ma:index="39" nillable="true" ma:displayName="Is Notebook Locked" ma:internalName="IsNotebookLocked">
      <xsd:simpleType>
        <xsd:restriction base="dms:Boolean"/>
      </xsd:simpleType>
    </xsd:element>
    <xsd:element name="Teams_Channel_Section_Location" ma:index="40" nillable="true" ma:displayName="Teams Channel Section Location" ma:internalName="Teams_Channel_Section_Loca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287378b-fa1e-4e4c-a4fc-4ccf83d67a30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2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C4E7DDAA-33D1-4DC5-983E-F4303E33D577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3BF94DB4-04BE-45B8-880A-04EE087849FB}">
  <ds:schemaRefs>
    <ds:schemaRef ds:uri="http://schemas.microsoft.com/office/infopath/2007/PartnerControls"/>
    <ds:schemaRef ds:uri="http://purl.org/dc/elements/1.1/"/>
    <ds:schemaRef ds:uri="http://schemas.microsoft.com/office/2006/metadata/properties"/>
    <ds:schemaRef ds:uri="1287378b-fa1e-4e4c-a4fc-4ccf83d67a30"/>
    <ds:schemaRef ds:uri="b35d852d-e68f-4799-b1d8-e0dc4642f4be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70FE19D2-0C7E-4EFA-8C8B-B045AF8E1EB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35d852d-e68f-4799-b1d8-e0dc4642f4be"/>
    <ds:schemaRef ds:uri="1287378b-fa1e-4e4c-a4fc-4ccf83d67a3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1934</TotalTime>
  <Words>352</Words>
  <Application>Microsoft Office PowerPoint</Application>
  <PresentationFormat>On-screen Show (4:3)</PresentationFormat>
  <Paragraphs>36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7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emma</dc:creator>
  <cp:lastModifiedBy>Taiyibha Ahmed</cp:lastModifiedBy>
  <cp:revision>16</cp:revision>
  <dcterms:created xsi:type="dcterms:W3CDTF">2012-02-05T13:21:04Z</dcterms:created>
  <dcterms:modified xsi:type="dcterms:W3CDTF">2021-06-27T08:04:22Z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0x0101007A8108D82E8CD4439E0083AD21CAD23F</vt:lpwstr>
  </property>
</Properties>
</file>