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3" r:id="rId4"/>
  </p:sldMasterIdLst>
  <p:sldIdLst>
    <p:sldId id="256" r:id="rId5"/>
    <p:sldId id="258" r:id="rId6"/>
    <p:sldId id="259" r:id="rId7"/>
    <p:sldId id="260" r:id="rId8"/>
    <p:sldId id="261" r:id="rId9"/>
    <p:sldId id="262" r:id="rId10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3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4613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256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656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122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7119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8625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809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652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8188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355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879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331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4" r:id="rId1"/>
    <p:sldLayoutId id="2147483895" r:id="rId2"/>
    <p:sldLayoutId id="2147483896" r:id="rId3"/>
    <p:sldLayoutId id="2147483897" r:id="rId4"/>
    <p:sldLayoutId id="2147483898" r:id="rId5"/>
    <p:sldLayoutId id="2147483899" r:id="rId6"/>
    <p:sldLayoutId id="2147483900" r:id="rId7"/>
    <p:sldLayoutId id="2147483901" r:id="rId8"/>
    <p:sldLayoutId id="2147483902" r:id="rId9"/>
    <p:sldLayoutId id="2147483903" r:id="rId10"/>
    <p:sldLayoutId id="2147483904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DDF16-3246-4705-9894-CB89093DB0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9729" y="-393509"/>
            <a:ext cx="10843544" cy="33528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sz="6600" u="sng" dirty="0" smtClean="0">
                <a:latin typeface="HfW precursive" panose="00000500000000000000" pitchFamily="2" charset="0"/>
              </a:rPr>
              <a:t>Monday </a:t>
            </a:r>
            <a:r>
              <a:rPr lang="en-GB" sz="6600" u="sng" dirty="0" smtClean="0">
                <a:latin typeface="HfW precursive" panose="00000500000000000000" pitchFamily="2" charset="0"/>
              </a:rPr>
              <a:t>7th February </a:t>
            </a:r>
            <a:r>
              <a:rPr lang="en-GB" sz="6600" u="sng" dirty="0" smtClean="0">
                <a:latin typeface="HfW precursive" panose="00000500000000000000" pitchFamily="2" charset="0"/>
              </a:rPr>
              <a:t>2022</a:t>
            </a:r>
            <a:endParaRPr lang="en-GB" sz="6600" u="sng" dirty="0">
              <a:latin typeface="HfW precursive" panose="00000500000000000000" pitchFamily="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3D86-4316-41D0-83EC-028BD27A4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9729" y="3184874"/>
            <a:ext cx="7503534" cy="3673126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5400" u="sng" dirty="0">
                <a:latin typeface="HfW precursive" panose="00000500000000000000" pitchFamily="2" charset="0"/>
              </a:rPr>
              <a:t>L.O: </a:t>
            </a:r>
            <a:r>
              <a:rPr lang="en-GB" sz="5400" u="sng" dirty="0" smtClean="0">
                <a:latin typeface="HfW precursive" panose="00000500000000000000" pitchFamily="2" charset="0"/>
              </a:rPr>
              <a:t>To understand texts</a:t>
            </a:r>
            <a:endParaRPr lang="en-GB" sz="5400" u="sng" dirty="0">
              <a:latin typeface="HfW precursive" panose="00000500000000000000" pitchFamily="2" charset="0"/>
              <a:cs typeface="Calibri Light"/>
            </a:endParaRPr>
          </a:p>
          <a:p>
            <a:r>
              <a:rPr lang="en-GB" sz="5400" u="sng" dirty="0">
                <a:latin typeface="HfW precursive" panose="00000500000000000000" pitchFamily="2" charset="0"/>
              </a:rPr>
              <a:t>C: The Iron </a:t>
            </a:r>
            <a:r>
              <a:rPr lang="en-GB" sz="5400" u="sng" dirty="0" smtClean="0">
                <a:latin typeface="HfW precursive" panose="00000500000000000000" pitchFamily="2" charset="0"/>
              </a:rPr>
              <a:t>Man- </a:t>
            </a:r>
            <a:r>
              <a:rPr lang="en-GB" sz="5400" u="sng" dirty="0" smtClean="0">
                <a:latin typeface="HfW precursive" panose="00000500000000000000" pitchFamily="2" charset="0"/>
              </a:rPr>
              <a:t>inference </a:t>
            </a:r>
            <a:r>
              <a:rPr lang="en-GB" sz="5400" u="sng" dirty="0" smtClean="0">
                <a:latin typeface="HfW precursive" panose="00000500000000000000" pitchFamily="2" charset="0"/>
              </a:rPr>
              <a:t>skills.</a:t>
            </a:r>
            <a:r>
              <a:rPr lang="en-GB" sz="3600" u="sng" dirty="0">
                <a:latin typeface="HfW precursive" panose="00000500000000000000" pitchFamily="2" charset="0"/>
              </a:rPr>
              <a:t> </a:t>
            </a:r>
            <a:endParaRPr lang="en-GB" sz="3600" u="sng" dirty="0" smtClean="0">
              <a:latin typeface="HfW precursive" panose="00000500000000000000" pitchFamily="2" charset="0"/>
            </a:endParaRPr>
          </a:p>
          <a:p>
            <a:r>
              <a:rPr lang="en-GB" sz="3600" u="sng" dirty="0" smtClean="0">
                <a:solidFill>
                  <a:srgbClr val="FFFF00"/>
                </a:solidFill>
                <a:latin typeface="HfW precursive" panose="00000500000000000000" pitchFamily="2" charset="0"/>
              </a:rPr>
              <a:t>C: Mental Health Week</a:t>
            </a:r>
            <a:endParaRPr lang="en-GB" sz="3600" u="sng" dirty="0">
              <a:solidFill>
                <a:srgbClr val="FFFF00"/>
              </a:solidFill>
              <a:latin typeface="HfW precursive" panose="000005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51CBBE-3D9F-424B-B099-94D5ABFC87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3263" y="1625238"/>
            <a:ext cx="3858163" cy="486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882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484A372-C7E0-429E-B843-484C3EBD0ABA}"/>
              </a:ext>
            </a:extLst>
          </p:cNvPr>
          <p:cNvSpPr/>
          <p:nvPr/>
        </p:nvSpPr>
        <p:spPr>
          <a:xfrm>
            <a:off x="90377" y="74428"/>
            <a:ext cx="2280683" cy="13357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4395" y="-86814"/>
            <a:ext cx="9219926" cy="1658198"/>
          </a:xfrm>
        </p:spPr>
        <p:txBody>
          <a:bodyPr>
            <a:normAutofit/>
          </a:bodyPr>
          <a:lstStyle/>
          <a:p>
            <a:r>
              <a:rPr lang="en-GB" sz="4400" dirty="0" smtClean="0">
                <a:latin typeface="HfW precursive" panose="00000500000000000000" pitchFamily="2" charset="0"/>
              </a:rPr>
              <a:t>Starter: Let’s play fastest finger!</a:t>
            </a:r>
            <a:endParaRPr lang="en-GB" sz="4400" dirty="0">
              <a:latin typeface="HfW precursive" panose="000005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112B48-7170-44FA-A22B-A9C89AE44ECE}"/>
              </a:ext>
            </a:extLst>
          </p:cNvPr>
          <p:cNvSpPr txBox="1"/>
          <p:nvPr/>
        </p:nvSpPr>
        <p:spPr>
          <a:xfrm>
            <a:off x="90377" y="151073"/>
            <a:ext cx="22806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Class</a:t>
            </a:r>
            <a:r>
              <a:rPr lang="en-GB" sz="18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Read : </a:t>
            </a:r>
            <a:r>
              <a:rPr lang="en-GB" sz="1800" b="0" i="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p.64-73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026" name="Picture 2" descr="Fastest Finger First - Trial Round 1 | Mathematics - Quizizz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63" y="1615459"/>
            <a:ext cx="10514826" cy="4644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210839" y="1615459"/>
            <a:ext cx="4329830" cy="4329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927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5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4">
            <a:extLst>
              <a:ext uri="{FF2B5EF4-FFF2-40B4-BE49-F238E27FC236}">
                <a16:creationId xmlns:a16="http://schemas.microsoft.com/office/drawing/2014/main" id="{A484A372-C7E0-429E-B843-484C3EBD0ABA}"/>
              </a:ext>
            </a:extLst>
          </p:cNvPr>
          <p:cNvSpPr/>
          <p:nvPr/>
        </p:nvSpPr>
        <p:spPr>
          <a:xfrm>
            <a:off x="90377" y="74428"/>
            <a:ext cx="2280683" cy="13357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888" y="3056086"/>
            <a:ext cx="6309300" cy="165819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dirty="0">
                <a:latin typeface="HfW precursive" panose="00000500000000000000" pitchFamily="2" charset="0"/>
              </a:rPr>
              <a:t>Today we are going to use our </a:t>
            </a:r>
            <a:r>
              <a:rPr lang="en-GB" sz="3600" dirty="0">
                <a:solidFill>
                  <a:srgbClr val="00B050"/>
                </a:solidFill>
                <a:latin typeface="HfW precursive" panose="00000500000000000000" pitchFamily="2" charset="0"/>
              </a:rPr>
              <a:t>Inference Iggy </a:t>
            </a:r>
            <a:r>
              <a:rPr lang="en-GB" sz="3600" dirty="0">
                <a:latin typeface="HfW precursive" panose="00000500000000000000" pitchFamily="2" charset="0"/>
              </a:rPr>
              <a:t>skills to think about how the Iron Man has been feeling throughout the story. </a:t>
            </a:r>
            <a:endParaRPr lang="en-GB" sz="3600" dirty="0">
              <a:latin typeface="HfW precursive" panose="000005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112B48-7170-44FA-A22B-A9C89AE44ECE}"/>
              </a:ext>
            </a:extLst>
          </p:cNvPr>
          <p:cNvSpPr txBox="1"/>
          <p:nvPr/>
        </p:nvSpPr>
        <p:spPr>
          <a:xfrm>
            <a:off x="90377" y="151073"/>
            <a:ext cx="22806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Class</a:t>
            </a:r>
            <a:r>
              <a:rPr lang="en-GB" sz="18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Read : </a:t>
            </a:r>
            <a:r>
              <a:rPr lang="en-GB" sz="1800" b="0" i="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p.64-73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050" name="Picture 2" descr="Reading – St Mary&amp;#39;s Catholic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0218" y="520405"/>
            <a:ext cx="3900682" cy="5538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3463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4">
            <a:extLst>
              <a:ext uri="{FF2B5EF4-FFF2-40B4-BE49-F238E27FC236}">
                <a16:creationId xmlns:a16="http://schemas.microsoft.com/office/drawing/2014/main" id="{A484A372-C7E0-429E-B843-484C3EBD0ABA}"/>
              </a:ext>
            </a:extLst>
          </p:cNvPr>
          <p:cNvSpPr/>
          <p:nvPr/>
        </p:nvSpPr>
        <p:spPr>
          <a:xfrm>
            <a:off x="90377" y="74428"/>
            <a:ext cx="2280683" cy="13357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38" y="4535971"/>
            <a:ext cx="7375980" cy="165819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dirty="0" smtClean="0">
                <a:latin typeface="HfW precursive" panose="00000500000000000000" pitchFamily="2" charset="0"/>
              </a:rPr>
              <a:t>First you need to cut and order the story so far!</a:t>
            </a:r>
            <a:endParaRPr lang="en-GB" sz="3600" dirty="0">
              <a:latin typeface="HfW precursive" panose="000005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112B48-7170-44FA-A22B-A9C89AE44ECE}"/>
              </a:ext>
            </a:extLst>
          </p:cNvPr>
          <p:cNvSpPr txBox="1"/>
          <p:nvPr/>
        </p:nvSpPr>
        <p:spPr>
          <a:xfrm>
            <a:off x="90377" y="151073"/>
            <a:ext cx="22806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Class</a:t>
            </a:r>
            <a:r>
              <a:rPr lang="en-GB" sz="18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Read : </a:t>
            </a:r>
            <a:r>
              <a:rPr lang="en-GB" sz="1800" b="0" i="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p.64-73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050" name="Picture 2" descr="Reading – St Mary&amp;#39;s Catholic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0218" y="520405"/>
            <a:ext cx="3900682" cy="5538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The Iron Man: Chris Mould Illustrated Edition: 1 : Hughes, Ted, Mould,  Chris: Amazon.co.uk: Books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9969" y="189325"/>
            <a:ext cx="2971340" cy="4346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680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4">
            <a:extLst>
              <a:ext uri="{FF2B5EF4-FFF2-40B4-BE49-F238E27FC236}">
                <a16:creationId xmlns:a16="http://schemas.microsoft.com/office/drawing/2014/main" id="{A484A372-C7E0-429E-B843-484C3EBD0ABA}"/>
              </a:ext>
            </a:extLst>
          </p:cNvPr>
          <p:cNvSpPr/>
          <p:nvPr/>
        </p:nvSpPr>
        <p:spPr>
          <a:xfrm>
            <a:off x="90377" y="74428"/>
            <a:ext cx="2280683" cy="13357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38" y="4824069"/>
            <a:ext cx="7375980" cy="165819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dirty="0" smtClean="0">
                <a:latin typeface="HfW precursive" panose="00000500000000000000" pitchFamily="2" charset="0"/>
              </a:rPr>
              <a:t>Next let’s think about his emotions </a:t>
            </a:r>
            <a:r>
              <a:rPr lang="en-GB" sz="3600" dirty="0" smtClean="0">
                <a:latin typeface="HfW precursive" panose="00000500000000000000" pitchFamily="2" charset="0"/>
                <a:sym typeface="Wingdings" panose="05000000000000000000" pitchFamily="2" charset="2"/>
              </a:rPr>
              <a:t> </a:t>
            </a:r>
            <a:endParaRPr lang="en-GB" sz="3600" dirty="0">
              <a:latin typeface="HfW precursive" panose="000005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112B48-7170-44FA-A22B-A9C89AE44ECE}"/>
              </a:ext>
            </a:extLst>
          </p:cNvPr>
          <p:cNvSpPr txBox="1"/>
          <p:nvPr/>
        </p:nvSpPr>
        <p:spPr>
          <a:xfrm>
            <a:off x="90377" y="151073"/>
            <a:ext cx="22806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Class</a:t>
            </a:r>
            <a:r>
              <a:rPr lang="en-GB" sz="18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Read : </a:t>
            </a:r>
            <a:r>
              <a:rPr lang="en-GB" sz="1800" b="0" i="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p.64-73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050" name="Picture 2" descr="Reading – St Mary&amp;#39;s Catholic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0218" y="520405"/>
            <a:ext cx="3900682" cy="5538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The Iron Man: Chris Mould Illustrated Edition: 1 : Hughes, Ted, Mould,  Chris: Amazon.co.uk: Books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9969" y="189325"/>
            <a:ext cx="2971340" cy="4346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8406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1112B48-7170-44FA-A22B-A9C89AE44ECE}"/>
              </a:ext>
            </a:extLst>
          </p:cNvPr>
          <p:cNvSpPr txBox="1"/>
          <p:nvPr/>
        </p:nvSpPr>
        <p:spPr>
          <a:xfrm>
            <a:off x="90377" y="151073"/>
            <a:ext cx="22806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Class</a:t>
            </a:r>
            <a:r>
              <a:rPr lang="en-GB" sz="18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Read : </a:t>
            </a:r>
            <a:r>
              <a:rPr lang="en-GB" sz="1800" b="0" i="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p.64-73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376" y="151073"/>
            <a:ext cx="11909557" cy="6612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572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F03B5E"/>
      </a:accent1>
      <a:accent2>
        <a:srgbClr val="DC6FEC"/>
      </a:accent2>
      <a:accent3>
        <a:srgbClr val="60B1F2"/>
      </a:accent3>
      <a:accent4>
        <a:srgbClr val="6AD5BB"/>
      </a:accent4>
      <a:accent5>
        <a:srgbClr val="E8AB4E"/>
      </a:accent5>
      <a:accent6>
        <a:srgbClr val="F56447"/>
      </a:accent6>
      <a:hlink>
        <a:srgbClr val="8F8F8F"/>
      </a:hlink>
      <a:folHlink>
        <a:srgbClr val="A5A5A5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33ACF124-275F-44F2-8DE0-0A755069829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415F4CB-7E34-45A8-A350-DFF899E6C704}">
  <ds:schemaRefs>
    <ds:schemaRef ds:uri="933c73ff-1f47-478d-836a-52d41c4c8390"/>
    <ds:schemaRef ds:uri="b7193443-4924-4c98-83f1-322a08f1315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78B5CCF2-C2A2-4FCE-A2F5-7E5A0830F97F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b7193443-4924-4c98-83f1-322a08f1315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7EBC928-1FA2-40C1-8654-E1B3AA24CB1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Metropolitan</Template>
  <TotalTime>1475</TotalTime>
  <Words>72</Words>
  <Application>Microsoft Office PowerPoint</Application>
  <PresentationFormat>Widescreen</PresentationFormat>
  <Paragraphs>13</Paragraphs>
  <Slides>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HfW precursive</vt:lpstr>
      <vt:lpstr>Wingdings</vt:lpstr>
      <vt:lpstr>Metropolitan</vt:lpstr>
      <vt:lpstr>Monday 7th February 2022</vt:lpstr>
      <vt:lpstr>Starter: Let’s play fastest finger!</vt:lpstr>
      <vt:lpstr>Today we are going to use our Inference Iggy skills to think about how the Iron Man has been feeling throughout the story. </vt:lpstr>
      <vt:lpstr>First you need to cut and order the story so far!</vt:lpstr>
      <vt:lpstr>Next let’s think about his emotions 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5th November 2020</dc:title>
  <dc:creator>alice watton</dc:creator>
  <cp:lastModifiedBy>Alice Watton</cp:lastModifiedBy>
  <cp:revision>33</cp:revision>
  <dcterms:created xsi:type="dcterms:W3CDTF">2020-10-29T12:54:05Z</dcterms:created>
  <dcterms:modified xsi:type="dcterms:W3CDTF">2022-02-03T21:40:31Z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