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72" r:id="rId4"/>
    <p:sldId id="273" r:id="rId5"/>
    <p:sldId id="274" r:id="rId6"/>
    <p:sldId id="275" r:id="rId7"/>
    <p:sldId id="276" r:id="rId8"/>
    <p:sldId id="278"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4172585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1178321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1671494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91A9A7-B6ED-4C6D-B04D-87C7D35370D8}"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2501230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91A9A7-B6ED-4C6D-B04D-87C7D35370D8}" type="datetimeFigureOut">
              <a:rPr lang="en-GB" smtClean="0"/>
              <a:t>24/06/2021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1685338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91A9A7-B6ED-4C6D-B04D-87C7D35370D8}" type="datetimeFigureOut">
              <a:rPr lang="en-GB" smtClean="0"/>
              <a:t>24/06/2021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1119147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91A9A7-B6ED-4C6D-B04D-87C7D35370D8}" type="datetimeFigureOut">
              <a:rPr lang="en-GB" smtClean="0"/>
              <a:t>24/06/2021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3632833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891A9A7-B6ED-4C6D-B04D-87C7D35370D8}"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769738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891A9A7-B6ED-4C6D-B04D-87C7D35370D8}"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3034396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80543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A6FB3E6-D847-4C95-8667-A939F433EFE1}"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801060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891A9A7-B6ED-4C6D-B04D-87C7D35370D8}"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1471114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891A9A7-B6ED-4C6D-B04D-87C7D35370D8}"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A6FB3E6-D847-4C95-8667-A939F433EFE1}"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89691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891A9A7-B6ED-4C6D-B04D-87C7D35370D8}"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355304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3567236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91A9A7-B6ED-4C6D-B04D-87C7D35370D8}"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A6FB3E6-D847-4C95-8667-A939F433EFE1}" type="slidenum">
              <a:rPr lang="en-GB" smtClean="0"/>
              <a:t>‹#›</a:t>
            </a:fld>
            <a:endParaRPr lang="en-GB"/>
          </a:p>
        </p:txBody>
      </p:sp>
    </p:spTree>
    <p:extLst>
      <p:ext uri="{BB962C8B-B14F-4D97-AF65-F5344CB8AC3E}">
        <p14:creationId xmlns:p14="http://schemas.microsoft.com/office/powerpoint/2010/main" val="2111347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891A9A7-B6ED-4C6D-B04D-87C7D35370D8}" type="datetimeFigureOut">
              <a:rPr lang="en-GB" smtClean="0"/>
              <a:t>24/06/2021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A6FB3E6-D847-4C95-8667-A939F433EFE1}" type="slidenum">
              <a:rPr lang="en-GB" smtClean="0"/>
              <a:t>‹#›</a:t>
            </a:fld>
            <a:endParaRPr lang="en-GB"/>
          </a:p>
        </p:txBody>
      </p:sp>
    </p:spTree>
    <p:extLst>
      <p:ext uri="{BB962C8B-B14F-4D97-AF65-F5344CB8AC3E}">
        <p14:creationId xmlns:p14="http://schemas.microsoft.com/office/powerpoint/2010/main" val="372580929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DEAC8-EF6C-4EBE-8022-1FEFDB7B3BF1}"/>
              </a:ext>
            </a:extLst>
          </p:cNvPr>
          <p:cNvSpPr>
            <a:spLocks noGrp="1"/>
          </p:cNvSpPr>
          <p:nvPr>
            <p:ph type="ctrTitle"/>
          </p:nvPr>
        </p:nvSpPr>
        <p:spPr/>
        <p:txBody>
          <a:bodyPr/>
          <a:lstStyle/>
          <a:p>
            <a:r>
              <a:rPr lang="en-US" dirty="0">
                <a:latin typeface="Comic Sans MS" panose="030F0702030302020204" pitchFamily="66" charset="0"/>
              </a:rPr>
              <a:t>Tuesday 29</a:t>
            </a:r>
            <a:r>
              <a:rPr lang="en-US" baseline="30000" dirty="0">
                <a:latin typeface="Comic Sans MS" panose="030F0702030302020204" pitchFamily="66" charset="0"/>
              </a:rPr>
              <a:t>th</a:t>
            </a:r>
            <a:r>
              <a:rPr lang="en-US" dirty="0">
                <a:latin typeface="Comic Sans MS" panose="030F0702030302020204" pitchFamily="66" charset="0"/>
              </a:rPr>
              <a:t> June 2021</a:t>
            </a:r>
            <a:endParaRPr lang="en-GB" dirty="0">
              <a:latin typeface="Comic Sans MS" panose="030F0702030302020204" pitchFamily="66" charset="0"/>
            </a:endParaRPr>
          </a:p>
        </p:txBody>
      </p:sp>
      <p:sp>
        <p:nvSpPr>
          <p:cNvPr id="3" name="Subtitle 2">
            <a:extLst>
              <a:ext uri="{FF2B5EF4-FFF2-40B4-BE49-F238E27FC236}">
                <a16:creationId xmlns:a16="http://schemas.microsoft.com/office/drawing/2014/main" id="{061C4516-E5BB-4A2E-9F4E-8EF6F38689AB}"/>
              </a:ext>
            </a:extLst>
          </p:cNvPr>
          <p:cNvSpPr>
            <a:spLocks noGrp="1"/>
          </p:cNvSpPr>
          <p:nvPr>
            <p:ph type="subTitle" idx="1"/>
          </p:nvPr>
        </p:nvSpPr>
        <p:spPr>
          <a:xfrm>
            <a:off x="2589213" y="4777379"/>
            <a:ext cx="8915399" cy="1748927"/>
          </a:xfrm>
        </p:spPr>
        <p:txBody>
          <a:bodyPr>
            <a:noAutofit/>
          </a:bodyPr>
          <a:lstStyle/>
          <a:p>
            <a:r>
              <a:rPr lang="en-US" sz="2100" dirty="0">
                <a:latin typeface="Comic Sans MS" panose="030F0702030302020204" pitchFamily="66" charset="0"/>
              </a:rPr>
              <a:t>LO: to understand beliefs and teachings</a:t>
            </a:r>
          </a:p>
          <a:p>
            <a:r>
              <a:rPr lang="en-US" sz="2100" dirty="0">
                <a:latin typeface="Comic Sans MS" panose="030F0702030302020204" pitchFamily="66" charset="0"/>
              </a:rPr>
              <a:t>	to understand lifestyles and practices</a:t>
            </a:r>
          </a:p>
          <a:p>
            <a:r>
              <a:rPr lang="en-US" sz="2100" dirty="0">
                <a:latin typeface="Comic Sans MS" panose="030F0702030302020204" pitchFamily="66" charset="0"/>
              </a:rPr>
              <a:t>	to understand values</a:t>
            </a:r>
          </a:p>
          <a:p>
            <a:r>
              <a:rPr lang="en-US" sz="2100" dirty="0">
                <a:latin typeface="Comic Sans MS" panose="030F0702030302020204" pitchFamily="66" charset="0"/>
              </a:rPr>
              <a:t>C: Buddhism</a:t>
            </a:r>
            <a:endParaRPr lang="en-GB" sz="2100" dirty="0">
              <a:latin typeface="Comic Sans MS" panose="030F0702030302020204" pitchFamily="66" charset="0"/>
            </a:endParaRPr>
          </a:p>
        </p:txBody>
      </p:sp>
    </p:spTree>
    <p:extLst>
      <p:ext uri="{BB962C8B-B14F-4D97-AF65-F5344CB8AC3E}">
        <p14:creationId xmlns:p14="http://schemas.microsoft.com/office/powerpoint/2010/main" val="844023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4990E-2F00-4AE2-BCDD-5FAE2C51E84F}"/>
              </a:ext>
            </a:extLst>
          </p:cNvPr>
          <p:cNvSpPr>
            <a:spLocks noGrp="1"/>
          </p:cNvSpPr>
          <p:nvPr>
            <p:ph type="title"/>
          </p:nvPr>
        </p:nvSpPr>
        <p:spPr/>
        <p:txBody>
          <a:bodyPr>
            <a:normAutofit/>
          </a:bodyPr>
          <a:lstStyle/>
          <a:p>
            <a:r>
              <a:rPr lang="en-US" sz="5400" dirty="0">
                <a:latin typeface="Comic Sans MS" panose="030F0702030302020204" pitchFamily="66" charset="0"/>
              </a:rPr>
              <a:t>Right Living or Livelihood</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9874EDC-1DEA-4FA2-AB0E-E05574BA7543}"/>
              </a:ext>
            </a:extLst>
          </p:cNvPr>
          <p:cNvSpPr>
            <a:spLocks noGrp="1"/>
          </p:cNvSpPr>
          <p:nvPr>
            <p:ph idx="1"/>
          </p:nvPr>
        </p:nvSpPr>
        <p:spPr/>
        <p:txBody>
          <a:bodyPr>
            <a:normAutofit/>
          </a:bodyPr>
          <a:lstStyle/>
          <a:p>
            <a:r>
              <a:rPr lang="en-US" sz="2100" dirty="0">
                <a:latin typeface="Comic Sans MS" panose="030F0702030302020204" pitchFamily="66" charset="0"/>
              </a:rPr>
              <a:t>The final fold of the Eight-Fold Path left to look at is ‘Right Living’</a:t>
            </a:r>
          </a:p>
          <a:p>
            <a:r>
              <a:rPr lang="en-US" sz="2100" dirty="0">
                <a:latin typeface="Comic Sans MS" panose="030F0702030302020204" pitchFamily="66" charset="0"/>
              </a:rPr>
              <a:t>Can you remember what ‘Right Living’ means?</a:t>
            </a:r>
            <a:endParaRPr lang="en-GB" sz="2100" dirty="0">
              <a:latin typeface="Comic Sans MS" panose="030F0702030302020204" pitchFamily="66" charset="0"/>
            </a:endParaRPr>
          </a:p>
        </p:txBody>
      </p:sp>
      <p:pic>
        <p:nvPicPr>
          <p:cNvPr id="1026" name="Picture 2" descr="Thinking clip art pictures free clipart images 2 - Cliparting.com">
            <a:extLst>
              <a:ext uri="{FF2B5EF4-FFF2-40B4-BE49-F238E27FC236}">
                <a16:creationId xmlns:a16="http://schemas.microsoft.com/office/drawing/2014/main" id="{18DB4750-D83F-436D-BF63-721544F4523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4635" y="3455513"/>
            <a:ext cx="3387365" cy="3402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032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D94CFF2E-6BA9-4C9F-92C2-6D04C76554FE}"/>
              </a:ext>
            </a:extLst>
          </p:cNvPr>
          <p:cNvSpPr>
            <a:spLocks noGrp="1"/>
          </p:cNvSpPr>
          <p:nvPr>
            <p:ph type="title"/>
          </p:nvPr>
        </p:nvSpPr>
        <p:spPr>
          <a:xfrm>
            <a:off x="1985962" y="520700"/>
            <a:ext cx="8220075" cy="993775"/>
          </a:xfrm>
        </p:spPr>
        <p:txBody>
          <a:bodyPr>
            <a:normAutofit/>
          </a:bodyPr>
          <a:lstStyle/>
          <a:p>
            <a:pPr eaLnBrk="1" hangingPunct="1"/>
            <a:r>
              <a:rPr lang="en-GB" altLang="en-US" sz="5400" dirty="0">
                <a:latin typeface="Comic Sans MS" panose="030F0702030302020204" pitchFamily="66" charset="0"/>
              </a:rPr>
              <a:t>Right Livelihood</a:t>
            </a:r>
          </a:p>
        </p:txBody>
      </p:sp>
      <p:sp>
        <p:nvSpPr>
          <p:cNvPr id="13315" name="Content Placeholder 2">
            <a:extLst>
              <a:ext uri="{FF2B5EF4-FFF2-40B4-BE49-F238E27FC236}">
                <a16:creationId xmlns:a16="http://schemas.microsoft.com/office/drawing/2014/main" id="{07A61694-7E1B-49BD-9D45-1ABED338425A}"/>
              </a:ext>
            </a:extLst>
          </p:cNvPr>
          <p:cNvSpPr>
            <a:spLocks noGrp="1"/>
          </p:cNvSpPr>
          <p:nvPr>
            <p:ph idx="1"/>
          </p:nvPr>
        </p:nvSpPr>
        <p:spPr>
          <a:xfrm>
            <a:off x="2573337" y="1758950"/>
            <a:ext cx="8597426" cy="4578350"/>
          </a:xfrm>
        </p:spPr>
        <p:txBody>
          <a:bodyPr>
            <a:normAutofit/>
          </a:bodyPr>
          <a:lstStyle/>
          <a:p>
            <a:pPr eaLnBrk="1" hangingPunct="1"/>
            <a:r>
              <a:rPr lang="en-GB" altLang="en-US" sz="2100" dirty="0">
                <a:latin typeface="Comic Sans MS" panose="030F0702030302020204" pitchFamily="66" charset="0"/>
              </a:rPr>
              <a:t>Our livelihood, how we choose to work and earn money, can have an effect on the world at large. Buddhists do not agree that people should work in a job that might cause harm to others. They would not agree with being a gun seller, butcher or any job that involved harming animals. They believe that we should work for the good of the community and benefit the world as a whole.</a:t>
            </a:r>
          </a:p>
          <a:p>
            <a:pPr eaLnBrk="1" hangingPunct="1"/>
            <a:endParaRPr lang="en-GB" altLang="en-US" sz="2100" dirty="0">
              <a:latin typeface="Comic Sans MS" panose="030F0702030302020204" pitchFamily="66" charset="0"/>
            </a:endParaRPr>
          </a:p>
        </p:txBody>
      </p:sp>
      <p:pic>
        <p:nvPicPr>
          <p:cNvPr id="13316" name="Picture 3">
            <a:extLst>
              <a:ext uri="{FF2B5EF4-FFF2-40B4-BE49-F238E27FC236}">
                <a16:creationId xmlns:a16="http://schemas.microsoft.com/office/drawing/2014/main" id="{89AED96B-3B97-4663-BF0F-98411FB4A5D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62139" y="4048125"/>
            <a:ext cx="2138362"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210C0A4-A61D-4087-B413-CF3D5CDA35FF}"/>
              </a:ext>
            </a:extLst>
          </p:cNvPr>
          <p:cNvSpPr/>
          <p:nvPr/>
        </p:nvSpPr>
        <p:spPr>
          <a:xfrm>
            <a:off x="5626509" y="4149283"/>
            <a:ext cx="4837244" cy="1420812"/>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What job would you like to do in the future? Is it something that will help someone or will it harm them?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0C6E3-2041-4797-9DD0-326C2F158CFC}"/>
              </a:ext>
            </a:extLst>
          </p:cNvPr>
          <p:cNvSpPr>
            <a:spLocks noGrp="1"/>
          </p:cNvSpPr>
          <p:nvPr>
            <p:ph type="title"/>
          </p:nvPr>
        </p:nvSpPr>
        <p:spPr/>
        <p:txBody>
          <a:bodyPr>
            <a:normAutofit/>
          </a:bodyPr>
          <a:lstStyle/>
          <a:p>
            <a:r>
              <a:rPr lang="en-US" sz="5400" dirty="0">
                <a:latin typeface="Comic Sans MS" panose="030F0702030302020204" pitchFamily="66" charset="0"/>
              </a:rPr>
              <a:t>Right Living</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7E01BDE6-5804-4312-8FC8-E2960FF2B2F7}"/>
              </a:ext>
            </a:extLst>
          </p:cNvPr>
          <p:cNvSpPr>
            <a:spLocks noGrp="1"/>
          </p:cNvSpPr>
          <p:nvPr>
            <p:ph idx="1"/>
          </p:nvPr>
        </p:nvSpPr>
        <p:spPr>
          <a:xfrm>
            <a:off x="2592925" y="2048759"/>
            <a:ext cx="9363976" cy="3777622"/>
          </a:xfrm>
        </p:spPr>
        <p:txBody>
          <a:bodyPr>
            <a:noAutofit/>
          </a:bodyPr>
          <a:lstStyle/>
          <a:p>
            <a:r>
              <a:rPr lang="en-GB" sz="2000" dirty="0">
                <a:latin typeface="Comic Sans MS" panose="030F0702030302020204" pitchFamily="66" charset="0"/>
              </a:rPr>
              <a:t>Earning a living in a way that does not harm others, for example not doing work that harms people or animals.</a:t>
            </a:r>
          </a:p>
          <a:p>
            <a:r>
              <a:rPr lang="en-GB" sz="2000" dirty="0">
                <a:latin typeface="Comic Sans MS" panose="030F0702030302020204" pitchFamily="66" charset="0"/>
              </a:rPr>
              <a:t>To work in a way that encourages kindness and compassion.</a:t>
            </a:r>
          </a:p>
          <a:p>
            <a:r>
              <a:rPr lang="en-GB" sz="2000" dirty="0">
                <a:latin typeface="Comic Sans MS" panose="030F0702030302020204" pitchFamily="66" charset="0"/>
              </a:rPr>
              <a:t>If your work has a lack of respect for life, then it will be a barrier to progress on the spiritual path. </a:t>
            </a:r>
          </a:p>
          <a:p>
            <a:r>
              <a:rPr lang="en-GB" sz="2000" dirty="0">
                <a:latin typeface="Comic Sans MS" panose="030F0702030302020204" pitchFamily="66" charset="0"/>
              </a:rPr>
              <a:t>Buddhism promotes the principle of equality of all living beings and respect for all life. </a:t>
            </a:r>
          </a:p>
          <a:p>
            <a:r>
              <a:rPr lang="en-GB" sz="2000" dirty="0">
                <a:latin typeface="Comic Sans MS" panose="030F0702030302020204" pitchFamily="66" charset="0"/>
              </a:rPr>
              <a:t>Certain types of work were discouraged by the Buddha, in particular those where you sell alcohol, those dealing in weapons, and those harmful to animal or human life. </a:t>
            </a:r>
          </a:p>
          <a:p>
            <a:r>
              <a:rPr lang="en-GB" sz="2000" dirty="0">
                <a:latin typeface="Comic Sans MS" panose="030F0702030302020204" pitchFamily="66" charset="0"/>
              </a:rPr>
              <a:t>A dedicated Buddhist would not be recommended to have a store which sells alcohol, own a gun shop, or be a butcher.  </a:t>
            </a:r>
          </a:p>
        </p:txBody>
      </p:sp>
    </p:spTree>
    <p:extLst>
      <p:ext uri="{BB962C8B-B14F-4D97-AF65-F5344CB8AC3E}">
        <p14:creationId xmlns:p14="http://schemas.microsoft.com/office/powerpoint/2010/main" val="2433497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A8B20-F61A-46AC-B302-DAAA2F9A9B61}"/>
              </a:ext>
            </a:extLst>
          </p:cNvPr>
          <p:cNvSpPr>
            <a:spLocks noGrp="1"/>
          </p:cNvSpPr>
          <p:nvPr>
            <p:ph type="title"/>
          </p:nvPr>
        </p:nvSpPr>
        <p:spPr/>
        <p:txBody>
          <a:bodyPr>
            <a:normAutofit/>
          </a:bodyPr>
          <a:lstStyle/>
          <a:p>
            <a:r>
              <a:rPr lang="en-US" sz="5400" dirty="0">
                <a:latin typeface="Comic Sans MS" panose="030F0702030302020204" pitchFamily="66" charset="0"/>
              </a:rPr>
              <a:t>Buddhist Quote</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61FC48C-D38D-40DC-8DD0-F29087F11B35}"/>
              </a:ext>
            </a:extLst>
          </p:cNvPr>
          <p:cNvSpPr>
            <a:spLocks noGrp="1"/>
          </p:cNvSpPr>
          <p:nvPr>
            <p:ph idx="1"/>
          </p:nvPr>
        </p:nvSpPr>
        <p:spPr/>
        <p:txBody>
          <a:bodyPr>
            <a:normAutofit/>
          </a:bodyPr>
          <a:lstStyle/>
          <a:p>
            <a:r>
              <a:rPr lang="en-GB" sz="2100" i="1" dirty="0">
                <a:latin typeface="Comic Sans MS" panose="030F0702030302020204" pitchFamily="66" charset="0"/>
              </a:rPr>
              <a:t>We try to avoid any kind of work that might increase suffering in the world. We don’t want to harm the environment, animals or humans. So we avoid work involving weapons, tobacco or alcohol. Instead, I want to find work that can help the world. I like to work with other Buddhists because it keeps me on my toes. It’s not easy to forget the Noble Eightfold path when your friends are practising it too.</a:t>
            </a:r>
          </a:p>
          <a:p>
            <a:endParaRPr lang="en-GB" sz="2100"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a:p>
            <a:endParaRPr lang="en-GB" sz="2100" dirty="0">
              <a:latin typeface="Comic Sans MS" panose="030F0702030302020204" pitchFamily="66" charset="0"/>
            </a:endParaRPr>
          </a:p>
        </p:txBody>
      </p:sp>
    </p:spTree>
    <p:extLst>
      <p:ext uri="{BB962C8B-B14F-4D97-AF65-F5344CB8AC3E}">
        <p14:creationId xmlns:p14="http://schemas.microsoft.com/office/powerpoint/2010/main" val="1212628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3E534-EADE-4601-B258-1090C5AFD2EF}"/>
              </a:ext>
            </a:extLst>
          </p:cNvPr>
          <p:cNvSpPr>
            <a:spLocks noGrp="1"/>
          </p:cNvSpPr>
          <p:nvPr>
            <p:ph type="title"/>
          </p:nvPr>
        </p:nvSpPr>
        <p:spPr/>
        <p:txBody>
          <a:bodyPr/>
          <a:lstStyle/>
          <a:p>
            <a:pPr algn="ctr"/>
            <a:r>
              <a:rPr lang="en-US" dirty="0">
                <a:latin typeface="Comic Sans MS" panose="030F0702030302020204" pitchFamily="66" charset="0"/>
              </a:rPr>
              <a:t>Create a bubble map of your dream job.</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FFC3E96-121A-4CC2-8A1E-DF61C8E1C5FE}"/>
              </a:ext>
            </a:extLst>
          </p:cNvPr>
          <p:cNvSpPr>
            <a:spLocks noGrp="1"/>
          </p:cNvSpPr>
          <p:nvPr>
            <p:ph idx="1"/>
          </p:nvPr>
        </p:nvSpPr>
        <p:spPr>
          <a:xfrm>
            <a:off x="2589211" y="2133600"/>
            <a:ext cx="5753511" cy="3777622"/>
          </a:xfrm>
        </p:spPr>
        <p:txBody>
          <a:bodyPr>
            <a:normAutofit/>
          </a:bodyPr>
          <a:lstStyle/>
          <a:p>
            <a:r>
              <a:rPr lang="en-US" sz="2100" dirty="0">
                <a:latin typeface="Comic Sans MS" panose="030F0702030302020204" pitchFamily="66" charset="0"/>
              </a:rPr>
              <a:t>Which of these jobs might a Buddhist choose to do in order to help others? Would they be following any other of the folds in this job?</a:t>
            </a:r>
          </a:p>
          <a:p>
            <a:endParaRPr lang="en-US" sz="2100" dirty="0">
              <a:latin typeface="Comic Sans MS" panose="030F0702030302020204" pitchFamily="66" charset="0"/>
            </a:endParaRPr>
          </a:p>
          <a:p>
            <a:r>
              <a:rPr lang="en-US" sz="2100" dirty="0">
                <a:latin typeface="Comic Sans MS" panose="030F0702030302020204" pitchFamily="66" charset="0"/>
              </a:rPr>
              <a:t>Which of those jobs would a Buddhist need to avoid if they were to work without harming others? Would these jobs stop Buddhists from following any other of the folds?</a:t>
            </a:r>
            <a:endParaRPr lang="en-GB" sz="2100" dirty="0">
              <a:latin typeface="Comic Sans MS" panose="030F0702030302020204" pitchFamily="66" charset="0"/>
            </a:endParaRPr>
          </a:p>
        </p:txBody>
      </p:sp>
      <p:pic>
        <p:nvPicPr>
          <p:cNvPr id="3074" name="Picture 2" descr="Boy Playing With Toy Plane Dreaming Being Pilot Stock Illustration -  Download Image Now - iStock">
            <a:extLst>
              <a:ext uri="{FF2B5EF4-FFF2-40B4-BE49-F238E27FC236}">
                <a16:creationId xmlns:a16="http://schemas.microsoft.com/office/drawing/2014/main" id="{8ACCCB0D-666C-4485-A3E9-E73E8CD8AED6}"/>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993" t="4615" r="7912" b="5425"/>
          <a:stretch/>
        </p:blipFill>
        <p:spPr bwMode="auto">
          <a:xfrm>
            <a:off x="8342723" y="2133600"/>
            <a:ext cx="3849278"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852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2D6D9-5202-472C-97A0-818A8F3513BB}"/>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A7302F8-BE00-490E-9E40-A07456E8BE34}"/>
              </a:ext>
            </a:extLst>
          </p:cNvPr>
          <p:cNvSpPr>
            <a:spLocks noGrp="1"/>
          </p:cNvSpPr>
          <p:nvPr>
            <p:ph idx="1"/>
          </p:nvPr>
        </p:nvSpPr>
        <p:spPr>
          <a:xfrm>
            <a:off x="2589212" y="1905000"/>
            <a:ext cx="4424329" cy="4778604"/>
          </a:xfrm>
        </p:spPr>
        <p:txBody>
          <a:bodyPr>
            <a:normAutofit/>
          </a:bodyPr>
          <a:lstStyle/>
          <a:p>
            <a:r>
              <a:rPr lang="en-US" sz="2100" dirty="0">
                <a:latin typeface="Comic Sans MS" panose="030F0702030302020204" pitchFamily="66" charset="0"/>
              </a:rPr>
              <a:t>Complete the sheet: Diamond 9 the job cards to show which ones might be the best jobs for Buddhists to choose to help them lead good lives.</a:t>
            </a:r>
          </a:p>
          <a:p>
            <a:r>
              <a:rPr lang="en-US" sz="2100" dirty="0">
                <a:latin typeface="Comic Sans MS" panose="030F0702030302020204" pitchFamily="66" charset="0"/>
              </a:rPr>
              <a:t>Explain the reasoning behind your decisions.</a:t>
            </a:r>
          </a:p>
          <a:p>
            <a:pPr marL="0" indent="0">
              <a:buNone/>
            </a:pPr>
            <a:endParaRPr lang="en-US" sz="2100" dirty="0">
              <a:latin typeface="Comic Sans MS" panose="030F0702030302020204" pitchFamily="66" charset="0"/>
            </a:endParaRPr>
          </a:p>
          <a:p>
            <a:r>
              <a:rPr lang="en-US" sz="2100" b="1" dirty="0" err="1">
                <a:latin typeface="Comic Sans MS" panose="030F0702030302020204" pitchFamily="66" charset="0"/>
              </a:rPr>
              <a:t>Snorkelling</a:t>
            </a:r>
            <a:r>
              <a:rPr lang="en-US" sz="2100" b="1" dirty="0">
                <a:latin typeface="Comic Sans MS" panose="030F0702030302020204" pitchFamily="66" charset="0"/>
              </a:rPr>
              <a:t> and Diving</a:t>
            </a:r>
            <a:r>
              <a:rPr lang="en-US" sz="2100" dirty="0">
                <a:latin typeface="Comic Sans MS" panose="030F0702030302020204" pitchFamily="66" charset="0"/>
              </a:rPr>
              <a:t> – try to refer to the other folds of the Eight-Fold Path in your explanation; not just Right Living/Livelihood.</a:t>
            </a:r>
          </a:p>
        </p:txBody>
      </p:sp>
      <p:pic>
        <p:nvPicPr>
          <p:cNvPr id="4" name="Picture 3">
            <a:extLst>
              <a:ext uri="{FF2B5EF4-FFF2-40B4-BE49-F238E27FC236}">
                <a16:creationId xmlns:a16="http://schemas.microsoft.com/office/drawing/2014/main" id="{542BEF33-4235-4882-8A0F-C7DDC24B0A3C}"/>
              </a:ext>
            </a:extLst>
          </p:cNvPr>
          <p:cNvPicPr>
            <a:picLocks noChangeAspect="1"/>
          </p:cNvPicPr>
          <p:nvPr/>
        </p:nvPicPr>
        <p:blipFill rotWithShape="1">
          <a:blip r:embed="rId2"/>
          <a:srcRect l="35722" t="35739" r="37062" b="9177"/>
          <a:stretch/>
        </p:blipFill>
        <p:spPr>
          <a:xfrm>
            <a:off x="7013541" y="0"/>
            <a:ext cx="5178459" cy="6858000"/>
          </a:xfrm>
          <a:prstGeom prst="rect">
            <a:avLst/>
          </a:prstGeom>
        </p:spPr>
      </p:pic>
    </p:spTree>
    <p:extLst>
      <p:ext uri="{BB962C8B-B14F-4D97-AF65-F5344CB8AC3E}">
        <p14:creationId xmlns:p14="http://schemas.microsoft.com/office/powerpoint/2010/main" val="3607799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2CA4A-664D-4711-B906-DC83690F81F5}"/>
              </a:ext>
            </a:extLst>
          </p:cNvPr>
          <p:cNvSpPr>
            <a:spLocks noGrp="1"/>
          </p:cNvSpPr>
          <p:nvPr>
            <p:ph type="title"/>
          </p:nvPr>
        </p:nvSpPr>
        <p:spPr/>
        <p:txBody>
          <a:bodyPr>
            <a:normAutofit/>
          </a:bodyPr>
          <a:lstStyle/>
          <a:p>
            <a:r>
              <a:rPr lang="en-US" sz="5400" b="1" dirty="0">
                <a:solidFill>
                  <a:srgbClr val="FF0000"/>
                </a:solidFill>
                <a:latin typeface="Comic Sans MS" panose="030F0702030302020204" pitchFamily="66" charset="0"/>
              </a:rPr>
              <a:t>Red Pen</a:t>
            </a:r>
            <a:endParaRPr lang="en-GB" sz="5400" b="1"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A2270289-16D6-4AF4-B645-CE960330D5BB}"/>
              </a:ext>
            </a:extLst>
          </p:cNvPr>
          <p:cNvSpPr>
            <a:spLocks noGrp="1"/>
          </p:cNvSpPr>
          <p:nvPr>
            <p:ph idx="1"/>
          </p:nvPr>
        </p:nvSpPr>
        <p:spPr/>
        <p:txBody>
          <a:bodyPr>
            <a:normAutofit/>
          </a:bodyPr>
          <a:lstStyle/>
          <a:p>
            <a:r>
              <a:rPr lang="en-US" sz="2100" b="1" dirty="0">
                <a:solidFill>
                  <a:srgbClr val="FF0000"/>
                </a:solidFill>
                <a:latin typeface="Comic Sans MS" panose="030F0702030302020204" pitchFamily="66" charset="0"/>
              </a:rPr>
              <a:t>Paddling Red Pen: </a:t>
            </a:r>
            <a:r>
              <a:rPr lang="en-US" sz="2100" dirty="0">
                <a:solidFill>
                  <a:srgbClr val="FF0000"/>
                </a:solidFill>
                <a:latin typeface="Comic Sans MS" panose="030F0702030302020204" pitchFamily="66" charset="0"/>
              </a:rPr>
              <a:t>Do you think it would be easy for you to follow the Eight-Fold Path? Why/why not?</a:t>
            </a:r>
          </a:p>
          <a:p>
            <a:endParaRPr lang="en-US" sz="2100" dirty="0">
              <a:solidFill>
                <a:srgbClr val="FF0000"/>
              </a:solidFill>
              <a:latin typeface="Comic Sans MS" panose="030F0702030302020204" pitchFamily="66" charset="0"/>
            </a:endParaRPr>
          </a:p>
          <a:p>
            <a:r>
              <a:rPr lang="en-US" sz="2100" b="1" dirty="0" err="1">
                <a:solidFill>
                  <a:srgbClr val="FF0000"/>
                </a:solidFill>
                <a:latin typeface="Comic Sans MS" panose="030F0702030302020204" pitchFamily="66" charset="0"/>
              </a:rPr>
              <a:t>Snorkelling</a:t>
            </a:r>
            <a:r>
              <a:rPr lang="en-US" sz="2100" b="1" dirty="0">
                <a:solidFill>
                  <a:srgbClr val="FF0000"/>
                </a:solidFill>
                <a:latin typeface="Comic Sans MS" panose="030F0702030302020204" pitchFamily="66" charset="0"/>
              </a:rPr>
              <a:t> and Diving Red Pen: </a:t>
            </a:r>
            <a:r>
              <a:rPr lang="en-US" sz="2100" dirty="0">
                <a:solidFill>
                  <a:srgbClr val="FF0000"/>
                </a:solidFill>
                <a:latin typeface="Comic Sans MS" panose="030F0702030302020204" pitchFamily="66" charset="0"/>
              </a:rPr>
              <a:t>What do you think about following the Eight-Fold Path as a way to live? Give reasons for your answer. </a:t>
            </a:r>
            <a:endParaRPr lang="en-GB" sz="2100" b="1" dirty="0">
              <a:solidFill>
                <a:srgbClr val="FF0000"/>
              </a:solidFill>
              <a:latin typeface="Comic Sans MS" panose="030F0702030302020204" pitchFamily="66" charset="0"/>
            </a:endParaRPr>
          </a:p>
          <a:p>
            <a:endParaRPr lang="en-GB" sz="21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77928292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21</TotalTime>
  <Words>577</Words>
  <Application>Microsoft Office PowerPoint</Application>
  <PresentationFormat>Widescreen</PresentationFormat>
  <Paragraphs>35</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Century Gothic</vt:lpstr>
      <vt:lpstr>Comic Sans MS</vt:lpstr>
      <vt:lpstr>Wingdings 3</vt:lpstr>
      <vt:lpstr>Wisp</vt:lpstr>
      <vt:lpstr>Tuesday 29th June 2021</vt:lpstr>
      <vt:lpstr>Right Living or Livelihood</vt:lpstr>
      <vt:lpstr>Right Livelihood</vt:lpstr>
      <vt:lpstr>Right Living</vt:lpstr>
      <vt:lpstr>Buddhist Quote</vt:lpstr>
      <vt:lpstr>Create a bubble map of your dream job.</vt:lpstr>
      <vt:lpstr>Activity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29th June 2021</dc:title>
  <dc:creator>Emily Fenner</dc:creator>
  <cp:lastModifiedBy>Emily Fenner</cp:lastModifiedBy>
  <cp:revision>4</cp:revision>
  <dcterms:created xsi:type="dcterms:W3CDTF">2021-06-21T06:50:13Z</dcterms:created>
  <dcterms:modified xsi:type="dcterms:W3CDTF">2021-06-24T15:26:53Z</dcterms:modified>
</cp:coreProperties>
</file>